
<file path=[Content_Types].xml><?xml version="1.0" encoding="utf-8"?>
<Types xmlns="http://schemas.openxmlformats.org/package/2006/content-types">
  <Default Extension="png" ContentType="image/png"/>
  <Default Extension="vsd" ContentType="application/vnd.visio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5" r:id="rId5"/>
  </p:sldMasterIdLst>
  <p:notesMasterIdLst>
    <p:notesMasterId r:id="rId104"/>
  </p:notesMasterIdLst>
  <p:handoutMasterIdLst>
    <p:handoutMasterId r:id="rId105"/>
  </p:handoutMasterIdLst>
  <p:sldIdLst>
    <p:sldId id="272" r:id="rId6"/>
    <p:sldId id="953" r:id="rId7"/>
    <p:sldId id="905" r:id="rId8"/>
    <p:sldId id="971" r:id="rId9"/>
    <p:sldId id="972" r:id="rId10"/>
    <p:sldId id="973" r:id="rId11"/>
    <p:sldId id="974" r:id="rId12"/>
    <p:sldId id="975" r:id="rId13"/>
    <p:sldId id="976" r:id="rId14"/>
    <p:sldId id="977" r:id="rId15"/>
    <p:sldId id="978" r:id="rId16"/>
    <p:sldId id="979" r:id="rId17"/>
    <p:sldId id="980" r:id="rId18"/>
    <p:sldId id="981" r:id="rId19"/>
    <p:sldId id="982" r:id="rId20"/>
    <p:sldId id="983" r:id="rId21"/>
    <p:sldId id="984" r:id="rId22"/>
    <p:sldId id="985" r:id="rId23"/>
    <p:sldId id="1084" r:id="rId24"/>
    <p:sldId id="986" r:id="rId25"/>
    <p:sldId id="987" r:id="rId26"/>
    <p:sldId id="988" r:id="rId27"/>
    <p:sldId id="989" r:id="rId28"/>
    <p:sldId id="990" r:id="rId29"/>
    <p:sldId id="991" r:id="rId30"/>
    <p:sldId id="992" r:id="rId31"/>
    <p:sldId id="1085" r:id="rId32"/>
    <p:sldId id="1005" r:id="rId33"/>
    <p:sldId id="995" r:id="rId34"/>
    <p:sldId id="1086" r:id="rId35"/>
    <p:sldId id="996" r:id="rId36"/>
    <p:sldId id="998" r:id="rId37"/>
    <p:sldId id="1001" r:id="rId38"/>
    <p:sldId id="1002" r:id="rId39"/>
    <p:sldId id="1003" r:id="rId40"/>
    <p:sldId id="1004" r:id="rId41"/>
    <p:sldId id="1006" r:id="rId42"/>
    <p:sldId id="1110" r:id="rId43"/>
    <p:sldId id="1087" r:id="rId44"/>
    <p:sldId id="1007" r:id="rId45"/>
    <p:sldId id="1008" r:id="rId46"/>
    <p:sldId id="1009" r:id="rId47"/>
    <p:sldId id="1010" r:id="rId48"/>
    <p:sldId id="1011" r:id="rId49"/>
    <p:sldId id="1012" r:id="rId50"/>
    <p:sldId id="1013" r:id="rId51"/>
    <p:sldId id="1014" r:id="rId52"/>
    <p:sldId id="1015" r:id="rId53"/>
    <p:sldId id="1088" r:id="rId54"/>
    <p:sldId id="1089" r:id="rId55"/>
    <p:sldId id="1016" r:id="rId56"/>
    <p:sldId id="1090" r:id="rId57"/>
    <p:sldId id="1018" r:id="rId58"/>
    <p:sldId id="1091" r:id="rId59"/>
    <p:sldId id="1021" r:id="rId60"/>
    <p:sldId id="1022" r:id="rId61"/>
    <p:sldId id="1023" r:id="rId62"/>
    <p:sldId id="1024" r:id="rId63"/>
    <p:sldId id="1025" r:id="rId64"/>
    <p:sldId id="1026" r:id="rId65"/>
    <p:sldId id="1027" r:id="rId66"/>
    <p:sldId id="1111" r:id="rId67"/>
    <p:sldId id="1112" r:id="rId68"/>
    <p:sldId id="1031" r:id="rId69"/>
    <p:sldId id="1032" r:id="rId70"/>
    <p:sldId id="1096" r:id="rId71"/>
    <p:sldId id="1033" r:id="rId72"/>
    <p:sldId id="1097" r:id="rId73"/>
    <p:sldId id="1098" r:id="rId74"/>
    <p:sldId id="1099" r:id="rId75"/>
    <p:sldId id="1034" r:id="rId76"/>
    <p:sldId id="1100" r:id="rId77"/>
    <p:sldId id="1035" r:id="rId78"/>
    <p:sldId id="1036" r:id="rId79"/>
    <p:sldId id="1037" r:id="rId80"/>
    <p:sldId id="1038" r:id="rId81"/>
    <p:sldId id="1039" r:id="rId82"/>
    <p:sldId id="1043" r:id="rId83"/>
    <p:sldId id="1044" r:id="rId84"/>
    <p:sldId id="1045" r:id="rId85"/>
    <p:sldId id="1046" r:id="rId86"/>
    <p:sldId id="1047" r:id="rId87"/>
    <p:sldId id="1048" r:id="rId88"/>
    <p:sldId id="1049" r:id="rId89"/>
    <p:sldId id="1050" r:id="rId90"/>
    <p:sldId id="1051" r:id="rId91"/>
    <p:sldId id="1093" r:id="rId92"/>
    <p:sldId id="1094" r:id="rId93"/>
    <p:sldId id="1102" r:id="rId94"/>
    <p:sldId id="1103" r:id="rId95"/>
    <p:sldId id="1104" r:id="rId96"/>
    <p:sldId id="1092" r:id="rId97"/>
    <p:sldId id="1105" r:id="rId98"/>
    <p:sldId id="1113" r:id="rId99"/>
    <p:sldId id="1106" r:id="rId100"/>
    <p:sldId id="1107" r:id="rId101"/>
    <p:sldId id="1108" r:id="rId102"/>
    <p:sldId id="1077" r:id="rId103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9C11"/>
    <a:srgbClr val="7FD1EF"/>
    <a:srgbClr val="C00000"/>
    <a:srgbClr val="1A82A6"/>
    <a:srgbClr val="1689B2"/>
    <a:srgbClr val="F3C063"/>
    <a:srgbClr val="464648"/>
    <a:srgbClr val="006699"/>
    <a:srgbClr val="3E788A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74" autoAdjust="0"/>
    <p:restoredTop sz="80523" autoAdjust="0"/>
  </p:normalViewPr>
  <p:slideViewPr>
    <p:cSldViewPr>
      <p:cViewPr>
        <p:scale>
          <a:sx n="100" d="100"/>
          <a:sy n="100" d="100"/>
        </p:scale>
        <p:origin x="183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106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07" Type="http://schemas.openxmlformats.org/officeDocument/2006/relationships/viewProps" Target="viewProps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slide" Target="slides/slide82.xml"/><Relationship Id="rId102" Type="http://schemas.openxmlformats.org/officeDocument/2006/relationships/slide" Target="slides/slide97.xml"/><Relationship Id="rId5" Type="http://schemas.openxmlformats.org/officeDocument/2006/relationships/slideMaster" Target="slideMasters/slideMaster1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103" Type="http://schemas.openxmlformats.org/officeDocument/2006/relationships/slide" Target="slides/slide98.xml"/><Relationship Id="rId108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6" Type="http://schemas.openxmlformats.org/officeDocument/2006/relationships/presProps" Target="presProp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tableStyles" Target="tableStyles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B47ADB61-49C2-4916-B6A7-88E24BACF3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6296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994AEF1-71AE-4B75-A31D-2B63D0C20C6B}" type="datetimeFigureOut">
              <a:rPr lang="ru-RU"/>
              <a:pPr>
                <a:defRPr/>
              </a:pPr>
              <a:t>11.10.2017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E506037-FBB5-413C-8F67-B82CA07B43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5814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1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91E66D4-2A96-40E2-9270-73E9BB2939E4}" type="slidenum">
              <a:rPr lang="ru-RU" sz="1200" smtClean="0"/>
              <a:pPr eaLnBrk="1" hangingPunct="1"/>
              <a:t>1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39302472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/>
            <a:r>
              <a:rPr lang="ru-RU" dirty="0">
                <a:latin typeface="Arial" charset="0"/>
              </a:rPr>
              <a:t>Сертификат дает пользователю право подписывать свои действия в подсистеме с помощью квалифицированной электронной подписи (ЭП).</a:t>
            </a:r>
          </a:p>
          <a:p>
            <a:pPr marL="228600" indent="-228600"/>
            <a:r>
              <a:rPr lang="ru-RU" dirty="0">
                <a:latin typeface="Arial" charset="0"/>
              </a:rPr>
              <a:t>Для того, чтобы войти в подсистему, используя сертификат, нажмите кнопку </a:t>
            </a:r>
            <a:r>
              <a:rPr lang="ru-RU" b="1" dirty="0">
                <a:latin typeface="Arial" charset="0"/>
              </a:rPr>
              <a:t>Вход по сертификату</a:t>
            </a:r>
            <a:r>
              <a:rPr lang="ru-RU" dirty="0">
                <a:latin typeface="Arial" charset="0"/>
              </a:rPr>
              <a:t>. В открывшемся окне выбора отобразится список доступных сертификатов. Выберите свой сертификат и нажмите</a:t>
            </a:r>
            <a:r>
              <a:rPr lang="ru-RU" baseline="0" dirty="0">
                <a:latin typeface="Arial" charset="0"/>
              </a:rPr>
              <a:t> </a:t>
            </a:r>
            <a:r>
              <a:rPr lang="ru-RU" dirty="0">
                <a:latin typeface="Arial" charset="0"/>
              </a:rPr>
              <a:t>кнопку </a:t>
            </a:r>
            <a:r>
              <a:rPr lang="ru-RU" b="1" dirty="0">
                <a:latin typeface="Arial" charset="0"/>
              </a:rPr>
              <a:t>Выбрать</a:t>
            </a:r>
            <a:r>
              <a:rPr lang="ru-RU" dirty="0">
                <a:latin typeface="Arial" charset="0"/>
              </a:rPr>
              <a:t>.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 eaLnBrk="1" hangingPunct="1">
              <a:spcBef>
                <a:spcPct val="0"/>
              </a:spcBef>
            </a:pPr>
            <a:r>
              <a:rPr lang="ru-RU" dirty="0"/>
              <a:t>Для отмены выбора сертификата нажмите кнопку </a:t>
            </a:r>
            <a:r>
              <a:rPr lang="ru-RU" b="1" dirty="0"/>
              <a:t>Отмена.</a:t>
            </a:r>
            <a:r>
              <a:rPr lang="ru-RU" dirty="0"/>
              <a:t> </a:t>
            </a:r>
          </a:p>
          <a:p>
            <a:pPr marL="228600" indent="-228600" eaLnBrk="1" hangingPunct="1">
              <a:spcBef>
                <a:spcPct val="0"/>
              </a:spcBef>
            </a:pPr>
            <a:r>
              <a:rPr lang="ru-RU" dirty="0">
                <a:latin typeface="Arial" charset="0"/>
              </a:rPr>
              <a:t>При успешной авторизации, по умолчанию произойдет переход в </a:t>
            </a:r>
            <a:r>
              <a:rPr lang="ru-RU" dirty="0" smtClean="0">
                <a:latin typeface="Arial" charset="0"/>
              </a:rPr>
              <a:t>главную форму РГУ </a:t>
            </a:r>
            <a:r>
              <a:rPr lang="ru-RU" dirty="0">
                <a:latin typeface="Arial" charset="0"/>
              </a:rPr>
              <a:t>в раздел «Мои задачи».</a:t>
            </a:r>
          </a:p>
          <a:p>
            <a:pPr marL="228600" indent="-228600" eaLnBrk="1" hangingPunct="1">
              <a:spcBef>
                <a:spcPct val="0"/>
              </a:spcBef>
            </a:pPr>
            <a:endParaRPr lang="ru-RU" dirty="0">
              <a:latin typeface="Arial" charset="0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Рассмотрим общий вид реестра</a:t>
            </a:r>
          </a:p>
        </p:txBody>
      </p:sp>
    </p:spTree>
    <p:extLst>
      <p:ext uri="{BB962C8B-B14F-4D97-AF65-F5344CB8AC3E}">
        <p14:creationId xmlns:p14="http://schemas.microsoft.com/office/powerpoint/2010/main" val="29977287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228600" indent="-228600"/>
            <a:r>
              <a:rPr lang="ru-RU" dirty="0" smtClean="0">
                <a:latin typeface="Arial" charset="0"/>
              </a:rPr>
              <a:t>Главная форма </a:t>
            </a:r>
            <a:r>
              <a:rPr lang="ru-RU" dirty="0">
                <a:latin typeface="Arial" charset="0"/>
              </a:rPr>
              <a:t>реестра можно условно разделить на следующие функциональные блоки:</a:t>
            </a:r>
          </a:p>
          <a:p>
            <a:pPr marL="228600" indent="-228600">
              <a:buFontTx/>
              <a:buAutoNum type="arabicParenR"/>
            </a:pPr>
            <a:r>
              <a:rPr lang="ru-RU" dirty="0">
                <a:latin typeface="Arial" charset="0"/>
              </a:rPr>
              <a:t> Область панели управления</a:t>
            </a:r>
          </a:p>
          <a:p>
            <a:pPr marL="228600" indent="-228600">
              <a:buFontTx/>
              <a:buAutoNum type="arabicParenR"/>
            </a:pPr>
            <a:r>
              <a:rPr lang="ru-RU" dirty="0">
                <a:latin typeface="Arial" charset="0"/>
              </a:rPr>
              <a:t> Имя пользователя, вошедшего в реестр</a:t>
            </a:r>
          </a:p>
          <a:p>
            <a:pPr marL="228600" indent="-228600">
              <a:buFontTx/>
              <a:buAutoNum type="arabicParenR"/>
            </a:pPr>
            <a:r>
              <a:rPr lang="ru-RU" dirty="0">
                <a:latin typeface="Arial" charset="0"/>
              </a:rPr>
              <a:t>Дополнительные функции</a:t>
            </a:r>
          </a:p>
          <a:p>
            <a:pPr marL="228600" indent="-228600"/>
            <a:r>
              <a:rPr lang="ru-RU" dirty="0">
                <a:latin typeface="Arial" charset="0"/>
              </a:rPr>
              <a:t>Их функциональность мы рассмотрим на следующем слайде.</a:t>
            </a:r>
          </a:p>
          <a:p>
            <a:pPr marL="228600" indent="-228600"/>
            <a:r>
              <a:rPr lang="ru-RU" dirty="0">
                <a:latin typeface="Arial" charset="0"/>
              </a:rPr>
              <a:t>4) Область </a:t>
            </a:r>
            <a:r>
              <a:rPr lang="ru-RU" dirty="0" smtClean="0">
                <a:latin typeface="Arial" charset="0"/>
              </a:rPr>
              <a:t>разделов реестра</a:t>
            </a:r>
            <a:r>
              <a:rPr lang="ru-RU" dirty="0">
                <a:latin typeface="Arial" charset="0"/>
              </a:rPr>
              <a:t>:</a:t>
            </a:r>
          </a:p>
          <a:p>
            <a:pPr marL="228600" indent="-228600">
              <a:buFontTx/>
              <a:buChar char="•"/>
            </a:pPr>
            <a:r>
              <a:rPr lang="ru-RU" dirty="0">
                <a:latin typeface="Arial" charset="0"/>
              </a:rPr>
              <a:t>Мои задачи</a:t>
            </a:r>
          </a:p>
          <a:p>
            <a:pPr marL="228600" indent="-228600">
              <a:buFontTx/>
              <a:buChar char="•"/>
            </a:pPr>
            <a:r>
              <a:rPr lang="ru-RU" dirty="0">
                <a:latin typeface="Arial" charset="0"/>
              </a:rPr>
              <a:t>Услуги</a:t>
            </a:r>
          </a:p>
          <a:p>
            <a:pPr marL="228600" indent="-228600">
              <a:buFontTx/>
              <a:buChar char="•"/>
            </a:pPr>
            <a:r>
              <a:rPr lang="ru-RU" dirty="0">
                <a:latin typeface="Arial" charset="0"/>
              </a:rPr>
              <a:t>Функции</a:t>
            </a:r>
          </a:p>
          <a:p>
            <a:pPr marL="228600" indent="-228600">
              <a:buFontTx/>
              <a:buChar char="•"/>
            </a:pPr>
            <a:r>
              <a:rPr lang="ru-RU" dirty="0">
                <a:latin typeface="Arial" charset="0"/>
              </a:rPr>
              <a:t>Органы </a:t>
            </a:r>
            <a:r>
              <a:rPr lang="ru-RU" dirty="0" smtClean="0">
                <a:latin typeface="Arial" charset="0"/>
              </a:rPr>
              <a:t>власти</a:t>
            </a:r>
          </a:p>
          <a:p>
            <a:pPr marL="228600" indent="-228600">
              <a:buFontTx/>
              <a:buChar char="•"/>
            </a:pPr>
            <a:r>
              <a:rPr lang="ru-RU" dirty="0" smtClean="0">
                <a:latin typeface="Arial" charset="0"/>
              </a:rPr>
              <a:t>Административные регламенты</a:t>
            </a:r>
            <a:endParaRPr lang="ru-RU" dirty="0">
              <a:latin typeface="Arial" charset="0"/>
            </a:endParaRPr>
          </a:p>
          <a:p>
            <a:pPr marL="228600" indent="-228600">
              <a:buFontTx/>
              <a:buChar char="•"/>
            </a:pPr>
            <a:r>
              <a:rPr lang="ru-RU" dirty="0">
                <a:latin typeface="Arial" charset="0"/>
              </a:rPr>
              <a:t>НПА</a:t>
            </a:r>
          </a:p>
          <a:p>
            <a:pPr marL="228600" indent="-228600">
              <a:buFontTx/>
              <a:buChar char="•"/>
            </a:pPr>
            <a:r>
              <a:rPr lang="ru-RU" dirty="0" smtClean="0">
                <a:latin typeface="Arial" charset="0"/>
              </a:rPr>
              <a:t>Документы</a:t>
            </a:r>
          </a:p>
          <a:p>
            <a:pPr marL="228600" indent="-228600">
              <a:buFontTx/>
              <a:buChar char="•"/>
            </a:pPr>
            <a:r>
              <a:rPr lang="ru-RU" dirty="0" smtClean="0">
                <a:latin typeface="Arial" charset="0"/>
              </a:rPr>
              <a:t>Межведомственное взаимодействие</a:t>
            </a:r>
          </a:p>
          <a:p>
            <a:pPr marL="228600" indent="-228600">
              <a:buFontTx/>
              <a:buChar char="•"/>
            </a:pPr>
            <a:r>
              <a:rPr lang="ru-RU" dirty="0" smtClean="0">
                <a:latin typeface="Arial" charset="0"/>
              </a:rPr>
              <a:t>Справочник типовых услуг</a:t>
            </a:r>
          </a:p>
          <a:p>
            <a:pPr marL="228600" indent="-228600">
              <a:buFontTx/>
              <a:buChar char="•"/>
            </a:pPr>
            <a:r>
              <a:rPr lang="ru-RU" dirty="0" smtClean="0">
                <a:latin typeface="Arial" charset="0"/>
              </a:rPr>
              <a:t>Открытые данные</a:t>
            </a:r>
            <a:endParaRPr lang="ru-RU" dirty="0">
              <a:latin typeface="Arial" charset="0"/>
            </a:endParaRPr>
          </a:p>
          <a:p>
            <a:pPr marL="228600" indent="-228600">
              <a:buFontTx/>
              <a:buChar char="•"/>
            </a:pPr>
            <a:r>
              <a:rPr lang="ru-RU" dirty="0">
                <a:latin typeface="Arial" charset="0"/>
              </a:rPr>
              <a:t>Справочники</a:t>
            </a:r>
          </a:p>
          <a:p>
            <a:pPr marL="228600" indent="-228600"/>
            <a:r>
              <a:rPr lang="ru-RU" dirty="0">
                <a:latin typeface="Arial" charset="0"/>
              </a:rPr>
              <a:t>Перемещение между </a:t>
            </a:r>
            <a:r>
              <a:rPr lang="ru-RU" dirty="0" smtClean="0">
                <a:latin typeface="Arial" charset="0"/>
              </a:rPr>
              <a:t>разделами осуществляется </a:t>
            </a:r>
            <a:r>
              <a:rPr lang="ru-RU" dirty="0">
                <a:latin typeface="Arial" charset="0"/>
              </a:rPr>
              <a:t>путем нажатия левой кнопкой мыши на их названия.</a:t>
            </a:r>
          </a:p>
          <a:p>
            <a:pPr marL="228600" indent="-228600"/>
            <a:r>
              <a:rPr lang="ru-RU" dirty="0">
                <a:latin typeface="Arial" charset="0"/>
              </a:rPr>
              <a:t>5) В </a:t>
            </a:r>
            <a:r>
              <a:rPr lang="ru-RU" dirty="0" smtClean="0">
                <a:latin typeface="Arial" charset="0"/>
              </a:rPr>
              <a:t>правой части </a:t>
            </a:r>
            <a:r>
              <a:rPr lang="ru-RU" dirty="0">
                <a:latin typeface="Arial" charset="0"/>
              </a:rPr>
              <a:t>реестра отображается</a:t>
            </a:r>
            <a:r>
              <a:rPr lang="ru-RU" baseline="0" dirty="0">
                <a:latin typeface="Arial" charset="0"/>
              </a:rPr>
              <a:t> список объектов реестра по выбранному слева разделу.</a:t>
            </a:r>
            <a:endParaRPr lang="ru-RU" dirty="0">
              <a:latin typeface="Arial" charset="0"/>
            </a:endParaRP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Рассмотрим подробнее панели управления и дополнительных функций</a:t>
            </a:r>
          </a:p>
        </p:txBody>
      </p:sp>
    </p:spTree>
    <p:extLst>
      <p:ext uri="{BB962C8B-B14F-4D97-AF65-F5344CB8AC3E}">
        <p14:creationId xmlns:p14="http://schemas.microsoft.com/office/powerpoint/2010/main" val="21235053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 marL="228600" indent="-228600"/>
            <a:r>
              <a:rPr lang="ru-RU" dirty="0"/>
              <a:t>Рассмотрим функционал панели управления в главном окне подсистемы.</a:t>
            </a:r>
          </a:p>
          <a:p>
            <a:pPr marL="228600" indent="-228600"/>
            <a:r>
              <a:rPr lang="ru-RU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Территория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– отображение выбранной территории. При входе в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Реестр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пользователю отображается наименование той территории, за которой данный пользователь закреплен. При этом в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Реестре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отображается информация только по указанной территории. Для просмотра информации по другой территории следует кликнуть по ссылке с названием территории, при этом откроется справочник для выбора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другой территории.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Административный уровень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используется для просмотра информации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Реестра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требуемому уровню. Для изменения уровня необходимо кликнуть по названию уровня и в выпадающем списке выбрать требуемый уровень.</a:t>
            </a:r>
          </a:p>
          <a:p>
            <a:r>
              <a:rPr lang="ru-RU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Ведомства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– отображение выбранного ведомства или группы ведомств выбранной территории. При входе в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Реестр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пользователю отображается наименование органа власти, за которым он закреплен.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пользователю даны права на работу с несколькими ведомствами и объектами этих ведомств, то в отображаются все ведомства выбранной территории и административного уровня. Для того,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чтобы просмотреть информацию по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ведомству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отличному от текущего, необходимо кликнуть по данному фильтру и в открывшемся справочнике выбрать, кликнув по галочке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слева от названия,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требуемое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ведомство.</a:t>
            </a:r>
            <a:endParaRPr lang="ru-RU" dirty="0"/>
          </a:p>
          <a:p>
            <a:pPr marL="228600" indent="-228600"/>
            <a:endParaRPr lang="ru-RU" dirty="0"/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Рассмотрим дополнительный функционал панели в главном окне подсистемы.</a:t>
            </a:r>
          </a:p>
          <a:p>
            <a:r>
              <a:rPr lang="ru-RU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Уведомления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просмотр уведомлений о смене статусов объектов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Реестра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При изменении статуса объекта, с которым работал пользователь или описание которого необходимо обработать (например: скорректировать или согласовать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адрес электронной почты пользователя приходит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уведомление.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Помощь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просмотр справочной информации о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работе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Реестре.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 программе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просмотр информации о номере и дате выхода версии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Реестра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r>
              <a:rPr lang="ru-RU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Выход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выход из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Реестра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/>
          </a:p>
          <a:p>
            <a:pPr marL="228600" indent="-228600"/>
            <a:r>
              <a:rPr lang="ru-RU" dirty="0"/>
              <a:t>Вернемся к </a:t>
            </a:r>
            <a:r>
              <a:rPr lang="ru-RU" dirty="0" smtClean="0"/>
              <a:t>главной форме Реестра </a:t>
            </a:r>
            <a:r>
              <a:rPr lang="ru-RU" dirty="0"/>
              <a:t>и рассмотрим структуру </a:t>
            </a:r>
            <a:r>
              <a:rPr lang="ru-RU" dirty="0" smtClean="0"/>
              <a:t>раздела </a:t>
            </a:r>
            <a:r>
              <a:rPr lang="ru-RU" dirty="0"/>
              <a:t>услуг</a:t>
            </a:r>
          </a:p>
        </p:txBody>
      </p:sp>
    </p:spTree>
    <p:extLst>
      <p:ext uri="{BB962C8B-B14F-4D97-AF65-F5344CB8AC3E}">
        <p14:creationId xmlns:p14="http://schemas.microsoft.com/office/powerpoint/2010/main" val="41571815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55000" lnSpcReduction="20000"/>
          </a:bodyPr>
          <a:lstStyle/>
          <a:p>
            <a:pPr marL="228600" indent="-228600"/>
            <a:r>
              <a:rPr lang="ru-RU" dirty="0" smtClean="0">
                <a:latin typeface="Arial" charset="0"/>
              </a:rPr>
              <a:t>В разделе «Услуги</a:t>
            </a:r>
            <a:r>
              <a:rPr lang="ru-RU" dirty="0">
                <a:latin typeface="Arial" charset="0"/>
              </a:rPr>
              <a:t>» отображается полный список услуг </a:t>
            </a:r>
            <a:r>
              <a:rPr lang="ru-RU" dirty="0" smtClean="0">
                <a:latin typeface="Arial" charset="0"/>
              </a:rPr>
              <a:t>в всех статусах процесса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dirty="0" smtClean="0">
                <a:latin typeface="Arial" charset="0"/>
              </a:rPr>
              <a:t>согласования</a:t>
            </a:r>
            <a:r>
              <a:rPr lang="ru-RU" dirty="0">
                <a:latin typeface="Arial" charset="0"/>
              </a:rPr>
              <a:t>.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При </a:t>
            </a:r>
            <a:r>
              <a:rPr lang="ru-RU" dirty="0" smtClean="0">
                <a:latin typeface="Arial" charset="0"/>
              </a:rPr>
              <a:t>входе в раздел «Услуги</a:t>
            </a:r>
            <a:r>
              <a:rPr lang="ru-RU" dirty="0">
                <a:latin typeface="Arial" charset="0"/>
              </a:rPr>
              <a:t>» появляется следующий список группировок:</a:t>
            </a:r>
          </a:p>
          <a:p>
            <a:pPr marL="228600" indent="-228600">
              <a:buFontTx/>
              <a:buChar char="•"/>
            </a:pPr>
            <a:r>
              <a:rPr lang="ru-RU" dirty="0">
                <a:latin typeface="Arial" charset="0"/>
              </a:rPr>
              <a:t>Черновики– в эту группу попадают услуги, которые были недавно созданы (услуги со статусами «Новый», «Восстановлен», «Не согласован», «Не согласован в вышестоящем ведомстве», «Отказ в публикации»);</a:t>
            </a:r>
          </a:p>
          <a:p>
            <a:pPr marL="228600" indent="-228600">
              <a:buFontTx/>
              <a:buChar char="•"/>
            </a:pPr>
            <a:r>
              <a:rPr lang="ru-RU" dirty="0">
                <a:latin typeface="Arial" charset="0"/>
              </a:rPr>
              <a:t>Редактируемые  - выборка услуг, которые ранее уже были опубликованы</a:t>
            </a:r>
            <a:r>
              <a:rPr lang="ru-RU" baseline="0" dirty="0">
                <a:latin typeface="Arial" charset="0"/>
              </a:rPr>
              <a:t> и находятся в процессе редактирования </a:t>
            </a:r>
            <a:r>
              <a:rPr lang="ru-RU" dirty="0">
                <a:latin typeface="Arial" charset="0"/>
              </a:rPr>
              <a:t>(услуги со статусами «Опубликован, вносятся изменения», «Опубликован, изменения отклонены в вышестоящем ведомстве», «Опубликован, изменения отклонены», «Отказ в публикации изменений»);</a:t>
            </a:r>
          </a:p>
          <a:p>
            <a:pPr marL="228600" indent="-228600">
              <a:buFontTx/>
              <a:buChar char="•"/>
            </a:pPr>
            <a:r>
              <a:rPr lang="ru-RU" dirty="0">
                <a:latin typeface="Arial" charset="0"/>
              </a:rPr>
              <a:t>На согласовании – здесь находятся услуги, которые были отправлены на согласование (услуги со статусами «На согласовании в вышестоящем ведомстве», «На внутреннем согласовании», «Опубликован, изменения на внутреннем согласовании», «Опубликован, изменения на согласовании в вышестоящем ведомстве»);</a:t>
            </a:r>
          </a:p>
          <a:p>
            <a:pPr marL="228600" indent="-228600">
              <a:buFontTx/>
              <a:buChar char="•"/>
            </a:pPr>
            <a:r>
              <a:rPr lang="ru-RU" dirty="0">
                <a:latin typeface="Arial" charset="0"/>
              </a:rPr>
              <a:t>На публикации – услуги, которые отправлены на публикацию </a:t>
            </a:r>
            <a:r>
              <a:rPr lang="ru-RU" dirty="0" smtClean="0">
                <a:latin typeface="Arial" charset="0"/>
              </a:rPr>
              <a:t>(</a:t>
            </a:r>
            <a:r>
              <a:rPr lang="ru-RU" dirty="0">
                <a:latin typeface="Arial" charset="0"/>
              </a:rPr>
              <a:t>услуги со статусами «На</a:t>
            </a:r>
            <a:r>
              <a:rPr lang="ru-RU" baseline="0" dirty="0">
                <a:latin typeface="Arial" charset="0"/>
              </a:rPr>
              <a:t> публикации», </a:t>
            </a:r>
            <a:r>
              <a:rPr lang="ru-RU" dirty="0">
                <a:latin typeface="Arial" charset="0"/>
              </a:rPr>
              <a:t>«На</a:t>
            </a:r>
            <a:r>
              <a:rPr lang="ru-RU" baseline="0" dirty="0">
                <a:latin typeface="Arial" charset="0"/>
              </a:rPr>
              <a:t> повторной публикации»);</a:t>
            </a:r>
            <a:endParaRPr lang="ru-RU" dirty="0">
              <a:latin typeface="Arial" charset="0"/>
            </a:endParaRPr>
          </a:p>
          <a:p>
            <a:pPr marL="228600" indent="-228600">
              <a:buFontTx/>
              <a:buChar char="•"/>
            </a:pPr>
            <a:r>
              <a:rPr lang="ru-RU" dirty="0">
                <a:latin typeface="Arial" charset="0"/>
              </a:rPr>
              <a:t>Опубликованные – услуги, успешно опубликованные на </a:t>
            </a:r>
            <a:r>
              <a:rPr lang="ru-RU" dirty="0" smtClean="0">
                <a:latin typeface="Arial" charset="0"/>
              </a:rPr>
              <a:t>ЕПГУ </a:t>
            </a:r>
            <a:r>
              <a:rPr lang="ru-RU" dirty="0">
                <a:latin typeface="Arial" charset="0"/>
              </a:rPr>
              <a:t>(услуги со статусом «Опубликован</a:t>
            </a:r>
            <a:r>
              <a:rPr lang="ru-RU" baseline="0" dirty="0">
                <a:latin typeface="Arial" charset="0"/>
              </a:rPr>
              <a:t>»</a:t>
            </a:r>
            <a:r>
              <a:rPr lang="ru-RU" dirty="0">
                <a:latin typeface="Arial" charset="0"/>
              </a:rPr>
              <a:t>);</a:t>
            </a:r>
          </a:p>
          <a:p>
            <a:pPr marL="228600" indent="-228600">
              <a:buFontTx/>
              <a:buChar char="•"/>
            </a:pPr>
            <a:r>
              <a:rPr lang="ru-RU" dirty="0">
                <a:solidFill>
                  <a:srgbClr val="FF0000"/>
                </a:solidFill>
                <a:latin typeface="Arial" charset="0"/>
              </a:rPr>
              <a:t>Снятые с публикации </a:t>
            </a:r>
            <a:r>
              <a:rPr lang="ru-RU" dirty="0">
                <a:latin typeface="Arial" charset="0"/>
              </a:rPr>
              <a:t>– здесь находятся услуги, описание которых требует актуализации (услуги со статусом «Снят</a:t>
            </a:r>
            <a:r>
              <a:rPr lang="ru-RU" baseline="0" dirty="0">
                <a:latin typeface="Arial" charset="0"/>
              </a:rPr>
              <a:t> с публикации»</a:t>
            </a:r>
            <a:r>
              <a:rPr lang="ru-RU" dirty="0">
                <a:latin typeface="Arial" charset="0"/>
              </a:rPr>
              <a:t>);</a:t>
            </a:r>
          </a:p>
          <a:p>
            <a:pPr marL="228600" indent="-228600">
              <a:buFontTx/>
              <a:buChar char="•"/>
            </a:pPr>
            <a:r>
              <a:rPr lang="ru-RU" dirty="0">
                <a:latin typeface="Arial" charset="0"/>
              </a:rPr>
              <a:t>На удалении – для услуг, по которым требуется подтверждение удаления (статус – «На удалении»)</a:t>
            </a:r>
            <a:r>
              <a:rPr lang="ru-RU" baseline="0" dirty="0">
                <a:latin typeface="Arial" charset="0"/>
              </a:rPr>
              <a:t> </a:t>
            </a:r>
            <a:r>
              <a:rPr lang="ru-RU" baseline="0" dirty="0" smtClean="0">
                <a:latin typeface="Arial" charset="0"/>
              </a:rPr>
              <a:t>.</a:t>
            </a:r>
            <a:endParaRPr lang="ru-RU" dirty="0">
              <a:latin typeface="Arial" charset="0"/>
            </a:endParaRPr>
          </a:p>
          <a:p>
            <a:pPr marL="228600" indent="-228600">
              <a:buFontTx/>
              <a:buChar char="•"/>
            </a:pPr>
            <a:r>
              <a:rPr lang="ru-RU" dirty="0">
                <a:latin typeface="Arial" charset="0"/>
              </a:rPr>
              <a:t>Удаленные – для услуг, которые были удалены (услуги со статусами «У</a:t>
            </a:r>
            <a:r>
              <a:rPr lang="ru-RU" baseline="0" dirty="0">
                <a:latin typeface="Arial" charset="0"/>
              </a:rPr>
              <a:t>дален</a:t>
            </a:r>
            <a:r>
              <a:rPr lang="ru-RU" dirty="0">
                <a:latin typeface="Arial" charset="0"/>
              </a:rPr>
              <a:t>» и «Удален новый</a:t>
            </a:r>
            <a:r>
              <a:rPr lang="ru-RU" dirty="0" smtClean="0">
                <a:latin typeface="Arial" charset="0"/>
              </a:rPr>
              <a:t>»).</a:t>
            </a:r>
            <a:endParaRPr lang="ru-RU" dirty="0">
              <a:latin typeface="Arial" charset="0"/>
            </a:endParaRPr>
          </a:p>
          <a:p>
            <a:pPr marL="228600" indent="-228600">
              <a:buFontTx/>
              <a:buChar char="•"/>
            </a:pPr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При клике на любой из этих пунктов в правой части окна отображается список соответствующим образом отфильтрованных услуг. 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Колонки таблицы, содержащей список, отображают следующую информацию:</a:t>
            </a:r>
          </a:p>
          <a:p>
            <a:pPr marL="228600" indent="-228600"/>
            <a:r>
              <a:rPr lang="ru-RU" dirty="0"/>
              <a:t>Новое сообщение - </a:t>
            </a:r>
            <a:r>
              <a:rPr lang="ru-R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признак наличия сообщения от ЕПГУ для данной услуги</a:t>
            </a:r>
            <a:endParaRPr lang="ru-RU" dirty="0"/>
          </a:p>
          <a:p>
            <a:pPr marL="228600" indent="-228600"/>
            <a:r>
              <a:rPr lang="ru-RU" dirty="0"/>
              <a:t>Услуга - краткое наименование </a:t>
            </a:r>
            <a:r>
              <a:rPr lang="ru-RU" dirty="0" smtClean="0"/>
              <a:t>услуги</a:t>
            </a:r>
            <a:r>
              <a:rPr lang="ru-RU" dirty="0"/>
              <a:t>.</a:t>
            </a:r>
            <a:endParaRPr lang="ru-RU" b="1" dirty="0"/>
          </a:p>
          <a:p>
            <a:pPr marL="228600" indent="-228600"/>
            <a:r>
              <a:rPr lang="ru-RU" dirty="0"/>
              <a:t>Статус содержит текущий статус объекта. </a:t>
            </a:r>
          </a:p>
          <a:p>
            <a:pPr marL="228600" indent="-228600"/>
            <a:r>
              <a:rPr lang="ru-RU" dirty="0"/>
              <a:t>Статус изменен – дата последнего изменения статуса услуги.</a:t>
            </a:r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Услуга создана – дата, которая фиксируется при первом сохранении услуги.</a:t>
            </a:r>
          </a:p>
          <a:p>
            <a:pPr marL="228600" indent="-228600"/>
            <a:r>
              <a:rPr lang="ru-RU" dirty="0"/>
              <a:t>Любой объект системы в процессе своего существования проходит несколько стадий, о которых будет подробно рассказано </a:t>
            </a:r>
            <a:r>
              <a:rPr lang="ru-RU" dirty="0" smtClean="0"/>
              <a:t>в</a:t>
            </a:r>
            <a:r>
              <a:rPr lang="ru-RU" baseline="0" dirty="0" smtClean="0"/>
              <a:t> рамках описания </a:t>
            </a:r>
            <a:r>
              <a:rPr lang="ru-RU" dirty="0" smtClean="0"/>
              <a:t>Модели </a:t>
            </a:r>
            <a:r>
              <a:rPr lang="ru-RU" dirty="0"/>
              <a:t>жизненного цикла.</a:t>
            </a:r>
          </a:p>
          <a:p>
            <a:pPr marL="228600" indent="-228600"/>
            <a:r>
              <a:rPr lang="ru-RU" dirty="0"/>
              <a:t>Эти стадии фиксируются в виде статусов объекта от этапа создания до этапа, когда он попадает на согласование перед публикаций и далее – публикация на </a:t>
            </a:r>
            <a:r>
              <a:rPr lang="ru-RU" dirty="0" smtClean="0"/>
              <a:t>ЕПГУ. </a:t>
            </a:r>
            <a:r>
              <a:rPr lang="ru-RU" dirty="0"/>
              <a:t>В процессе работы с </a:t>
            </a:r>
            <a:r>
              <a:rPr lang="ru-RU" dirty="0" smtClean="0"/>
              <a:t>услугами </a:t>
            </a:r>
            <a:r>
              <a:rPr lang="ru-RU" dirty="0"/>
              <a:t>мы будем следить за изменениями её статуса. 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endParaRPr lang="ru-RU" b="1" dirty="0"/>
          </a:p>
          <a:p>
            <a:pPr marL="228600" indent="-228600"/>
            <a:r>
              <a:rPr lang="ru-RU" dirty="0">
                <a:latin typeface="Arial" charset="0"/>
              </a:rPr>
              <a:t>Рассмотрим подробнее возможности группировки и сортировки услуг.</a:t>
            </a:r>
          </a:p>
          <a:p>
            <a:pPr marL="228600" indent="-228600"/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4154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228600" indent="-228600"/>
            <a:r>
              <a:rPr lang="ru-RU" dirty="0" smtClean="0">
                <a:latin typeface="Arial" charset="0"/>
              </a:rPr>
              <a:t>При </a:t>
            </a:r>
            <a:r>
              <a:rPr lang="ru-RU" dirty="0">
                <a:latin typeface="Arial" charset="0"/>
              </a:rPr>
              <a:t>открытии </a:t>
            </a:r>
            <a:r>
              <a:rPr lang="ru-RU" dirty="0" smtClean="0">
                <a:latin typeface="Arial" charset="0"/>
              </a:rPr>
              <a:t>раздела или группы услуги по умолчанию они </a:t>
            </a:r>
            <a:r>
              <a:rPr lang="ru-RU" dirty="0">
                <a:latin typeface="Arial" charset="0"/>
              </a:rPr>
              <a:t>сортируются по </a:t>
            </a:r>
            <a:r>
              <a:rPr lang="ru-RU" dirty="0" smtClean="0">
                <a:latin typeface="Arial" charset="0"/>
              </a:rPr>
              <a:t>наименованию. Перечень услуг </a:t>
            </a:r>
            <a:r>
              <a:rPr lang="ru-RU" dirty="0">
                <a:latin typeface="Arial" charset="0"/>
              </a:rPr>
              <a:t>можно сортировать по </a:t>
            </a:r>
            <a:r>
              <a:rPr lang="ru-RU" dirty="0" smtClean="0">
                <a:latin typeface="Arial" charset="0"/>
              </a:rPr>
              <a:t>каждому столбцу </a:t>
            </a:r>
            <a:r>
              <a:rPr lang="ru-RU" dirty="0">
                <a:latin typeface="Arial" charset="0"/>
              </a:rPr>
              <a:t>в прямом и обратном порядке. Для сортировки </a:t>
            </a:r>
            <a:r>
              <a:rPr lang="ru-RU" dirty="0" smtClean="0">
                <a:latin typeface="Arial" charset="0"/>
              </a:rPr>
              <a:t>в обратном порядке по столбцу кликните на его заголовок. </a:t>
            </a:r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Раскрыть </a:t>
            </a:r>
            <a:r>
              <a:rPr lang="ru-RU" dirty="0" smtClean="0">
                <a:latin typeface="Arial" charset="0"/>
              </a:rPr>
              <a:t>группу по статусам услуг </a:t>
            </a:r>
            <a:r>
              <a:rPr lang="ru-RU" dirty="0">
                <a:latin typeface="Arial" charset="0"/>
              </a:rPr>
              <a:t>можно нажатием на название </a:t>
            </a:r>
            <a:r>
              <a:rPr lang="ru-RU" dirty="0" smtClean="0">
                <a:latin typeface="Arial" charset="0"/>
              </a:rPr>
              <a:t>группировки, </a:t>
            </a:r>
            <a:r>
              <a:rPr lang="ru-RU" dirty="0">
                <a:latin typeface="Arial" charset="0"/>
              </a:rPr>
              <a:t>соответственно при повторным </a:t>
            </a:r>
            <a:r>
              <a:rPr lang="ru-RU" dirty="0" smtClean="0">
                <a:latin typeface="Arial" charset="0"/>
              </a:rPr>
              <a:t>клике по названию </a:t>
            </a:r>
            <a:r>
              <a:rPr lang="ru-RU" dirty="0">
                <a:latin typeface="Arial" charset="0"/>
              </a:rPr>
              <a:t>она свернется.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При </a:t>
            </a:r>
            <a:r>
              <a:rPr lang="ru-RU" dirty="0" smtClean="0">
                <a:latin typeface="Arial" charset="0"/>
              </a:rPr>
              <a:t>клике по </a:t>
            </a:r>
            <a:r>
              <a:rPr lang="ru-RU" dirty="0">
                <a:latin typeface="Arial" charset="0"/>
              </a:rPr>
              <a:t>названию </a:t>
            </a:r>
            <a:r>
              <a:rPr lang="ru-RU" dirty="0" smtClean="0">
                <a:latin typeface="Arial" charset="0"/>
              </a:rPr>
              <a:t>услуги происходит переход к сведениям выбранной </a:t>
            </a:r>
            <a:r>
              <a:rPr lang="ru-RU" dirty="0">
                <a:latin typeface="Arial" charset="0"/>
              </a:rPr>
              <a:t>услуги.</a:t>
            </a:r>
          </a:p>
          <a:p>
            <a:pPr marL="228600" indent="-228600"/>
            <a:endParaRPr lang="ru-RU" dirty="0"/>
          </a:p>
          <a:p>
            <a:pPr marL="228600" indent="-228600"/>
            <a:r>
              <a:rPr lang="ru-RU" dirty="0"/>
              <a:t>Рассмотрим </a:t>
            </a:r>
            <a:r>
              <a:rPr lang="ru-RU" dirty="0" smtClean="0"/>
              <a:t>раздел «Мои </a:t>
            </a:r>
            <a:r>
              <a:rPr lang="ru-RU" dirty="0"/>
              <a:t>задачи»</a:t>
            </a:r>
            <a:r>
              <a:rPr lang="en-US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6097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0" indent="0">
              <a:buFont typeface="+mj-lt"/>
              <a:buNone/>
            </a:pPr>
            <a:r>
              <a:rPr lang="ru-R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данном разделе отображаются объекты 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Реестра </a:t>
            </a:r>
            <a:r>
              <a:rPr lang="ru-R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такие как услуги, функции, органы власти, 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типовые услуги, документы,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сообщения </a:t>
            </a:r>
            <a:r>
              <a:rPr lang="ru-R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 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ЕПГУ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объекты, которые проходят стадии согласования и обладают статусной моделью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сгруппированные по 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типам, </a:t>
            </a:r>
            <a:r>
              <a:rPr lang="ru-R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 также по предполагаемым действиям над объектами с учетом территориальной принадлежности и привилегий пользователя, то есть отображаются только те объекты, 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которых </a:t>
            </a:r>
            <a:r>
              <a:rPr lang="ru-R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 пользователя требуются дальнейшие действия по работе с 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объектом такие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как отредактировать описание, согласовать, опубликовать, удалить и прочие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ru-RU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/>
            <a:endParaRPr lang="ru-RU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Справа от названия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раздела, подразделов и группировок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отображается количество задач пользователя по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объектам, входящим в их состав,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которые требуют действий от пользователя.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количество задач для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какого-либо подраздела не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отображается, это означает, что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объектов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этом подразделе и его группировках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нет.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По </a:t>
            </a:r>
            <a:r>
              <a:rPr lang="ru-RU" dirty="0" smtClean="0">
                <a:latin typeface="Arial" charset="0"/>
              </a:rPr>
              <a:t>умолчанию в разделе «Мои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>
                <a:latin typeface="Arial" charset="0"/>
              </a:rPr>
              <a:t>задачи» </a:t>
            </a:r>
            <a:r>
              <a:rPr lang="ru-RU" dirty="0">
                <a:latin typeface="Arial" charset="0"/>
              </a:rPr>
              <a:t>объекты Реестра сортируются по дате изменения статуса в сторону </a:t>
            </a:r>
            <a:r>
              <a:rPr lang="ru-RU" dirty="0" smtClean="0">
                <a:latin typeface="Arial" charset="0"/>
              </a:rPr>
              <a:t>устаревания</a:t>
            </a:r>
            <a:r>
              <a:rPr lang="ru-RU" dirty="0">
                <a:latin typeface="Arial" charset="0"/>
              </a:rPr>
              <a:t>. </a:t>
            </a:r>
            <a:r>
              <a:rPr lang="ru-RU" dirty="0" smtClean="0">
                <a:latin typeface="Arial" charset="0"/>
              </a:rPr>
              <a:t>Далее список </a:t>
            </a:r>
            <a:r>
              <a:rPr lang="ru-RU" dirty="0">
                <a:latin typeface="Arial" charset="0"/>
              </a:rPr>
              <a:t>можно сортировать по </a:t>
            </a:r>
            <a:r>
              <a:rPr lang="ru-RU" dirty="0" smtClean="0">
                <a:latin typeface="Arial" charset="0"/>
              </a:rPr>
              <a:t>каждому столбцу в </a:t>
            </a:r>
            <a:r>
              <a:rPr lang="ru-RU" dirty="0">
                <a:latin typeface="Arial" charset="0"/>
              </a:rPr>
              <a:t>прямом и обратном порядке. Для сортировки по любому из </a:t>
            </a:r>
            <a:r>
              <a:rPr lang="ru-RU" dirty="0" smtClean="0">
                <a:latin typeface="Arial" charset="0"/>
              </a:rPr>
              <a:t>столбцов кликните по его заголовку. </a:t>
            </a:r>
            <a:r>
              <a:rPr lang="ru-RU" dirty="0">
                <a:latin typeface="Arial" charset="0"/>
              </a:rPr>
              <a:t>При необходимости сортировки данных по тому же </a:t>
            </a:r>
            <a:r>
              <a:rPr lang="ru-RU" dirty="0" smtClean="0">
                <a:latin typeface="Arial" charset="0"/>
              </a:rPr>
              <a:t>столбцу, </a:t>
            </a:r>
            <a:r>
              <a:rPr lang="ru-RU" dirty="0">
                <a:latin typeface="Arial" charset="0"/>
              </a:rPr>
              <a:t>но в обратном порядке, </a:t>
            </a:r>
            <a:r>
              <a:rPr lang="ru-RU" dirty="0" smtClean="0">
                <a:latin typeface="Arial" charset="0"/>
              </a:rPr>
              <a:t>кликните по заголовку </a:t>
            </a:r>
            <a:r>
              <a:rPr lang="ru-RU" dirty="0">
                <a:latin typeface="Arial" charset="0"/>
              </a:rPr>
              <a:t>столбца еще раз.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/>
              <a:t>Для просмотра</a:t>
            </a:r>
            <a:r>
              <a:rPr lang="ru-RU" dirty="0">
                <a:latin typeface="Arial" charset="0"/>
              </a:rPr>
              <a:t> полного</a:t>
            </a:r>
            <a:r>
              <a:rPr lang="ru-RU" dirty="0"/>
              <a:t> описания </a:t>
            </a:r>
            <a:r>
              <a:rPr lang="ru-RU" dirty="0" smtClean="0"/>
              <a:t>объекта Реестра кликните по строке данного объекта в правой части раздела,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>
                <a:latin typeface="Arial" charset="0"/>
              </a:rPr>
              <a:t>о</a:t>
            </a:r>
            <a:r>
              <a:rPr lang="ru-RU" dirty="0"/>
              <a:t>ткроется </a:t>
            </a:r>
            <a:r>
              <a:rPr lang="ru-RU" dirty="0" smtClean="0"/>
              <a:t>форма сведений об объекте – форма ввода и редактирования объекта Реестра</a:t>
            </a:r>
            <a:r>
              <a:rPr lang="ru-RU" dirty="0" smtClean="0">
                <a:latin typeface="Arial" charset="0"/>
              </a:rPr>
              <a:t>.</a:t>
            </a:r>
            <a:endParaRPr lang="ru-RU" dirty="0">
              <a:latin typeface="Arial" charset="0"/>
            </a:endParaRPr>
          </a:p>
          <a:p>
            <a:pPr marL="228600" indent="-228600"/>
            <a:endParaRPr lang="ru-RU" dirty="0"/>
          </a:p>
          <a:p>
            <a:pPr marL="228600" indent="-228600"/>
            <a:r>
              <a:rPr lang="ru-RU" dirty="0"/>
              <a:t>Рассмотрим раздел </a:t>
            </a:r>
            <a:r>
              <a:rPr lang="ru-RU" dirty="0" smtClean="0"/>
              <a:t>Органы власти</a:t>
            </a:r>
            <a:r>
              <a:rPr lang="en-US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01994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 marL="228600" indent="-228600"/>
            <a:r>
              <a:rPr lang="ru-RU" dirty="0" smtClean="0"/>
              <a:t>Для </a:t>
            </a:r>
            <a:r>
              <a:rPr lang="ru-RU" dirty="0"/>
              <a:t>просмотра </a:t>
            </a:r>
            <a:r>
              <a:rPr lang="ru-RU" dirty="0" smtClean="0"/>
              <a:t>полного списка Органов власти по всему субъекту РФ указанного сверху административного уровня в главной форме Реестра </a:t>
            </a:r>
            <a:r>
              <a:rPr lang="ru-RU" dirty="0"/>
              <a:t>необходимо перейти </a:t>
            </a:r>
            <a:r>
              <a:rPr lang="ru-RU" dirty="0" smtClean="0"/>
              <a:t>к разделу </a:t>
            </a:r>
            <a:r>
              <a:rPr lang="ru-RU" b="1" dirty="0" smtClean="0"/>
              <a:t>Органы власти </a:t>
            </a:r>
            <a:r>
              <a:rPr lang="ru-RU" dirty="0" smtClean="0"/>
              <a:t>(клик </a:t>
            </a:r>
            <a:r>
              <a:rPr lang="ru-RU" dirty="0"/>
              <a:t>левой клавишей мыши)</a:t>
            </a:r>
          </a:p>
          <a:p>
            <a:pPr marL="228600" indent="-228600"/>
            <a:r>
              <a:rPr lang="ru-RU" dirty="0"/>
              <a:t>Откроется список </a:t>
            </a:r>
            <a:r>
              <a:rPr lang="ru-RU" dirty="0" smtClean="0"/>
              <a:t>органов власти, сгруппированных по статусам:</a:t>
            </a:r>
            <a:endParaRPr lang="ru-RU" dirty="0"/>
          </a:p>
          <a:p>
            <a:pPr marL="228600" indent="-228600">
              <a:buFontTx/>
              <a:buChar char="•"/>
            </a:pPr>
            <a:r>
              <a:rPr lang="ru-RU" dirty="0" smtClean="0"/>
              <a:t>Новые </a:t>
            </a:r>
            <a:r>
              <a:rPr lang="ru-RU" dirty="0"/>
              <a:t>- </a:t>
            </a:r>
            <a:r>
              <a:rPr lang="ru-RU" dirty="0">
                <a:latin typeface="Arial" charset="0"/>
              </a:rPr>
              <a:t>в эту группу попадают </a:t>
            </a:r>
            <a:r>
              <a:rPr lang="ru-RU" dirty="0" smtClean="0">
                <a:latin typeface="Arial" charset="0"/>
              </a:rPr>
              <a:t>органы</a:t>
            </a:r>
            <a:r>
              <a:rPr lang="ru-RU" dirty="0">
                <a:latin typeface="Arial" charset="0"/>
              </a:rPr>
              <a:t>, описание которых было недавно </a:t>
            </a:r>
            <a:r>
              <a:rPr lang="ru-RU" dirty="0" smtClean="0">
                <a:latin typeface="Arial" charset="0"/>
              </a:rPr>
              <a:t>создано и еще не</a:t>
            </a:r>
            <a:r>
              <a:rPr lang="ru-RU" baseline="0" dirty="0" smtClean="0">
                <a:latin typeface="Arial" charset="0"/>
              </a:rPr>
              <a:t> начавших согласование</a:t>
            </a:r>
            <a:r>
              <a:rPr lang="ru-RU" dirty="0" smtClean="0"/>
              <a:t>;</a:t>
            </a:r>
            <a:endParaRPr lang="ru-RU" dirty="0"/>
          </a:p>
          <a:p>
            <a:pPr marL="228600" indent="-228600">
              <a:buFontTx/>
              <a:buChar char="•"/>
            </a:pPr>
            <a:r>
              <a:rPr lang="ru-RU" dirty="0"/>
              <a:t>Редактируемые – в эту группу попадают </a:t>
            </a:r>
            <a:r>
              <a:rPr lang="ru-RU" dirty="0" smtClean="0"/>
              <a:t>органы</a:t>
            </a:r>
            <a:r>
              <a:rPr lang="ru-RU" dirty="0"/>
              <a:t>, описание которых находится в процессе </a:t>
            </a:r>
            <a:r>
              <a:rPr lang="ru-RU" dirty="0" smtClean="0"/>
              <a:t>редактирования,  в том числе снятые с публикации;</a:t>
            </a:r>
            <a:endParaRPr lang="ru-RU" dirty="0"/>
          </a:p>
          <a:p>
            <a:pPr marL="228600" indent="-228600">
              <a:buFontTx/>
              <a:buChar char="•"/>
            </a:pPr>
            <a:r>
              <a:rPr lang="ru-RU" dirty="0"/>
              <a:t>На согласовании </a:t>
            </a:r>
            <a:r>
              <a:rPr lang="ru-RU" dirty="0">
                <a:latin typeface="Arial" charset="0"/>
              </a:rPr>
              <a:t>– </a:t>
            </a:r>
            <a:r>
              <a:rPr lang="ru-RU" dirty="0" smtClean="0"/>
              <a:t>в эту группу попадают органы</a:t>
            </a:r>
            <a:r>
              <a:rPr lang="ru-RU" dirty="0" smtClean="0">
                <a:latin typeface="Arial" charset="0"/>
              </a:rPr>
              <a:t>, </a:t>
            </a:r>
            <a:r>
              <a:rPr lang="ru-RU" dirty="0">
                <a:latin typeface="Arial" charset="0"/>
              </a:rPr>
              <a:t>которые были отправлены на согласование</a:t>
            </a:r>
            <a:r>
              <a:rPr lang="ru-RU" dirty="0"/>
              <a:t>;</a:t>
            </a:r>
          </a:p>
          <a:p>
            <a:pPr marL="228600" indent="-228600">
              <a:buFontTx/>
              <a:buChar char="•"/>
            </a:pPr>
            <a:r>
              <a:rPr lang="ru-RU" dirty="0">
                <a:latin typeface="Arial" charset="0"/>
              </a:rPr>
              <a:t>О</a:t>
            </a:r>
            <a:r>
              <a:rPr lang="ru-RU" dirty="0"/>
              <a:t>публикованные – </a:t>
            </a:r>
            <a:r>
              <a:rPr lang="ru-RU" dirty="0" smtClean="0"/>
              <a:t>группа содержит </a:t>
            </a:r>
            <a:r>
              <a:rPr lang="ru-RU" dirty="0" smtClean="0">
                <a:latin typeface="Arial" charset="0"/>
              </a:rPr>
              <a:t>органы</a:t>
            </a:r>
            <a:r>
              <a:rPr lang="ru-RU" dirty="0">
                <a:latin typeface="Arial" charset="0"/>
              </a:rPr>
              <a:t>, успешно опубликованные на </a:t>
            </a:r>
            <a:r>
              <a:rPr lang="ru-RU" dirty="0" smtClean="0">
                <a:latin typeface="Arial" charset="0"/>
              </a:rPr>
              <a:t>ЕПГУ</a:t>
            </a:r>
            <a:r>
              <a:rPr lang="ru-RU" dirty="0">
                <a:latin typeface="Arial" charset="0"/>
              </a:rPr>
              <a:t>;</a:t>
            </a:r>
            <a:endParaRPr lang="ru-RU" dirty="0">
              <a:latin typeface="+mn-lt"/>
            </a:endParaRPr>
          </a:p>
          <a:p>
            <a:pPr marL="228600" indent="-228600">
              <a:buFontTx/>
              <a:buChar char="•"/>
            </a:pPr>
            <a:r>
              <a:rPr lang="ru-RU" dirty="0"/>
              <a:t>Удаленные  </a:t>
            </a:r>
            <a:r>
              <a:rPr lang="ru-RU" dirty="0">
                <a:latin typeface="Arial" charset="0"/>
              </a:rPr>
              <a:t>– </a:t>
            </a:r>
            <a:r>
              <a:rPr lang="ru-RU" dirty="0" smtClean="0">
                <a:latin typeface="Arial" charset="0"/>
              </a:rPr>
              <a:t>группа для органов</a:t>
            </a:r>
            <a:r>
              <a:rPr lang="ru-RU" dirty="0">
                <a:latin typeface="Arial" charset="0"/>
              </a:rPr>
              <a:t>, которые были </a:t>
            </a:r>
            <a:r>
              <a:rPr lang="ru-RU" dirty="0" smtClean="0">
                <a:latin typeface="Arial" charset="0"/>
              </a:rPr>
              <a:t>удалены</a:t>
            </a:r>
            <a:r>
              <a:rPr lang="ru-RU" dirty="0" smtClean="0"/>
              <a:t>.</a:t>
            </a:r>
            <a:endParaRPr lang="ru-RU" dirty="0">
              <a:latin typeface="Arial" charset="0"/>
            </a:endParaRP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/>
              <a:t>Чтобы открыть печень </a:t>
            </a:r>
            <a:r>
              <a:rPr lang="ru-RU" dirty="0" smtClean="0"/>
              <a:t>группы органов</a:t>
            </a:r>
            <a:r>
              <a:rPr lang="ru-RU" dirty="0"/>
              <a:t>, необходимо  кликнуть по </a:t>
            </a:r>
            <a:r>
              <a:rPr lang="ru-RU" dirty="0" smtClean="0"/>
              <a:t>названию выбранной группы слева, перейдя в табличное представление раздела. </a:t>
            </a:r>
            <a:r>
              <a:rPr lang="ru-RU" dirty="0"/>
              <a:t>В правой части </a:t>
            </a:r>
            <a:r>
              <a:rPr lang="ru-RU" dirty="0" smtClean="0"/>
              <a:t>формы </a:t>
            </a:r>
            <a:r>
              <a:rPr lang="ru-RU" dirty="0"/>
              <a:t>откроется </a:t>
            </a:r>
            <a:r>
              <a:rPr lang="ru-RU" dirty="0" smtClean="0"/>
              <a:t>перечень, соответствующий группе.</a:t>
            </a:r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 smtClean="0">
                <a:latin typeface="Arial" charset="0"/>
              </a:rPr>
              <a:t>В иерархическом представлении выбранные группировки не влияют на вид в правой части главной формы реестра.</a:t>
            </a:r>
            <a:endParaRPr lang="ru-RU" dirty="0">
              <a:latin typeface="Arial" charset="0"/>
            </a:endParaRP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Для сортировки по любому из отображаемых полей  в табличном списке нажмите на </a:t>
            </a:r>
            <a:r>
              <a:rPr lang="ru-RU" dirty="0" smtClean="0">
                <a:latin typeface="Arial" charset="0"/>
              </a:rPr>
              <a:t>название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dirty="0" smtClean="0">
                <a:latin typeface="Arial" charset="0"/>
              </a:rPr>
              <a:t>необходимого </a:t>
            </a:r>
            <a:r>
              <a:rPr lang="ru-RU" dirty="0">
                <a:latin typeface="Arial" charset="0"/>
              </a:rPr>
              <a:t>столбца.</a:t>
            </a:r>
          </a:p>
          <a:p>
            <a:pPr marL="228600" indent="-228600"/>
            <a:r>
              <a:rPr lang="ru-RU" dirty="0">
                <a:latin typeface="Arial" charset="0"/>
              </a:rPr>
              <a:t>При необходимости сортировки </a:t>
            </a:r>
            <a:r>
              <a:rPr lang="ru-RU" dirty="0" smtClean="0">
                <a:latin typeface="Arial" charset="0"/>
              </a:rPr>
              <a:t>по</a:t>
            </a:r>
            <a:r>
              <a:rPr lang="ru-RU" baseline="0" dirty="0" smtClean="0">
                <a:latin typeface="Arial" charset="0"/>
              </a:rPr>
              <a:t> столбцу в обратном порядке</a:t>
            </a:r>
            <a:r>
              <a:rPr lang="ru-RU" dirty="0" smtClean="0">
                <a:latin typeface="Arial" charset="0"/>
              </a:rPr>
              <a:t> кликните на его заголовок  </a:t>
            </a:r>
            <a:r>
              <a:rPr lang="ru-RU" dirty="0">
                <a:latin typeface="Arial" charset="0"/>
              </a:rPr>
              <a:t>еще раз.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/>
              <a:t>Для просмотра описания </a:t>
            </a:r>
            <a:r>
              <a:rPr lang="ru-RU" dirty="0" smtClean="0"/>
              <a:t>Органа власти кликните </a:t>
            </a:r>
            <a:r>
              <a:rPr lang="ru-RU" dirty="0"/>
              <a:t>на его </a:t>
            </a:r>
            <a:r>
              <a:rPr lang="ru-RU" dirty="0" smtClean="0"/>
              <a:t>строке</a:t>
            </a:r>
            <a:r>
              <a:rPr lang="ru-RU" baseline="0" dirty="0" smtClean="0"/>
              <a:t> в перечне органов власти или по иконке перехода карточку сведений объекта, если правая сторона раздела имеет иерархическое представление</a:t>
            </a:r>
            <a:r>
              <a:rPr lang="ru-RU" dirty="0" smtClean="0"/>
              <a:t>. </a:t>
            </a:r>
            <a:r>
              <a:rPr lang="ru-RU" dirty="0"/>
              <a:t>Откроется </a:t>
            </a:r>
            <a:r>
              <a:rPr lang="ru-RU" dirty="0" smtClean="0"/>
              <a:t>карточка сведений</a:t>
            </a:r>
            <a:r>
              <a:rPr lang="ru-RU" baseline="0" dirty="0" smtClean="0"/>
              <a:t> </a:t>
            </a:r>
            <a:r>
              <a:rPr lang="ru-RU" dirty="0" smtClean="0"/>
              <a:t>выбранного Органа.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7757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228600" indent="-228600"/>
            <a:r>
              <a:rPr lang="ru-RU" dirty="0"/>
              <a:t>Для просмотра списка </a:t>
            </a:r>
            <a:r>
              <a:rPr lang="ru-RU" dirty="0" smtClean="0"/>
              <a:t>НПА на главной форме Реестра необходимо </a:t>
            </a:r>
            <a:r>
              <a:rPr lang="ru-RU" dirty="0"/>
              <a:t>перейти </a:t>
            </a:r>
            <a:r>
              <a:rPr lang="ru-RU" dirty="0" smtClean="0"/>
              <a:t>в раздел </a:t>
            </a:r>
            <a:r>
              <a:rPr lang="ru-RU" b="1" dirty="0" smtClean="0"/>
              <a:t>НПА </a:t>
            </a:r>
            <a:r>
              <a:rPr lang="ru-RU" dirty="0"/>
              <a:t>(клик левой клавишей мыши)</a:t>
            </a:r>
          </a:p>
          <a:p>
            <a:pPr marL="228600" indent="-228600"/>
            <a:r>
              <a:rPr lang="ru-RU" dirty="0"/>
              <a:t>В</a:t>
            </a:r>
            <a:r>
              <a:rPr lang="ru-RU" baseline="0" dirty="0"/>
              <a:t> правой </a:t>
            </a:r>
            <a:r>
              <a:rPr lang="ru-RU" baseline="0" dirty="0" smtClean="0"/>
              <a:t>главной формы </a:t>
            </a:r>
            <a:r>
              <a:rPr lang="ru-RU" baseline="0" dirty="0"/>
              <a:t>о</a:t>
            </a:r>
            <a:r>
              <a:rPr lang="ru-RU" dirty="0"/>
              <a:t>ткроется список НПА.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Для сортировки по любому из </a:t>
            </a:r>
            <a:r>
              <a:rPr lang="ru-RU" dirty="0" smtClean="0">
                <a:latin typeface="Arial" charset="0"/>
              </a:rPr>
              <a:t>столбцов кликните по его наименованию.</a:t>
            </a:r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При необходимости сортировки </a:t>
            </a:r>
            <a:r>
              <a:rPr lang="ru-RU" dirty="0" smtClean="0">
                <a:latin typeface="Arial" charset="0"/>
              </a:rPr>
              <a:t>в обратном порядке </a:t>
            </a:r>
            <a:r>
              <a:rPr lang="ru-RU" dirty="0">
                <a:latin typeface="Arial" charset="0"/>
              </a:rPr>
              <a:t>нажмите на заголовок столбца еще раз.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/>
              <a:t>Для просмотра описания </a:t>
            </a:r>
            <a:r>
              <a:rPr lang="ru-RU" dirty="0" smtClean="0"/>
              <a:t>НПА кликните по строке в перечне</a:t>
            </a:r>
            <a:r>
              <a:rPr lang="ru-RU" baseline="0" dirty="0" smtClean="0"/>
              <a:t> НПА</a:t>
            </a:r>
            <a:r>
              <a:rPr lang="ru-RU" dirty="0" smtClean="0"/>
              <a:t>. </a:t>
            </a:r>
            <a:r>
              <a:rPr lang="ru-RU" dirty="0"/>
              <a:t>Откроется </a:t>
            </a:r>
            <a:r>
              <a:rPr lang="ru-RU" dirty="0" smtClean="0"/>
              <a:t>форма сведений выбранного НПА.</a:t>
            </a:r>
          </a:p>
          <a:p>
            <a:pPr marL="228600" indent="-228600"/>
            <a:r>
              <a:rPr lang="ru-RU" dirty="0" smtClean="0"/>
              <a:t>НПА не содержит группировок в разделе, потому что НПА не имеют статусной модели для согласования.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2390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228600" indent="-228600"/>
            <a:r>
              <a:rPr lang="ru-RU" dirty="0"/>
              <a:t>Для просмотра списка </a:t>
            </a:r>
            <a:r>
              <a:rPr lang="ru-RU" dirty="0" smtClean="0"/>
              <a:t>документов на главной форме Реестра необходимо </a:t>
            </a:r>
            <a:r>
              <a:rPr lang="ru-RU" dirty="0"/>
              <a:t>перейти </a:t>
            </a:r>
            <a:r>
              <a:rPr lang="ru-RU" dirty="0" smtClean="0"/>
              <a:t>в раздел </a:t>
            </a:r>
            <a:r>
              <a:rPr lang="ru-RU" b="1" dirty="0" smtClean="0"/>
              <a:t>Документы </a:t>
            </a:r>
            <a:r>
              <a:rPr lang="ru-RU" dirty="0" smtClean="0"/>
              <a:t>(клик </a:t>
            </a:r>
            <a:r>
              <a:rPr lang="ru-RU" dirty="0"/>
              <a:t>левой клавишей мыши)</a:t>
            </a:r>
          </a:p>
          <a:p>
            <a:pPr marL="228600" indent="-228600"/>
            <a:r>
              <a:rPr lang="ru-RU" dirty="0"/>
              <a:t>В</a:t>
            </a:r>
            <a:r>
              <a:rPr lang="ru-RU" baseline="0" dirty="0"/>
              <a:t> правой части о</a:t>
            </a:r>
            <a:r>
              <a:rPr lang="ru-RU" dirty="0"/>
              <a:t>ткроется список </a:t>
            </a:r>
            <a:r>
              <a:rPr lang="ru-RU" dirty="0" smtClean="0"/>
              <a:t>документов. Раздел «Документы» </a:t>
            </a:r>
            <a:r>
              <a:rPr lang="ru-RU" dirty="0" smtClean="0">
                <a:latin typeface="Arial" charset="0"/>
              </a:rPr>
              <a:t>содержит все рабочие документы, когда-либо внесенные в Реестр.</a:t>
            </a:r>
            <a:endParaRPr lang="ru-RU" dirty="0" smtClean="0"/>
          </a:p>
          <a:p>
            <a:pPr marL="228600" indent="-228600"/>
            <a:r>
              <a:rPr lang="ru-RU" dirty="0" smtClean="0"/>
              <a:t>Доступен</a:t>
            </a:r>
            <a:r>
              <a:rPr lang="ru-RU" baseline="0" dirty="0" smtClean="0"/>
              <a:t> фильтр документов по группам статусов</a:t>
            </a:r>
            <a:r>
              <a:rPr lang="ru-RU" dirty="0" smtClean="0"/>
              <a:t>:</a:t>
            </a:r>
          </a:p>
          <a:p>
            <a:pPr marL="228600" indent="-228600">
              <a:buFontTx/>
              <a:buChar char="•"/>
            </a:pPr>
            <a:r>
              <a:rPr lang="ru-RU" dirty="0" smtClean="0"/>
              <a:t>Черновики - </a:t>
            </a:r>
            <a:r>
              <a:rPr lang="ru-RU" dirty="0" smtClean="0">
                <a:latin typeface="Arial" charset="0"/>
              </a:rPr>
              <a:t>в эту группу попадают рабочие документы, описание которых было недавно сохранено, или которые были перенесены в рамках миграции и еще не редактировались</a:t>
            </a:r>
            <a:r>
              <a:rPr lang="ru-RU" dirty="0" smtClean="0"/>
              <a:t>;</a:t>
            </a:r>
          </a:p>
          <a:p>
            <a:pPr marL="228600" indent="-228600">
              <a:buFontTx/>
              <a:buChar char="•"/>
            </a:pPr>
            <a:r>
              <a:rPr lang="ru-RU" dirty="0" smtClean="0"/>
              <a:t>На формировании – в эту группу попадают </a:t>
            </a:r>
            <a:r>
              <a:rPr lang="ru-RU" dirty="0" smtClean="0">
                <a:latin typeface="Arial" charset="0"/>
              </a:rPr>
              <a:t>рабочие документы</a:t>
            </a:r>
            <a:r>
              <a:rPr lang="ru-RU" dirty="0" smtClean="0"/>
              <a:t>, описание которых находится в процессе редактирования ответственными ОГВ, которые принимают решения</a:t>
            </a:r>
            <a:r>
              <a:rPr lang="ru-RU" baseline="0" dirty="0" smtClean="0"/>
              <a:t> об окончательном описании рабочего документа</a:t>
            </a:r>
            <a:r>
              <a:rPr lang="ru-RU" dirty="0" smtClean="0"/>
              <a:t>;</a:t>
            </a:r>
          </a:p>
          <a:p>
            <a:pPr marL="228600" indent="-228600">
              <a:buFontTx/>
              <a:buChar char="•"/>
            </a:pPr>
            <a:r>
              <a:rPr lang="ru-RU" dirty="0" smtClean="0"/>
              <a:t>На экспертизе </a:t>
            </a:r>
            <a:r>
              <a:rPr lang="ru-RU" dirty="0" smtClean="0">
                <a:latin typeface="Arial" charset="0"/>
              </a:rPr>
              <a:t>– здесь находятся рабочие документы, которые были отправлены на согласование экспертным</a:t>
            </a:r>
            <a:r>
              <a:rPr lang="ru-RU" baseline="0" dirty="0" smtClean="0">
                <a:latin typeface="Arial" charset="0"/>
              </a:rPr>
              <a:t> органом</a:t>
            </a:r>
            <a:r>
              <a:rPr lang="ru-RU" dirty="0" smtClean="0"/>
              <a:t>;</a:t>
            </a:r>
          </a:p>
          <a:p>
            <a:pPr marL="228600" indent="-228600">
              <a:buFontTx/>
              <a:buChar char="•"/>
            </a:pPr>
            <a:r>
              <a:rPr lang="ru-RU" dirty="0" smtClean="0">
                <a:latin typeface="Arial" charset="0"/>
              </a:rPr>
              <a:t>Действующие</a:t>
            </a:r>
            <a:r>
              <a:rPr lang="ru-RU" dirty="0" smtClean="0"/>
              <a:t> – содержит </a:t>
            </a:r>
            <a:r>
              <a:rPr lang="ru-RU" dirty="0" smtClean="0">
                <a:latin typeface="Arial" charset="0"/>
              </a:rPr>
              <a:t>рабочие документы успешно введенные в действие;</a:t>
            </a:r>
            <a:endParaRPr lang="ru-RU" dirty="0" smtClean="0">
              <a:latin typeface="+mn-lt"/>
            </a:endParaRPr>
          </a:p>
          <a:p>
            <a:pPr marL="228600" indent="-228600">
              <a:buFontTx/>
              <a:buChar char="•"/>
            </a:pPr>
            <a:r>
              <a:rPr lang="ru-RU" dirty="0" smtClean="0"/>
              <a:t>Отклоненные  </a:t>
            </a:r>
            <a:r>
              <a:rPr lang="ru-RU" dirty="0" smtClean="0">
                <a:latin typeface="Arial" charset="0"/>
              </a:rPr>
              <a:t>– </a:t>
            </a:r>
            <a:r>
              <a:rPr lang="ru-RU" dirty="0" smtClean="0"/>
              <a:t>содержит </a:t>
            </a:r>
            <a:r>
              <a:rPr lang="ru-RU" dirty="0" smtClean="0">
                <a:latin typeface="Arial" charset="0"/>
              </a:rPr>
              <a:t>рабочие документы , которые не</a:t>
            </a:r>
            <a:r>
              <a:rPr lang="ru-RU" baseline="0" dirty="0" smtClean="0">
                <a:latin typeface="Arial" charset="0"/>
              </a:rPr>
              <a:t> прошли стадию формирования или экспертизу</a:t>
            </a:r>
            <a:r>
              <a:rPr lang="ru-RU" baseline="0" dirty="0" smtClean="0">
                <a:latin typeface="+mn-lt"/>
              </a:rPr>
              <a:t>;</a:t>
            </a:r>
            <a:endParaRPr lang="ru-RU" dirty="0" smtClean="0"/>
          </a:p>
          <a:p>
            <a:pPr marL="228600" indent="-228600">
              <a:buFontTx/>
              <a:buChar char="•"/>
            </a:pPr>
            <a:r>
              <a:rPr lang="ru-RU" dirty="0" smtClean="0">
                <a:latin typeface="Arial" charset="0"/>
              </a:rPr>
              <a:t>Переданы в архив – </a:t>
            </a:r>
            <a:r>
              <a:rPr lang="ru-RU" dirty="0" smtClean="0"/>
              <a:t>содержит </a:t>
            </a:r>
            <a:r>
              <a:rPr lang="ru-RU" dirty="0" smtClean="0">
                <a:latin typeface="Arial" charset="0"/>
              </a:rPr>
              <a:t>рабочие документы, которые перестали</a:t>
            </a:r>
            <a:r>
              <a:rPr lang="ru-RU" baseline="0" dirty="0" smtClean="0">
                <a:latin typeface="Arial" charset="0"/>
              </a:rPr>
              <a:t> быть действующими.</a:t>
            </a:r>
            <a:endParaRPr lang="ru-RU" dirty="0"/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Для сортировки по любому из </a:t>
            </a:r>
            <a:r>
              <a:rPr lang="ru-RU" dirty="0" smtClean="0">
                <a:latin typeface="Arial" charset="0"/>
              </a:rPr>
              <a:t>столбцов нажмите </a:t>
            </a:r>
            <a:r>
              <a:rPr lang="ru-RU" dirty="0">
                <a:latin typeface="Arial" charset="0"/>
              </a:rPr>
              <a:t>на </a:t>
            </a:r>
            <a:r>
              <a:rPr lang="ru-RU" dirty="0" smtClean="0">
                <a:latin typeface="Arial" charset="0"/>
              </a:rPr>
              <a:t>его заголовок.</a:t>
            </a:r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При необходимости сортировки данных </a:t>
            </a:r>
            <a:r>
              <a:rPr lang="ru-RU" dirty="0" smtClean="0">
                <a:latin typeface="Arial" charset="0"/>
              </a:rPr>
              <a:t>в обратном порядке </a:t>
            </a:r>
            <a:r>
              <a:rPr lang="ru-RU" dirty="0">
                <a:latin typeface="Arial" charset="0"/>
              </a:rPr>
              <a:t>нажмите на заголовок столбца еще раз.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/>
              <a:t>Для просмотра </a:t>
            </a:r>
            <a:r>
              <a:rPr lang="ru-RU" dirty="0" smtClean="0"/>
              <a:t>сведений рабочего документа </a:t>
            </a:r>
            <a:r>
              <a:rPr lang="ru-RU" dirty="0"/>
              <a:t>выберите необходимый для просмотра документ и нажмите </a:t>
            </a:r>
            <a:r>
              <a:rPr lang="ru-RU" dirty="0" smtClean="0"/>
              <a:t>по </a:t>
            </a:r>
            <a:r>
              <a:rPr lang="ru-RU" dirty="0"/>
              <a:t>его </a:t>
            </a:r>
            <a:r>
              <a:rPr lang="ru-RU" dirty="0" smtClean="0"/>
              <a:t>строке. </a:t>
            </a:r>
            <a:r>
              <a:rPr lang="ru-RU" dirty="0"/>
              <a:t>Откроется </a:t>
            </a:r>
            <a:r>
              <a:rPr lang="ru-RU" dirty="0" smtClean="0"/>
              <a:t>форма сведений выбранного документа.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65916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marL="228600" indent="-228600"/>
            <a:endParaRPr lang="ru-RU" dirty="0"/>
          </a:p>
          <a:p>
            <a:pPr marL="228600" indent="-228600"/>
            <a:r>
              <a:rPr lang="ru-RU" dirty="0"/>
              <a:t>Поиск </a:t>
            </a:r>
            <a:r>
              <a:rPr lang="ru-RU" dirty="0" smtClean="0"/>
              <a:t>во </a:t>
            </a:r>
            <a:r>
              <a:rPr lang="ru-RU" dirty="0"/>
              <a:t>всех </a:t>
            </a:r>
            <a:r>
              <a:rPr lang="ru-RU" dirty="0" smtClean="0"/>
              <a:t>разделах </a:t>
            </a:r>
            <a:r>
              <a:rPr lang="ru-RU" dirty="0"/>
              <a:t>(Услуги, </a:t>
            </a:r>
            <a:r>
              <a:rPr lang="ru-RU" dirty="0" smtClean="0"/>
              <a:t>Функции</a:t>
            </a:r>
            <a:r>
              <a:rPr lang="ru-RU" dirty="0"/>
              <a:t>, ОГВ, НПА, </a:t>
            </a:r>
            <a:r>
              <a:rPr lang="ru-RU" dirty="0" smtClean="0"/>
              <a:t>Документы и т.д.)  может быть осуществлен</a:t>
            </a:r>
            <a:r>
              <a:rPr lang="ru-RU" baseline="0" dirty="0" smtClean="0"/>
              <a:t> как по вхождению текста, указанного в строке поиска, так и по заданным значениям фильтров из перечня, приведенного в блоке «Расширенный поиск»</a:t>
            </a:r>
            <a:r>
              <a:rPr lang="ru-RU" dirty="0" smtClean="0"/>
              <a:t>.</a:t>
            </a:r>
            <a:endParaRPr lang="ru-RU" dirty="0"/>
          </a:p>
          <a:p>
            <a:pPr marL="228600" indent="-228600"/>
            <a:endParaRPr lang="ru-RU" dirty="0"/>
          </a:p>
          <a:p>
            <a:pPr marL="228600" indent="-228600"/>
            <a:r>
              <a:rPr lang="ru-RU" sz="1200" dirty="0" smtClean="0">
                <a:latin typeface="Arial" panose="020B0604020202020204" pitchFamily="34" charset="0"/>
              </a:rPr>
              <a:t>Поиск по частичному совпадению текста из поисковой строки со значениями  следующей группы полей описания услуги: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Идентификатор 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Полное наименование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Краткое наименование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Ключевые слова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Ответственный орган власти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Участвующая организация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НПА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Документы</a:t>
            </a:r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Адрес в сети Интернет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Вариант предоставления – Наименование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Вариант предоставления – Краткое наименование (для ЕПГУ)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Вариант предоставления – Результат оказания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Вариант предоставления – Общие сведения – Описание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endParaRPr lang="ru-RU" baseline="0" dirty="0"/>
          </a:p>
          <a:p>
            <a:pPr marL="228600" indent="-22860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Результатом поиска в разделе «Услуги» является выведение перечня услуг, соответствующих поисковому запросу. Если совпадения найдены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наименовании услуги или ее идентификаторе, то данные совпадения «подсвечиваются» и выделяются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жирным шрифтом.</a:t>
            </a:r>
          </a:p>
          <a:p>
            <a:pPr marL="228600" indent="-228600"/>
            <a:endParaRPr lang="ru-RU" baseline="0" dirty="0"/>
          </a:p>
          <a:p>
            <a:pPr marL="228600" indent="-228600"/>
            <a:r>
              <a:rPr lang="ru-RU" baseline="0" dirty="0"/>
              <a:t>С помощью кнопки </a:t>
            </a:r>
            <a:r>
              <a:rPr lang="ru-RU" b="1" baseline="0" dirty="0"/>
              <a:t>Очистить </a:t>
            </a:r>
            <a:r>
              <a:rPr lang="ru-RU" b="0" baseline="0" dirty="0"/>
              <a:t> происходит сброс </a:t>
            </a:r>
            <a:r>
              <a:rPr lang="ru-RU" b="0" baseline="0" dirty="0" smtClean="0"/>
              <a:t>параметров поиска </a:t>
            </a:r>
            <a:r>
              <a:rPr lang="ru-RU" b="0" baseline="0" dirty="0"/>
              <a:t>и возврат к полному перечню </a:t>
            </a:r>
            <a:r>
              <a:rPr lang="ru-RU" b="0" baseline="0" dirty="0" smtClean="0"/>
              <a:t>выбранного раздела в табличном виде.</a:t>
            </a:r>
            <a:endParaRPr lang="ru-RU" baseline="0" dirty="0"/>
          </a:p>
          <a:p>
            <a:pPr marL="228600" indent="-22860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4452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506037-FBB5-413C-8F67-B82CA07B4307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0196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228600" indent="-228600"/>
            <a:endParaRPr lang="ru-RU" baseline="0" dirty="0"/>
          </a:p>
          <a:p>
            <a:pPr marL="228600" indent="-228600"/>
            <a:r>
              <a:rPr lang="ru-RU" baseline="0" dirty="0"/>
              <a:t>Расширенный поиск происходит по совокупности ключевых полей </a:t>
            </a:r>
            <a:r>
              <a:rPr lang="ru-RU" baseline="0" dirty="0" smtClean="0"/>
              <a:t>объекта, в том числе дате </a:t>
            </a:r>
            <a:r>
              <a:rPr lang="ru-RU" baseline="0" dirty="0"/>
              <a:t>последних </a:t>
            </a:r>
            <a:r>
              <a:rPr lang="ru-RU" baseline="0" dirty="0" smtClean="0"/>
              <a:t>изменений и автору последнего изменения.</a:t>
            </a:r>
            <a:endParaRPr lang="ru-RU" baseline="0" dirty="0"/>
          </a:p>
          <a:p>
            <a:pPr marL="228600" indent="-228600"/>
            <a:r>
              <a:rPr lang="ru-RU" baseline="0" dirty="0"/>
              <a:t> </a:t>
            </a:r>
            <a:endParaRPr lang="ru-RU" dirty="0"/>
          </a:p>
          <a:p>
            <a:pPr marL="228600" indent="-228600"/>
            <a:r>
              <a:rPr lang="ru-RU" baseline="0" dirty="0" smtClean="0"/>
              <a:t>С </a:t>
            </a:r>
            <a:r>
              <a:rPr lang="ru-RU" baseline="0" dirty="0"/>
              <a:t>помощью кнопки </a:t>
            </a:r>
            <a:r>
              <a:rPr lang="ru-RU" b="1" baseline="0" dirty="0"/>
              <a:t>Очистить </a:t>
            </a:r>
            <a:r>
              <a:rPr lang="ru-RU" b="0" baseline="0" dirty="0"/>
              <a:t> происходит сброс фильтрации и возврат к полному перечню </a:t>
            </a:r>
            <a:r>
              <a:rPr lang="ru-RU" b="0" baseline="0" dirty="0" smtClean="0"/>
              <a:t>выбранного раздела или группы в его составе.</a:t>
            </a:r>
            <a:endParaRPr lang="ru-RU" dirty="0"/>
          </a:p>
          <a:p>
            <a:pPr marL="228600" indent="-228600"/>
            <a:endParaRPr lang="ru-RU" dirty="0"/>
          </a:p>
          <a:p>
            <a:pPr marL="228600" indent="-228600"/>
            <a:endParaRPr lang="ru-RU" baseline="0" dirty="0"/>
          </a:p>
          <a:p>
            <a:pPr marL="228600" indent="-22860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52082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Предупреждение служит для того, чтобы уведомить пользователя, через какое время завершится время работы его сессии и будет осуществлен переход на форму авторизации. При этом пользователь имеет возможность продлить время работы сессии или закрыть предупреждение.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Длительность сессии настраивается администратором Реестра и является одинаковой для всех пользователей.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Предупреждение содержит обратный счетчик времени, который показывает оставшееся время до завершения сессии.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После завершения сессии все несохраненные данные будут потеряны.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29327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3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774B12E-C5D3-4F39-BE7B-4823A70376AA}" type="slidenum">
              <a:rPr lang="ru-RU" sz="1200" smtClean="0"/>
              <a:pPr eaLnBrk="1" hangingPunct="1"/>
              <a:t>22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9849322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47500" lnSpcReduction="20000"/>
          </a:bodyPr>
          <a:lstStyle/>
          <a:p>
            <a:r>
              <a:rPr lang="ru-RU" dirty="0"/>
              <a:t>Первый тип объектов, который </a:t>
            </a:r>
            <a:r>
              <a:rPr lang="ru-RU" dirty="0">
                <a:latin typeface="Arial" charset="0"/>
              </a:rPr>
              <a:t>мы рассмотрим подробнее</a:t>
            </a:r>
            <a:r>
              <a:rPr lang="ru-RU" dirty="0"/>
              <a:t> </a:t>
            </a:r>
            <a:r>
              <a:rPr lang="ru-RU" dirty="0" smtClean="0"/>
              <a:t>– государственный </a:t>
            </a:r>
            <a:r>
              <a:rPr lang="ru-RU" dirty="0"/>
              <a:t>орган (ГО)</a:t>
            </a:r>
            <a:r>
              <a:rPr lang="ru-RU" dirty="0">
                <a:latin typeface="Arial" charset="0"/>
              </a:rPr>
              <a:t> или орган государственной власти (ОГВ</a:t>
            </a:r>
            <a:r>
              <a:rPr lang="ru-RU" dirty="0" smtClean="0">
                <a:latin typeface="Arial" charset="0"/>
              </a:rPr>
              <a:t>), ведомство</a:t>
            </a:r>
            <a:r>
              <a:rPr lang="ru-RU" dirty="0" smtClean="0"/>
              <a:t>.</a:t>
            </a:r>
            <a:endParaRPr lang="ru-RU" dirty="0"/>
          </a:p>
          <a:p>
            <a:pPr marL="228600" indent="-228600"/>
            <a:r>
              <a:rPr lang="ru-RU" dirty="0" smtClean="0"/>
              <a:t>В Реестре</a:t>
            </a:r>
            <a:r>
              <a:rPr lang="ru-RU" baseline="0" dirty="0" smtClean="0"/>
              <a:t> должны содержаться сведения обо всех органах власти, организациях, учреждениях, которые предоставляют государственные или муниципальные услуги, в том числе по переданным полномочиям, или участвуют в их предоставлении, а также те, которые исполняют государственные (муниципальные) контрольно-надзорные функции.</a:t>
            </a:r>
          </a:p>
          <a:p>
            <a:pPr marL="228600" indent="-228600"/>
            <a:r>
              <a:rPr lang="ru-RU" baseline="0" dirty="0" smtClean="0"/>
              <a:t>В Реестре все организации, учреждения, ведомства независимо от их правовой формы и сферы деятельности называются органами власти. Не следует предавать особого значения данному термину.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Как </a:t>
            </a:r>
            <a:r>
              <a:rPr lang="ru-RU" dirty="0"/>
              <a:t>уже было сказано, на занятии №1, полный перечень </a:t>
            </a:r>
            <a:r>
              <a:rPr lang="ru-RU" dirty="0" smtClean="0"/>
              <a:t>органов власти мы </a:t>
            </a:r>
            <a:r>
              <a:rPr lang="ru-RU" dirty="0"/>
              <a:t>можем просмотреть, открыв </a:t>
            </a:r>
            <a:r>
              <a:rPr lang="ru-RU" dirty="0" smtClean="0"/>
              <a:t>раздел </a:t>
            </a:r>
            <a:r>
              <a:rPr lang="ru-RU" b="1" dirty="0" smtClean="0"/>
              <a:t>Органы </a:t>
            </a:r>
            <a:r>
              <a:rPr lang="ru-RU" b="1" dirty="0"/>
              <a:t>власти </a:t>
            </a:r>
            <a:r>
              <a:rPr lang="ru-RU" dirty="0"/>
              <a:t>в левой части </a:t>
            </a:r>
            <a:r>
              <a:rPr lang="ru-RU" dirty="0" smtClean="0"/>
              <a:t>главной формы Реестра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/>
              <a:t>Ещё раз разберем построение иерархии </a:t>
            </a:r>
            <a:r>
              <a:rPr lang="ru-RU" dirty="0" smtClean="0"/>
              <a:t>органов власти. </a:t>
            </a:r>
          </a:p>
          <a:p>
            <a:endParaRPr lang="ru-RU" dirty="0" smtClean="0"/>
          </a:p>
          <a:p>
            <a:r>
              <a:rPr lang="ru-RU" b="1" dirty="0" smtClean="0"/>
              <a:t>Для регионального уровня:</a:t>
            </a:r>
          </a:p>
          <a:p>
            <a:r>
              <a:rPr lang="ru-RU" dirty="0" smtClean="0"/>
              <a:t>Верхний уровень </a:t>
            </a:r>
            <a:r>
              <a:rPr lang="ru-RU" dirty="0" smtClean="0">
                <a:latin typeface="Arial" charset="0"/>
              </a:rPr>
              <a:t>в случае регионального реестра – это Правительство</a:t>
            </a:r>
            <a:r>
              <a:rPr lang="ru-RU" baseline="0" dirty="0" smtClean="0">
                <a:latin typeface="Arial" charset="0"/>
              </a:rPr>
              <a:t> субъекта</a:t>
            </a:r>
            <a:r>
              <a:rPr lang="ru-RU" dirty="0" smtClean="0">
                <a:latin typeface="Arial" charset="0"/>
              </a:rPr>
              <a:t> Российской Федерации.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Второй уровень –  региональные</a:t>
            </a:r>
            <a:r>
              <a:rPr lang="ru-RU" baseline="0" dirty="0" smtClean="0"/>
              <a:t> министерства, комитеты и иные управления (службы), непосредственно подчиненные Правительству субъекта </a:t>
            </a:r>
            <a:r>
              <a:rPr lang="ru-RU" dirty="0" smtClean="0">
                <a:latin typeface="Arial" charset="0"/>
              </a:rPr>
              <a:t>Российской Федерации</a:t>
            </a:r>
            <a:endParaRPr lang="ru-RU" dirty="0">
              <a:latin typeface="Arial" charset="0"/>
            </a:endParaRPr>
          </a:p>
          <a:p>
            <a:endParaRPr lang="ru-RU" dirty="0" smtClean="0">
              <a:latin typeface="Arial" charset="0"/>
            </a:endParaRPr>
          </a:p>
          <a:p>
            <a:r>
              <a:rPr lang="ru-RU" dirty="0" smtClean="0"/>
              <a:t>Третий уровень – региональные органы – службы, агентства,  которые подчиняются министерствам, комитетам, управлениям</a:t>
            </a:r>
            <a:r>
              <a:rPr lang="ru-RU" baseline="0" dirty="0" smtClean="0"/>
              <a:t> второго уровня</a:t>
            </a:r>
            <a:r>
              <a:rPr lang="ru-RU" dirty="0" smtClean="0"/>
              <a:t>.</a:t>
            </a:r>
            <a:endParaRPr lang="ru-RU" dirty="0" smtClean="0">
              <a:latin typeface="Arial" charset="0"/>
            </a:endParaRPr>
          </a:p>
          <a:p>
            <a:endParaRPr lang="ru-RU" dirty="0">
              <a:latin typeface="Arial" charset="0"/>
            </a:endParaRPr>
          </a:p>
          <a:p>
            <a:r>
              <a:rPr lang="ru-RU" dirty="0" smtClean="0"/>
              <a:t>Уровней может быть столько, сколько есть последовательно подчиненных ведомств в структуре субъекта</a:t>
            </a:r>
            <a:r>
              <a:rPr lang="ru-RU" baseline="0" dirty="0" smtClean="0"/>
              <a:t> РФ</a:t>
            </a:r>
            <a:r>
              <a:rPr lang="ru-RU" dirty="0" smtClean="0"/>
              <a:t>. </a:t>
            </a:r>
          </a:p>
          <a:p>
            <a:endParaRPr lang="ru-RU" dirty="0" smtClean="0"/>
          </a:p>
          <a:p>
            <a:r>
              <a:rPr lang="ru-RU" b="1" dirty="0" smtClean="0"/>
              <a:t>Для муниципального уровня:</a:t>
            </a:r>
          </a:p>
          <a:p>
            <a:r>
              <a:rPr lang="ru-RU" dirty="0" smtClean="0"/>
              <a:t>Верхний уровень </a:t>
            </a:r>
            <a:r>
              <a:rPr lang="ru-RU" dirty="0" smtClean="0">
                <a:latin typeface="Arial" charset="0"/>
              </a:rPr>
              <a:t>– Администрации местного</a:t>
            </a:r>
            <a:r>
              <a:rPr lang="ru-RU" baseline="0" dirty="0" smtClean="0">
                <a:latin typeface="Arial" charset="0"/>
              </a:rPr>
              <a:t> самоуправления; Администрации сельских поселений</a:t>
            </a:r>
            <a:r>
              <a:rPr lang="ru-RU" dirty="0" smtClean="0">
                <a:latin typeface="Arial" charset="0"/>
              </a:rPr>
              <a:t>. В</a:t>
            </a:r>
            <a:r>
              <a:rPr lang="ru-RU" baseline="0" dirty="0" smtClean="0">
                <a:latin typeface="Arial" charset="0"/>
              </a:rPr>
              <a:t> верхнем уровне должны присутствовать все ведомства, которые не имеют вышестоящего ведомства в соответствии с правоустанавливающими документами, при этом эти ведомства должны быть в обязательном порядке юридическими лицами.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Второй уровень –  муниципальные</a:t>
            </a:r>
            <a:r>
              <a:rPr lang="ru-RU" baseline="0" dirty="0" smtClean="0"/>
              <a:t> комитеты, управления (службы), организации (учреждения), непосредственно подчиненные Администрациям </a:t>
            </a:r>
            <a:r>
              <a:rPr lang="ru-RU" dirty="0" smtClean="0">
                <a:latin typeface="Arial" charset="0"/>
              </a:rPr>
              <a:t>местного</a:t>
            </a:r>
            <a:r>
              <a:rPr lang="ru-RU" baseline="0" dirty="0" smtClean="0">
                <a:latin typeface="Arial" charset="0"/>
              </a:rPr>
              <a:t> самоуправления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или Администрациям сельского поселения</a:t>
            </a:r>
            <a:r>
              <a:rPr lang="ru-RU" baseline="0" dirty="0" smtClean="0">
                <a:latin typeface="Arial" charset="0"/>
              </a:rPr>
              <a:t>, а также структурные подразделения остальных ведомств первого уровня.</a:t>
            </a:r>
            <a:endParaRPr lang="ru-RU" dirty="0" smtClean="0">
              <a:latin typeface="Arial" charset="0"/>
            </a:endParaRPr>
          </a:p>
          <a:p>
            <a:endParaRPr lang="ru-RU" dirty="0" smtClean="0"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Уровней может быть столько, сколько есть последовательно подчиненных ведомств и подразделений на муниципальном уровне.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b="1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Не допускается вносить в Реестр фиктивных </a:t>
            </a:r>
            <a:r>
              <a:rPr lang="ru-RU" b="1" baseline="0" dirty="0" smtClean="0"/>
              <a:t>ведомства в качестве группирующих элементов.</a:t>
            </a:r>
            <a:endParaRPr lang="ru-RU" dirty="0" smtClean="0">
              <a:latin typeface="Arial" charset="0"/>
            </a:endParaRPr>
          </a:p>
          <a:p>
            <a:r>
              <a:rPr lang="ru-RU" b="1" dirty="0" smtClean="0"/>
              <a:t>Следует помнить, что вышестоящее</a:t>
            </a:r>
            <a:r>
              <a:rPr lang="ru-RU" b="1" baseline="0" dirty="0" smtClean="0"/>
              <a:t> ведомство должно быть взято из правоустанавливающих документов ведомства, сведения о котором пользователь вносит в Реестр.</a:t>
            </a:r>
          </a:p>
          <a:p>
            <a:r>
              <a:rPr lang="ru-RU" b="1" baseline="0" dirty="0" smtClean="0"/>
              <a:t>Каждое ведомство в разделе Органы власти Реестра должно быть действительно существующим юридическим лицом. </a:t>
            </a:r>
            <a:endParaRPr lang="ru-RU" b="1" dirty="0" smtClean="0"/>
          </a:p>
          <a:p>
            <a:endParaRPr lang="ru-RU" dirty="0" smtClean="0">
              <a:latin typeface="Arial" charset="0"/>
            </a:endParaRPr>
          </a:p>
          <a:p>
            <a:r>
              <a:rPr lang="ru-RU" dirty="0" smtClean="0"/>
              <a:t>Переход </a:t>
            </a:r>
            <a:r>
              <a:rPr lang="ru-RU" dirty="0"/>
              <a:t>к просмотру сведений ОГВ происходит по</a:t>
            </a:r>
            <a:r>
              <a:rPr lang="ru-RU" baseline="0" dirty="0"/>
              <a:t> клику на иконку рядом с выбранным органом власти.</a:t>
            </a:r>
            <a:endParaRPr lang="ru-RU" dirty="0"/>
          </a:p>
          <a:p>
            <a:r>
              <a:rPr lang="ru-RU" dirty="0"/>
              <a:t>Теперь посмотрим на табличное представление ГО.</a:t>
            </a:r>
          </a:p>
        </p:txBody>
      </p:sp>
    </p:spTree>
    <p:extLst>
      <p:ext uri="{BB962C8B-B14F-4D97-AF65-F5344CB8AC3E}">
        <p14:creationId xmlns:p14="http://schemas.microsoft.com/office/powerpoint/2010/main" val="22403106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/>
              <a:t>В табличном виде полный перечень госорганов представлен в виде отсортированного по наименованию списка.</a:t>
            </a:r>
          </a:p>
          <a:p>
            <a:endParaRPr lang="ru-RU" dirty="0"/>
          </a:p>
          <a:p>
            <a:r>
              <a:rPr lang="ru-RU" dirty="0"/>
              <a:t>Сортировку можно изменить, кликнув по названию требуемого </a:t>
            </a:r>
            <a:r>
              <a:rPr lang="ru-RU" dirty="0" smtClean="0"/>
              <a:t>столбца.</a:t>
            </a:r>
            <a:endParaRPr lang="ru-RU" dirty="0"/>
          </a:p>
          <a:p>
            <a:endParaRPr lang="ru-RU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Arial" charset="0"/>
              </a:rPr>
              <a:t>Чтобы создать новый орган власти, нужно зайти в раздел </a:t>
            </a:r>
            <a:r>
              <a:rPr lang="ru-RU" sz="1200" b="1" baseline="0" dirty="0" smtClean="0">
                <a:latin typeface="Arial" charset="0"/>
              </a:rPr>
              <a:t>Органы власти</a:t>
            </a:r>
            <a:r>
              <a:rPr lang="ru-RU" sz="1200" dirty="0" smtClean="0">
                <a:latin typeface="Arial" charset="0"/>
              </a:rPr>
              <a:t> и нажать на кнопку</a:t>
            </a:r>
            <a:r>
              <a:rPr lang="ru-RU" sz="1200" b="1" dirty="0" smtClean="0">
                <a:latin typeface="Arial" charset="0"/>
              </a:rPr>
              <a:t>  Создать новый орган власти</a:t>
            </a:r>
            <a:r>
              <a:rPr lang="ru-RU" sz="1200" dirty="0" smtClean="0">
                <a:latin typeface="Arial" charset="0"/>
              </a:rPr>
              <a:t>. После выполнения этих действий форма ввода и редактирования сведений об органе власти</a:t>
            </a:r>
            <a:r>
              <a:rPr lang="ru-RU" sz="1200" b="1" dirty="0" smtClean="0">
                <a:latin typeface="Arial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17424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Чтобы создать новый </a:t>
            </a:r>
            <a:r>
              <a:rPr lang="ru-RU" sz="800" dirty="0" smtClean="0">
                <a:latin typeface="Arial" charset="0"/>
              </a:rPr>
              <a:t>орган власти, </a:t>
            </a:r>
            <a:r>
              <a:rPr lang="ru-RU" sz="800" dirty="0">
                <a:latin typeface="Arial" charset="0"/>
              </a:rPr>
              <a:t>нужно зайти </a:t>
            </a:r>
            <a:r>
              <a:rPr lang="ru-RU" sz="800" dirty="0" smtClean="0">
                <a:latin typeface="Arial" charset="0"/>
              </a:rPr>
              <a:t>в раздел </a:t>
            </a:r>
            <a:r>
              <a:rPr lang="ru-RU" sz="800" b="1" baseline="0" dirty="0" smtClean="0">
                <a:latin typeface="Arial" charset="0"/>
              </a:rPr>
              <a:t>Органы </a:t>
            </a:r>
            <a:r>
              <a:rPr lang="ru-RU" sz="800" b="1" baseline="0" dirty="0">
                <a:latin typeface="Arial" charset="0"/>
              </a:rPr>
              <a:t>власти</a:t>
            </a:r>
            <a:r>
              <a:rPr lang="ru-RU" sz="800" dirty="0">
                <a:latin typeface="Arial" charset="0"/>
              </a:rPr>
              <a:t> и нажать на кнопку</a:t>
            </a:r>
            <a:r>
              <a:rPr lang="ru-RU" sz="800" b="1" dirty="0">
                <a:latin typeface="Arial" charset="0"/>
              </a:rPr>
              <a:t>  Создать новый орган власти</a:t>
            </a:r>
            <a:r>
              <a:rPr lang="ru-RU" sz="800" dirty="0">
                <a:latin typeface="Arial" charset="0"/>
              </a:rPr>
              <a:t>. После выполнения этих действий </a:t>
            </a:r>
            <a:r>
              <a:rPr lang="ru-RU" sz="800" dirty="0" smtClean="0">
                <a:latin typeface="Arial" charset="0"/>
              </a:rPr>
              <a:t>откроется</a:t>
            </a:r>
            <a:r>
              <a:rPr lang="ru-RU" sz="800" baseline="0" dirty="0" smtClean="0">
                <a:latin typeface="Arial" charset="0"/>
              </a:rPr>
              <a:t> </a:t>
            </a:r>
            <a:r>
              <a:rPr lang="ru-RU" sz="800" dirty="0" smtClean="0">
                <a:latin typeface="Arial" charset="0"/>
              </a:rPr>
              <a:t>форма ввода и редактирования сведений об органе власти</a:t>
            </a:r>
            <a:r>
              <a:rPr lang="ru-RU" sz="800" b="1" dirty="0" smtClean="0">
                <a:latin typeface="Arial" charset="0"/>
              </a:rPr>
              <a:t>.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Орган власти имеет следующие </a:t>
            </a:r>
            <a:r>
              <a:rPr lang="ru-RU" sz="800" dirty="0" smtClean="0">
                <a:latin typeface="Arial" charset="0"/>
              </a:rPr>
              <a:t>вкладки</a:t>
            </a:r>
            <a:r>
              <a:rPr lang="ru-RU" sz="800" dirty="0">
                <a:latin typeface="Arial" charset="0"/>
              </a:rPr>
              <a:t>:</a:t>
            </a: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800" b="1" dirty="0">
                <a:latin typeface="Arial" charset="0"/>
              </a:rPr>
              <a:t>Общие сведения</a:t>
            </a:r>
            <a:r>
              <a:rPr lang="ru-RU" sz="800" dirty="0">
                <a:latin typeface="Arial" charset="0"/>
              </a:rPr>
              <a:t>. В этом блоке располагается основная информация </a:t>
            </a:r>
            <a:r>
              <a:rPr lang="ru-RU" sz="800" dirty="0" smtClean="0">
                <a:latin typeface="Arial" charset="0"/>
              </a:rPr>
              <a:t>об органе власти.</a:t>
            </a: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800" b="1" dirty="0">
                <a:latin typeface="Arial" charset="0"/>
              </a:rPr>
              <a:t>Офисы</a:t>
            </a:r>
            <a:r>
              <a:rPr lang="ru-RU" sz="800" b="0" dirty="0">
                <a:latin typeface="Arial" charset="0"/>
              </a:rPr>
              <a:t>. В этом блоке содержится информация об офисах органа власти, адреса, ссылки, телефоны.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800" b="1" dirty="0">
                <a:latin typeface="Arial" charset="0"/>
              </a:rPr>
              <a:t>Контакты</a:t>
            </a:r>
            <a:r>
              <a:rPr lang="ru-RU" sz="800" b="0" dirty="0">
                <a:latin typeface="Arial" charset="0"/>
              </a:rPr>
              <a:t>. В этом блоке лежит информация с контактах должностных лиц с указанием, к какому офису оно относится.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800" b="1" dirty="0">
                <a:latin typeface="Arial" charset="0"/>
              </a:rPr>
              <a:t>Платежные реквизиты. </a:t>
            </a:r>
            <a:r>
              <a:rPr lang="ru-RU" sz="800" b="0" dirty="0">
                <a:latin typeface="Arial" charset="0"/>
              </a:rPr>
              <a:t>В этом блоке содержатся</a:t>
            </a:r>
            <a:r>
              <a:rPr lang="ru-RU" sz="800" b="0" baseline="0" dirty="0">
                <a:latin typeface="Arial" charset="0"/>
              </a:rPr>
              <a:t> платежные реквизиты </a:t>
            </a:r>
            <a:r>
              <a:rPr lang="ru-RU" sz="800" b="0" baseline="0" dirty="0" smtClean="0">
                <a:latin typeface="Arial" charset="0"/>
              </a:rPr>
              <a:t>органа власти. </a:t>
            </a:r>
            <a:endParaRPr lang="ru-RU" sz="800" b="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800" b="1" dirty="0">
                <a:latin typeface="Arial" charset="0"/>
              </a:rPr>
              <a:t>Услуги (функции) органа власти. </a:t>
            </a:r>
            <a:r>
              <a:rPr lang="ru-RU" sz="800" b="0" dirty="0">
                <a:latin typeface="Arial" charset="0"/>
              </a:rPr>
              <a:t>В этом блоке находится перечень</a:t>
            </a:r>
            <a:r>
              <a:rPr lang="ru-RU" sz="800" b="0" baseline="0" dirty="0">
                <a:latin typeface="Arial" charset="0"/>
              </a:rPr>
              <a:t> услуг и функций, предоставляемых органом власти.</a:t>
            </a:r>
            <a:endParaRPr lang="ru-RU" sz="800" b="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На нижней панели </a:t>
            </a:r>
            <a:r>
              <a:rPr lang="ru-RU" sz="800" dirty="0" smtClean="0">
                <a:latin typeface="Arial" charset="0"/>
              </a:rPr>
              <a:t>формы сведения об органе власти показан </a:t>
            </a:r>
            <a:r>
              <a:rPr lang="ru-RU" sz="800" dirty="0">
                <a:latin typeface="Arial" charset="0"/>
              </a:rPr>
              <a:t>его текущий статус. </a:t>
            </a:r>
            <a:endParaRPr lang="ru-RU" sz="800" dirty="0" smtClean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dirty="0" smtClean="0">
                <a:latin typeface="Arial" charset="0"/>
              </a:rPr>
              <a:t>«</a:t>
            </a:r>
            <a:r>
              <a:rPr lang="ru-RU" sz="800" dirty="0">
                <a:latin typeface="Arial" charset="0"/>
              </a:rPr>
              <a:t>Статус: » </a:t>
            </a:r>
            <a:r>
              <a:rPr lang="ru-RU" sz="800" dirty="0" smtClean="0">
                <a:latin typeface="Arial" charset="0"/>
              </a:rPr>
              <a:t>для </a:t>
            </a:r>
            <a:r>
              <a:rPr lang="ru-RU" sz="800" dirty="0">
                <a:latin typeface="Arial" charset="0"/>
              </a:rPr>
              <a:t>нового несохраненного</a:t>
            </a:r>
            <a:r>
              <a:rPr lang="ru-RU" sz="800" baseline="0" dirty="0">
                <a:latin typeface="Arial" charset="0"/>
              </a:rPr>
              <a:t> органа власти. После сохранения статус изменится на «Статус: Новый».</a:t>
            </a: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Рассмотрим поля </a:t>
            </a:r>
            <a:r>
              <a:rPr lang="ru-RU" sz="800" dirty="0" smtClean="0">
                <a:latin typeface="Arial" charset="0"/>
              </a:rPr>
              <a:t>вкладки </a:t>
            </a:r>
            <a:r>
              <a:rPr lang="ru-RU" sz="800" dirty="0">
                <a:latin typeface="Arial" charset="0"/>
              </a:rPr>
              <a:t>«Общие сведения».</a:t>
            </a:r>
          </a:p>
        </p:txBody>
      </p:sp>
    </p:spTree>
    <p:extLst>
      <p:ext uri="{BB962C8B-B14F-4D97-AF65-F5344CB8AC3E}">
        <p14:creationId xmlns:p14="http://schemas.microsoft.com/office/powerpoint/2010/main" val="32783212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47500" lnSpcReduction="20000"/>
          </a:bodyPr>
          <a:lstStyle/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800" dirty="0">
                <a:latin typeface="Arial" charset="0"/>
              </a:rPr>
              <a:t>Общие сведения. В этом блоке располагается основная информация </a:t>
            </a:r>
            <a:r>
              <a:rPr lang="ru-RU" sz="800" dirty="0" smtClean="0">
                <a:latin typeface="Arial" charset="0"/>
              </a:rPr>
              <a:t>об органе власти, </a:t>
            </a:r>
            <a:r>
              <a:rPr lang="ru-RU" sz="800" dirty="0">
                <a:latin typeface="Arial" charset="0"/>
              </a:rPr>
              <a:t>которая </a:t>
            </a:r>
            <a:r>
              <a:rPr lang="ru-RU" sz="800" dirty="0" smtClean="0">
                <a:latin typeface="Arial" charset="0"/>
              </a:rPr>
              <a:t>вносится </a:t>
            </a:r>
            <a:r>
              <a:rPr lang="ru-RU" sz="800" dirty="0">
                <a:latin typeface="Arial" charset="0"/>
              </a:rPr>
              <a:t>в поля:</a:t>
            </a: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dirty="0" smtClean="0">
                <a:latin typeface="Arial" charset="0"/>
              </a:rPr>
              <a:t>Идентификатор </a:t>
            </a:r>
            <a:r>
              <a:rPr lang="ru-RU" sz="800" dirty="0" smtClean="0">
                <a:latin typeface="Arial" charset="0"/>
              </a:rPr>
              <a:t>- заполняется системой автоматически.</a:t>
            </a: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dirty="0" smtClean="0">
                <a:latin typeface="Arial" charset="0"/>
              </a:rPr>
              <a:t>Полное наименование </a:t>
            </a:r>
            <a:r>
              <a:rPr lang="ru-RU" sz="800" dirty="0" smtClean="0">
                <a:latin typeface="Arial" charset="0"/>
              </a:rPr>
              <a:t>(обязательное поле) – полное название органа власти в соответствии с его правоустанавливающим положением.</a:t>
            </a: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dirty="0" smtClean="0">
                <a:latin typeface="Arial" charset="0"/>
              </a:rPr>
              <a:t>Краткое </a:t>
            </a:r>
            <a:r>
              <a:rPr lang="ru-RU" sz="800" b="1" dirty="0">
                <a:latin typeface="Arial" charset="0"/>
              </a:rPr>
              <a:t>наименование</a:t>
            </a:r>
            <a:r>
              <a:rPr lang="ru-RU" sz="800" dirty="0">
                <a:latin typeface="Arial" charset="0"/>
              </a:rPr>
              <a:t> - общепринятое сокращение, согласно НПА об органе власти</a:t>
            </a:r>
            <a:r>
              <a:rPr lang="ru-RU" sz="800" dirty="0" smtClean="0">
                <a:latin typeface="Arial" charset="0"/>
              </a:rPr>
              <a:t>.</a:t>
            </a:r>
            <a:endParaRPr lang="en-US" sz="800" dirty="0" smtClean="0">
              <a:latin typeface="Arial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ru-RU" sz="800" b="1" dirty="0" smtClean="0"/>
              <a:t>Является </a:t>
            </a:r>
            <a:r>
              <a:rPr lang="ru-RU" sz="800" b="1" dirty="0" err="1" smtClean="0"/>
              <a:t>агрегатором</a:t>
            </a:r>
            <a:r>
              <a:rPr lang="ru-RU" sz="800" b="1" dirty="0" smtClean="0"/>
              <a:t> (представляет группу организаций: банки, нотариальные конторы и пр.)</a:t>
            </a:r>
            <a:r>
              <a:rPr lang="en-US" sz="800" b="1" dirty="0" smtClean="0"/>
              <a:t> </a:t>
            </a:r>
            <a:r>
              <a:rPr lang="en-US" sz="800" b="0" dirty="0" smtClean="0"/>
              <a:t>–</a:t>
            </a:r>
            <a:r>
              <a:rPr lang="en-US" sz="800" b="0" baseline="0" dirty="0" smtClean="0"/>
              <a:t> </a:t>
            </a:r>
            <a:r>
              <a:rPr lang="ru-RU" sz="800" b="0" baseline="0" dirty="0" smtClean="0"/>
              <a:t>признак, означающий, что организация представляет группу организаций: кредитные организации, удостоверяющие центры, страховые организации, банки, нотариальные конторы и пр.</a:t>
            </a:r>
            <a:endParaRPr lang="ru-RU" sz="800" dirty="0">
              <a:latin typeface="Arial" charset="0"/>
            </a:endParaRPr>
          </a:p>
          <a:p>
            <a:pPr marL="228600" marR="0" indent="-22860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ru-RU" sz="800" b="1" dirty="0">
                <a:latin typeface="Arial" charset="0"/>
              </a:rPr>
              <a:t>Административный уровень</a:t>
            </a:r>
            <a:r>
              <a:rPr lang="ru-RU" sz="800" dirty="0">
                <a:latin typeface="Arial" charset="0"/>
              </a:rPr>
              <a:t> - заполняется системой</a:t>
            </a:r>
            <a:r>
              <a:rPr lang="ru-RU" sz="800" baseline="0" dirty="0">
                <a:latin typeface="Arial" charset="0"/>
              </a:rPr>
              <a:t> </a:t>
            </a:r>
            <a:r>
              <a:rPr lang="ru-RU" sz="800" dirty="0">
                <a:latin typeface="Arial" charset="0"/>
              </a:rPr>
              <a:t>автоматически административным уровнем из настроек пользователя.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dirty="0">
                <a:latin typeface="Arial" charset="0"/>
              </a:rPr>
              <a:t>Тип органа власти</a:t>
            </a:r>
            <a:r>
              <a:rPr lang="ru-RU" sz="800" dirty="0">
                <a:latin typeface="Arial" charset="0"/>
              </a:rPr>
              <a:t> (согласно списку): 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Высший орган исполнительной власти 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Правительство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Администрация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Министерство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Агентство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Служба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Комитет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Главное управление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Другое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МФЦ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ФГУП / Государственное учреждение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Благотворительные и иные фонды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Государственный внебюджетный фонд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Представительный орган муниципального образования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Контрольный орган муниципального образования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Надзор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Комиссия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Управление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Управа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Департамент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Инспекция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Муниципальное унитарное предприятие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Государственный комитет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Палата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Муниципальное учреждение</a:t>
            </a: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dirty="0" smtClean="0">
                <a:latin typeface="Arial" charset="0"/>
              </a:rPr>
              <a:t>Тип </a:t>
            </a:r>
            <a:r>
              <a:rPr lang="ru-RU" sz="800" b="1" dirty="0">
                <a:latin typeface="Arial" charset="0"/>
              </a:rPr>
              <a:t>подчинения</a:t>
            </a:r>
            <a:r>
              <a:rPr lang="ru-RU" sz="800" dirty="0">
                <a:latin typeface="Arial" charset="0"/>
              </a:rPr>
              <a:t> (согласно списку):</a:t>
            </a:r>
          </a:p>
          <a:p>
            <a:pPr marL="1143000" lvl="2" indent="-228600">
              <a:lnSpc>
                <a:spcPct val="80000"/>
              </a:lnSpc>
              <a:buFontTx/>
              <a:buChar char="•"/>
            </a:pPr>
            <a:r>
              <a:rPr lang="ru-RU" sz="800" dirty="0">
                <a:latin typeface="Arial" charset="0"/>
              </a:rPr>
              <a:t>Центральный аппарат</a:t>
            </a:r>
          </a:p>
          <a:p>
            <a:pPr marL="1143000" lvl="2" indent="-228600">
              <a:lnSpc>
                <a:spcPct val="80000"/>
              </a:lnSpc>
              <a:buFontTx/>
              <a:buChar char="•"/>
            </a:pPr>
            <a:r>
              <a:rPr lang="ru-RU" sz="800" dirty="0">
                <a:latin typeface="Arial" charset="0"/>
              </a:rPr>
              <a:t>Территориальный орган</a:t>
            </a: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dirty="0">
                <a:latin typeface="Arial" charset="0"/>
              </a:rPr>
              <a:t>Вышестоящий орган</a:t>
            </a:r>
            <a:r>
              <a:rPr lang="ru-RU" sz="800" b="0" baseline="0" dirty="0">
                <a:latin typeface="Arial" charset="0"/>
              </a:rPr>
              <a:t> (обязательное поле) -</a:t>
            </a:r>
            <a:r>
              <a:rPr lang="ru-RU" sz="800" dirty="0">
                <a:latin typeface="Arial" charset="0"/>
              </a:rPr>
              <a:t> выбирается из списка уже существующих органов власти. Необходимо выбрать вышестоящий</a:t>
            </a:r>
            <a:r>
              <a:rPr lang="ru-RU" sz="800" baseline="0" dirty="0">
                <a:latin typeface="Arial" charset="0"/>
              </a:rPr>
              <a:t> орган власти, в чьём ведении, согласно Положению о </a:t>
            </a:r>
            <a:r>
              <a:rPr lang="ru-RU" sz="800" baseline="0" dirty="0" smtClean="0">
                <a:latin typeface="Arial" charset="0"/>
              </a:rPr>
              <a:t>РОИВ/ОМСУ, </a:t>
            </a:r>
            <a:r>
              <a:rPr lang="ru-RU" sz="800" baseline="0" dirty="0">
                <a:latin typeface="Arial" charset="0"/>
              </a:rPr>
              <a:t>находится орган власти, сведения о котором заполняются</a:t>
            </a:r>
            <a:r>
              <a:rPr lang="ru-RU" sz="800" baseline="0" dirty="0" smtClean="0">
                <a:latin typeface="Arial" charset="0"/>
              </a:rPr>
              <a:t>.</a:t>
            </a: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dirty="0" smtClean="0">
                <a:effectLst/>
              </a:rPr>
              <a:t>Подведомственная организация - </a:t>
            </a:r>
            <a:r>
              <a:rPr lang="ru-RU" sz="800" b="0" baseline="0" dirty="0" smtClean="0"/>
              <a:t>признак, означающий, что орган власти является организацией, находящейся в подчинении вышестоящего органа управления</a:t>
            </a: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baseline="0" dirty="0" smtClean="0">
                <a:latin typeface="Arial" charset="0"/>
              </a:rPr>
              <a:t>Герб </a:t>
            </a:r>
            <a:r>
              <a:rPr lang="ru-RU" sz="800" b="1" baseline="0" dirty="0">
                <a:latin typeface="Arial" charset="0"/>
              </a:rPr>
              <a:t>организации</a:t>
            </a:r>
            <a:r>
              <a:rPr lang="ru-RU" sz="800" baseline="0" dirty="0">
                <a:latin typeface="Arial" charset="0"/>
              </a:rPr>
              <a:t> – загружается файл, содержащий рисунок герба организации.</a:t>
            </a: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baseline="0" dirty="0">
                <a:latin typeface="Arial" charset="0"/>
              </a:rPr>
              <a:t>ИНН органа власти </a:t>
            </a:r>
            <a:r>
              <a:rPr lang="ru-RU" sz="800" dirty="0" smtClean="0">
                <a:latin typeface="Arial" charset="0"/>
              </a:rPr>
              <a:t>(</a:t>
            </a:r>
            <a:r>
              <a:rPr lang="ru-RU" sz="800" dirty="0">
                <a:latin typeface="Arial" charset="0"/>
              </a:rPr>
              <a:t>обязательное поле). </a:t>
            </a:r>
            <a:endParaRPr lang="ru-RU" sz="800" b="1" baseline="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baseline="0" dirty="0">
                <a:latin typeface="Arial" charset="0"/>
              </a:rPr>
              <a:t>ОГРН органа власти </a:t>
            </a:r>
            <a:r>
              <a:rPr lang="ru-RU" sz="800" dirty="0">
                <a:latin typeface="Arial" charset="0"/>
              </a:rPr>
              <a:t>(обязательное поле). </a:t>
            </a: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dirty="0">
                <a:latin typeface="Arial" charset="0"/>
              </a:rPr>
              <a:t>Руководитель органа власти</a:t>
            </a:r>
            <a:r>
              <a:rPr lang="ru-RU" sz="800" dirty="0">
                <a:latin typeface="Arial" charset="0"/>
              </a:rPr>
              <a:t> – ФИО руководителя, через запятую указывается его должность</a:t>
            </a:r>
            <a:r>
              <a:rPr lang="ru-RU" sz="800" baseline="0" dirty="0">
                <a:latin typeface="Arial" charset="0"/>
              </a:rPr>
              <a:t>.</a:t>
            </a: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dirty="0">
                <a:latin typeface="Arial" charset="0"/>
              </a:rPr>
              <a:t>Режим работы</a:t>
            </a:r>
            <a:r>
              <a:rPr lang="ru-RU" sz="800" dirty="0">
                <a:latin typeface="Arial" charset="0"/>
              </a:rPr>
              <a:t> (текстовое поле, заполняемое с помощью текстового редактора) - полное описание режимов работы организации.</a:t>
            </a: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dirty="0">
                <a:latin typeface="Arial" charset="0"/>
              </a:rPr>
              <a:t>Веб-сайт</a:t>
            </a:r>
            <a:r>
              <a:rPr lang="ru-RU" sz="800" dirty="0">
                <a:latin typeface="Arial" charset="0"/>
              </a:rPr>
              <a:t> </a:t>
            </a:r>
            <a:r>
              <a:rPr lang="ru-RU" sz="800" dirty="0" smtClean="0">
                <a:latin typeface="Arial" charset="0"/>
              </a:rPr>
              <a:t>(обязательное поле) – </a:t>
            </a:r>
            <a:r>
              <a:rPr lang="ru-RU" sz="800" dirty="0">
                <a:latin typeface="Arial" charset="0"/>
              </a:rPr>
              <a:t>официальный сайт </a:t>
            </a:r>
            <a:r>
              <a:rPr lang="ru-RU" sz="800" b="0" baseline="0" dirty="0" smtClean="0"/>
              <a:t>органа власти</a:t>
            </a:r>
            <a:r>
              <a:rPr lang="ru-RU" sz="800" dirty="0" smtClean="0">
                <a:latin typeface="Arial" charset="0"/>
              </a:rPr>
              <a:t>.</a:t>
            </a: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dirty="0">
                <a:latin typeface="Arial" charset="0"/>
              </a:rPr>
              <a:t>Электронная </a:t>
            </a:r>
            <a:r>
              <a:rPr lang="ru-RU" sz="800" b="1" dirty="0" smtClean="0">
                <a:latin typeface="Arial" charset="0"/>
              </a:rPr>
              <a:t>почта </a:t>
            </a:r>
            <a:r>
              <a:rPr lang="ru-RU" sz="800" dirty="0" smtClean="0">
                <a:latin typeface="Arial" charset="0"/>
              </a:rPr>
              <a:t>(обязательное поле) </a:t>
            </a:r>
            <a:r>
              <a:rPr lang="ru-RU" sz="800" dirty="0">
                <a:latin typeface="Arial" charset="0"/>
              </a:rPr>
              <a:t>– общий адрес электронной почты для получения </a:t>
            </a:r>
            <a:r>
              <a:rPr lang="ru-RU" sz="800" dirty="0" smtClean="0">
                <a:latin typeface="Arial" charset="0"/>
              </a:rPr>
              <a:t>информации.</a:t>
            </a: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dirty="0">
                <a:latin typeface="Arial" charset="0"/>
              </a:rPr>
              <a:t>Адрес электронной</a:t>
            </a:r>
            <a:r>
              <a:rPr lang="ru-RU" sz="800" b="1" baseline="0" dirty="0">
                <a:latin typeface="Arial" charset="0"/>
              </a:rPr>
              <a:t> приемной </a:t>
            </a:r>
            <a:r>
              <a:rPr lang="ru-RU" sz="800" b="0" baseline="0" dirty="0">
                <a:latin typeface="Arial" charset="0"/>
              </a:rPr>
              <a:t>– ссылка на страницу сайта </a:t>
            </a:r>
            <a:r>
              <a:rPr lang="ru-RU" sz="800" b="0" baseline="0" dirty="0" smtClean="0"/>
              <a:t>органа власти </a:t>
            </a:r>
            <a:r>
              <a:rPr lang="ru-RU" sz="800" b="0" baseline="0" dirty="0" smtClean="0">
                <a:latin typeface="Arial" charset="0"/>
              </a:rPr>
              <a:t>, </a:t>
            </a:r>
            <a:r>
              <a:rPr lang="ru-RU" sz="800" b="0" baseline="0" dirty="0">
                <a:latin typeface="Arial" charset="0"/>
              </a:rPr>
              <a:t>являющуюся инструментом отправки сообщения гражданином на общий адрес </a:t>
            </a:r>
            <a:r>
              <a:rPr lang="ru-RU" sz="800" b="0" baseline="0" dirty="0" smtClean="0"/>
              <a:t>органа власти </a:t>
            </a:r>
            <a:r>
              <a:rPr lang="ru-RU" sz="800" b="0" baseline="0" dirty="0" smtClean="0">
                <a:latin typeface="Arial" charset="0"/>
              </a:rPr>
              <a:t>, </a:t>
            </a:r>
            <a:r>
              <a:rPr lang="ru-RU" sz="800" b="0" baseline="0" dirty="0">
                <a:latin typeface="Arial" charset="0"/>
              </a:rPr>
              <a:t>именуемой электронной приемной. </a:t>
            </a:r>
            <a:endParaRPr lang="ru-RU" sz="800" b="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dirty="0">
                <a:latin typeface="Arial" charset="0"/>
              </a:rPr>
              <a:t>Центр</a:t>
            </a:r>
            <a:r>
              <a:rPr lang="ru-RU" sz="800" b="1" baseline="0" dirty="0">
                <a:latin typeface="Arial" charset="0"/>
              </a:rPr>
              <a:t> телефонного </a:t>
            </a:r>
            <a:r>
              <a:rPr lang="ru-RU" sz="800" b="1" baseline="0" dirty="0" smtClean="0">
                <a:latin typeface="Arial" charset="0"/>
              </a:rPr>
              <a:t>обслуживания </a:t>
            </a:r>
            <a:r>
              <a:rPr lang="ru-RU" sz="800" dirty="0" smtClean="0">
                <a:latin typeface="Arial" charset="0"/>
              </a:rPr>
              <a:t>(обязательное поле)</a:t>
            </a:r>
            <a:r>
              <a:rPr lang="ru-RU" sz="800" b="1" dirty="0" smtClean="0">
                <a:latin typeface="Arial" charset="0"/>
              </a:rPr>
              <a:t> </a:t>
            </a:r>
            <a:r>
              <a:rPr lang="ru-RU" sz="800" dirty="0">
                <a:latin typeface="Arial" charset="0"/>
              </a:rPr>
              <a:t>– номер телефона, по которому автоинформатор (автоответчик) консультирует граждан по различным вопросам. Иногда в этом поле мы указываем телефоны справочной службы </a:t>
            </a:r>
            <a:r>
              <a:rPr lang="ru-RU" sz="800" b="0" baseline="0" dirty="0" smtClean="0"/>
              <a:t>органа власти</a:t>
            </a:r>
            <a:r>
              <a:rPr lang="ru-RU" sz="800" dirty="0" smtClean="0">
                <a:latin typeface="Arial" charset="0"/>
              </a:rPr>
              <a:t>.</a:t>
            </a: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dirty="0">
                <a:latin typeface="Arial" charset="0"/>
              </a:rPr>
              <a:t>Время работы экспедиции</a:t>
            </a:r>
            <a:r>
              <a:rPr lang="ru-RU" sz="800" dirty="0">
                <a:latin typeface="Arial" charset="0"/>
              </a:rPr>
              <a:t> – время приема документов службой экспедиции, ответственной за прием корреспонденции и документов, в </a:t>
            </a:r>
            <a:r>
              <a:rPr lang="ru-RU" sz="800" dirty="0" smtClean="0">
                <a:latin typeface="Arial" charset="0"/>
              </a:rPr>
              <a:t>том числе </a:t>
            </a:r>
            <a:r>
              <a:rPr lang="ru-RU" sz="800" dirty="0">
                <a:latin typeface="Arial" charset="0"/>
              </a:rPr>
              <a:t>по государственным </a:t>
            </a:r>
            <a:r>
              <a:rPr lang="ru-RU" sz="800" dirty="0" smtClean="0">
                <a:latin typeface="Arial" charset="0"/>
              </a:rPr>
              <a:t>и муниципальным</a:t>
            </a:r>
            <a:r>
              <a:rPr lang="ru-RU" sz="800" baseline="0" dirty="0" smtClean="0">
                <a:latin typeface="Arial" charset="0"/>
              </a:rPr>
              <a:t> </a:t>
            </a:r>
            <a:r>
              <a:rPr lang="ru-RU" sz="800" dirty="0" smtClean="0">
                <a:latin typeface="Arial" charset="0"/>
              </a:rPr>
              <a:t>услугам</a:t>
            </a:r>
            <a:r>
              <a:rPr lang="ru-RU" sz="800" dirty="0">
                <a:latin typeface="Arial" charset="0"/>
              </a:rPr>
              <a:t>.</a:t>
            </a: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dirty="0">
                <a:latin typeface="Arial" charset="0"/>
              </a:rPr>
              <a:t>Согласующий ОГВ – </a:t>
            </a:r>
            <a:r>
              <a:rPr lang="ru-RU" sz="800" b="0" dirty="0">
                <a:latin typeface="Arial" charset="0"/>
              </a:rPr>
              <a:t>отображается</a:t>
            </a:r>
            <a:r>
              <a:rPr lang="ru-RU" sz="800" b="0" baseline="0" dirty="0">
                <a:latin typeface="Arial" charset="0"/>
              </a:rPr>
              <a:t> название органа власти, который выполняет функцию согласования описаний объектов. Поле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нередактируемое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заполняется автоматически, если Согласующий редактор вышестоящего ведомства указал текущий ОГВ как проверяемый.</a:t>
            </a: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Проверяемые ОГВ – </a:t>
            </a:r>
            <a:r>
              <a:rPr lang="ru-R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выбираются ОГВ из списка,</a:t>
            </a:r>
            <a:r>
              <a:rPr lang="ru-RU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деятельность которых, в части описания объектов, будет проверяться Согласующим редактором.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800" b="1" dirty="0">
                <a:latin typeface="Arial" charset="0"/>
              </a:rPr>
              <a:t>Почтовый адрес органа власти</a:t>
            </a:r>
            <a:r>
              <a:rPr lang="ru-RU" sz="800" b="0" dirty="0">
                <a:latin typeface="Arial" charset="0"/>
              </a:rPr>
              <a:t> – группа полей для указания почтового адреса органа власти (при выставленном</a:t>
            </a:r>
            <a:r>
              <a:rPr lang="ru-RU" sz="800" b="0" baseline="0" dirty="0">
                <a:latin typeface="Arial" charset="0"/>
              </a:rPr>
              <a:t> флаге «Заполнить вручную» поля заполняются вручную</a:t>
            </a:r>
            <a:r>
              <a:rPr lang="ru-RU" sz="800" b="0" dirty="0">
                <a:latin typeface="Arial" charset="0"/>
              </a:rPr>
              <a:t>).  </a:t>
            </a:r>
          </a:p>
          <a:p>
            <a:pPr marL="228600" indent="-228600">
              <a:lnSpc>
                <a:spcPct val="80000"/>
              </a:lnSpc>
            </a:pP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Продолжим рассматривать процесс создания</a:t>
            </a:r>
            <a:r>
              <a:rPr lang="ru-RU" sz="800" baseline="0" dirty="0">
                <a:latin typeface="Arial" charset="0"/>
              </a:rPr>
              <a:t> нового </a:t>
            </a:r>
            <a:r>
              <a:rPr lang="ru-RU" sz="800" b="0" baseline="0" dirty="0" smtClean="0"/>
              <a:t>органа власти </a:t>
            </a:r>
            <a:r>
              <a:rPr lang="ru-RU" sz="800" baseline="0" dirty="0" smtClean="0">
                <a:latin typeface="Arial" charset="0"/>
              </a:rPr>
              <a:t>: вкладка </a:t>
            </a:r>
            <a:r>
              <a:rPr lang="ru-RU" sz="800" baseline="0" dirty="0">
                <a:latin typeface="Arial" charset="0"/>
              </a:rPr>
              <a:t>«Офисы».</a:t>
            </a:r>
            <a:endParaRPr lang="ru-RU" sz="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1185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228600" indent="-228600">
              <a:lnSpc>
                <a:spcPct val="80000"/>
              </a:lnSpc>
            </a:pPr>
            <a:r>
              <a:rPr lang="ru-RU" sz="800" dirty="0" smtClean="0">
                <a:latin typeface="Arial" charset="0"/>
              </a:rPr>
              <a:t>2) Контакты – сведения, содержащие</a:t>
            </a:r>
            <a:r>
              <a:rPr lang="ru-RU" sz="800" baseline="0" dirty="0" smtClean="0">
                <a:latin typeface="Arial" charset="0"/>
              </a:rPr>
              <a:t> контактные данные для взаимодействия с должностными лицами по различным поводам обращения.</a:t>
            </a:r>
            <a:r>
              <a:rPr lang="ru-RU" sz="800" dirty="0" smtClean="0">
                <a:latin typeface="Arial" charset="0"/>
              </a:rPr>
              <a:t> </a:t>
            </a:r>
          </a:p>
          <a:p>
            <a:pPr marL="228600" indent="-228600">
              <a:lnSpc>
                <a:spcPct val="80000"/>
              </a:lnSpc>
            </a:pPr>
            <a:r>
              <a:rPr lang="ru-RU" sz="800" dirty="0" smtClean="0">
                <a:latin typeface="Arial" charset="0"/>
              </a:rPr>
              <a:t>Справа</a:t>
            </a:r>
            <a:r>
              <a:rPr lang="ru-RU" sz="800" baseline="0" dirty="0" smtClean="0">
                <a:latin typeface="Arial" charset="0"/>
              </a:rPr>
              <a:t> от наименования созданного контакта отображаются следующие иконки:</a:t>
            </a:r>
          </a:p>
          <a:p>
            <a:pPr marL="228600" indent="-228600">
              <a:lnSpc>
                <a:spcPct val="80000"/>
              </a:lnSpc>
              <a:buAutoNum type="arabicPeriod"/>
            </a:pPr>
            <a:r>
              <a:rPr lang="ru-RU" sz="800" baseline="0" dirty="0" smtClean="0">
                <a:latin typeface="Arial" charset="0"/>
              </a:rPr>
              <a:t>Редактирования наименования контакта;</a:t>
            </a:r>
          </a:p>
          <a:p>
            <a:pPr marL="228600" indent="-228600">
              <a:lnSpc>
                <a:spcPct val="80000"/>
              </a:lnSpc>
              <a:buAutoNum type="arabicPeriod"/>
            </a:pPr>
            <a:r>
              <a:rPr lang="ru-RU" sz="800" baseline="0" dirty="0" smtClean="0">
                <a:latin typeface="Arial" charset="0"/>
              </a:rPr>
              <a:t>Удаление контакта;</a:t>
            </a:r>
          </a:p>
          <a:p>
            <a:pPr marL="228600" indent="-228600">
              <a:lnSpc>
                <a:spcPct val="80000"/>
              </a:lnSpc>
              <a:buAutoNum type="arabicPeriod"/>
            </a:pPr>
            <a:r>
              <a:rPr lang="ru-RU" sz="800" baseline="0" dirty="0" smtClean="0">
                <a:latin typeface="Arial" charset="0"/>
              </a:rPr>
              <a:t>Перемещение контакта вверх/вниз по списку.</a:t>
            </a: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endParaRPr lang="ru-RU" sz="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6832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95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55000" lnSpcReduction="20000"/>
          </a:bodyPr>
          <a:lstStyle/>
          <a:p>
            <a:pPr marL="228600" indent="-228600">
              <a:lnSpc>
                <a:spcPct val="90000"/>
              </a:lnSpc>
            </a:pPr>
            <a:r>
              <a:rPr lang="ru-RU" dirty="0" smtClean="0">
                <a:latin typeface="Arial" charset="0"/>
              </a:rPr>
              <a:t>В </a:t>
            </a:r>
            <a:r>
              <a:rPr lang="ru-RU" b="1" dirty="0" smtClean="0">
                <a:latin typeface="Arial" charset="0"/>
              </a:rPr>
              <a:t>Контактах</a:t>
            </a:r>
            <a:r>
              <a:rPr lang="ru-RU" dirty="0" smtClean="0">
                <a:latin typeface="Arial" charset="0"/>
              </a:rPr>
              <a:t> содержится</a:t>
            </a:r>
            <a:r>
              <a:rPr lang="ru-RU" dirty="0" smtClean="0"/>
              <a:t> </a:t>
            </a:r>
            <a:r>
              <a:rPr lang="ru-RU" dirty="0"/>
              <a:t>информация о сотрудниках, исполняющих те или иные функции в </a:t>
            </a:r>
            <a:r>
              <a:rPr lang="ru-RU" dirty="0" smtClean="0"/>
              <a:t>органе власти. </a:t>
            </a:r>
            <a:endParaRPr lang="ru-RU" dirty="0">
              <a:latin typeface="Arial" charset="0"/>
            </a:endParaRPr>
          </a:p>
          <a:p>
            <a:pPr marL="228600" indent="-228600">
              <a:lnSpc>
                <a:spcPct val="90000"/>
              </a:lnSpc>
            </a:pPr>
            <a:endParaRPr lang="ru-RU" dirty="0">
              <a:latin typeface="Arial" charset="0"/>
            </a:endParaRPr>
          </a:p>
          <a:p>
            <a:pPr marL="228600" indent="-228600">
              <a:lnSpc>
                <a:spcPct val="90000"/>
              </a:lnSpc>
            </a:pPr>
            <a:r>
              <a:rPr lang="ru-RU" dirty="0"/>
              <a:t>Для добавления сведений о контакте нужно нажать кнопку </a:t>
            </a:r>
            <a:r>
              <a:rPr lang="ru-RU" b="1" dirty="0"/>
              <a:t>Добавить</a:t>
            </a:r>
            <a:r>
              <a:rPr lang="ru-RU" dirty="0"/>
              <a:t>. Откроется блок полей для</a:t>
            </a:r>
            <a:r>
              <a:rPr lang="ru-RU" baseline="0" dirty="0"/>
              <a:t> ввода данных контакта</a:t>
            </a:r>
            <a:r>
              <a:rPr lang="ru-RU" b="1" dirty="0"/>
              <a:t>. </a:t>
            </a:r>
            <a:endParaRPr lang="ru-RU" b="1" dirty="0">
              <a:latin typeface="Arial" charset="0"/>
            </a:endParaRPr>
          </a:p>
          <a:p>
            <a:pPr marL="228600" indent="-228600">
              <a:lnSpc>
                <a:spcPct val="90000"/>
              </a:lnSpc>
            </a:pPr>
            <a:endParaRPr lang="ru-RU" dirty="0">
              <a:latin typeface="Arial" charset="0"/>
            </a:endParaRPr>
          </a:p>
          <a:p>
            <a:pPr marL="228600" indent="-228600">
              <a:lnSpc>
                <a:spcPct val="90000"/>
              </a:lnSpc>
            </a:pPr>
            <a:r>
              <a:rPr lang="ru-RU" dirty="0"/>
              <a:t>Информацию, содержащуюся в этом блоке можно также поделить на группы:</a:t>
            </a:r>
          </a:p>
          <a:p>
            <a:pPr marL="228600" indent="-228600">
              <a:lnSpc>
                <a:spcPct val="90000"/>
              </a:lnSpc>
            </a:pPr>
            <a:r>
              <a:rPr lang="ru-RU" b="1" dirty="0"/>
              <a:t>Наименование контакта </a:t>
            </a:r>
            <a:r>
              <a:rPr lang="ru-RU" dirty="0"/>
              <a:t>(обязательное</a:t>
            </a:r>
            <a:r>
              <a:rPr lang="ru-RU" baseline="0" dirty="0"/>
              <a:t> для заполнения) – общая характеристика контакта, может совпадать по смыслу с </a:t>
            </a:r>
            <a:r>
              <a:rPr lang="ru-RU" b="1" baseline="0" dirty="0"/>
              <a:t>Поводом обращения</a:t>
            </a:r>
            <a:r>
              <a:rPr lang="ru-RU" baseline="0" dirty="0"/>
              <a:t>.</a:t>
            </a:r>
            <a:endParaRPr lang="ru-RU" dirty="0"/>
          </a:p>
          <a:p>
            <a:pPr marL="228600" indent="-228600">
              <a:lnSpc>
                <a:spcPct val="90000"/>
              </a:lnSpc>
            </a:pPr>
            <a:r>
              <a:rPr lang="ru-RU" dirty="0"/>
              <a:t>1) Личные данные сотрудника (не являются обязательными полями)</a:t>
            </a:r>
          </a:p>
          <a:p>
            <a:pPr marL="228600" indent="-228600"/>
            <a:r>
              <a:rPr lang="ru-RU" b="1" dirty="0"/>
              <a:t>Фамилия</a:t>
            </a:r>
            <a:r>
              <a:rPr lang="ru-RU" dirty="0"/>
              <a:t> </a:t>
            </a:r>
          </a:p>
          <a:p>
            <a:pPr marL="228600" indent="-228600"/>
            <a:r>
              <a:rPr lang="ru-RU" b="1" dirty="0"/>
              <a:t>Имя</a:t>
            </a:r>
          </a:p>
          <a:p>
            <a:pPr marL="228600" indent="-228600"/>
            <a:r>
              <a:rPr lang="ru-RU" b="1" dirty="0"/>
              <a:t>Отчество</a:t>
            </a:r>
          </a:p>
          <a:p>
            <a:pPr marL="228600" indent="-228600"/>
            <a:r>
              <a:rPr lang="ru-RU" dirty="0"/>
              <a:t>2) Контактная информация – не более одного значения в каждом поле</a:t>
            </a:r>
          </a:p>
          <a:p>
            <a:pPr marL="228600" indent="-228600"/>
            <a:r>
              <a:rPr lang="ru-RU" b="1" dirty="0"/>
              <a:t>Электронная почта</a:t>
            </a:r>
          </a:p>
          <a:p>
            <a:pPr marL="228600" indent="-228600"/>
            <a:r>
              <a:rPr lang="ru-RU" b="1" dirty="0"/>
              <a:t>Телефон</a:t>
            </a:r>
          </a:p>
          <a:p>
            <a:pPr marL="228600" indent="-228600"/>
            <a:r>
              <a:rPr lang="ru-RU" b="1" dirty="0"/>
              <a:t>Факс</a:t>
            </a:r>
            <a:r>
              <a:rPr lang="ru-RU" dirty="0"/>
              <a:t> </a:t>
            </a:r>
          </a:p>
          <a:p>
            <a:pPr marL="228600" indent="-228600"/>
            <a:r>
              <a:rPr lang="ru-RU" dirty="0"/>
              <a:t>Если в регламенте указано несколько телефонов или адресов электронной почты, то каждый из них необходимо занести как отдельный контакт</a:t>
            </a:r>
          </a:p>
          <a:p>
            <a:pPr marL="228600" indent="-228600"/>
            <a:r>
              <a:rPr lang="ru-RU" dirty="0"/>
              <a:t>3) Поле </a:t>
            </a:r>
            <a:r>
              <a:rPr lang="ru-RU" b="1" dirty="0" smtClean="0"/>
              <a:t>Комментарий </a:t>
            </a:r>
            <a:r>
              <a:rPr lang="ru-RU" dirty="0" smtClean="0"/>
              <a:t>– </a:t>
            </a:r>
            <a:r>
              <a:rPr lang="ru-RU" dirty="0"/>
              <a:t>здесь мы должны ввести уточняющие сведения о контакте, например, если у нас заполнено всего одно поле – е-</a:t>
            </a:r>
            <a:r>
              <a:rPr lang="en-US" dirty="0"/>
              <a:t>mail</a:t>
            </a:r>
            <a:r>
              <a:rPr lang="ru-RU" dirty="0"/>
              <a:t> или телефон, то в поле комментарий мы пишем «Адрес для направления обращений». Если в тексте регламента есть пояснения, для чего используется эта контактная информация или с каким именно подразделением мы можем с её помощью связаться, то её следует разместить в этом поле.</a:t>
            </a:r>
          </a:p>
          <a:p>
            <a:pPr marL="228600" indent="-228600"/>
            <a:r>
              <a:rPr lang="ru-RU" dirty="0"/>
              <a:t>4) Рабочая информация (как правило заполняется, если есть сведения о том, какое именно должностное лицо связано с этой контактной информацией):</a:t>
            </a:r>
            <a:endParaRPr lang="ru-RU" b="1" dirty="0"/>
          </a:p>
          <a:p>
            <a:pPr marL="228600" indent="-228600"/>
            <a:r>
              <a:rPr lang="ru-RU" b="1" dirty="0"/>
              <a:t>График работы</a:t>
            </a:r>
            <a:r>
              <a:rPr lang="ru-RU" dirty="0"/>
              <a:t> – график работы сотрудника или службы, в соответствии с которым можно обращаться по указанным контактам. Заполняется независимо от общего графика работы экспедиции. Если отдельный график не указан, то дублировать общий график в этом поле не следует.</a:t>
            </a:r>
            <a:endParaRPr lang="ru-RU" b="1" dirty="0"/>
          </a:p>
          <a:p>
            <a:pPr marL="228600" indent="-228600"/>
            <a:r>
              <a:rPr lang="ru-RU" b="1" dirty="0"/>
              <a:t>Должность</a:t>
            </a:r>
            <a:r>
              <a:rPr lang="ru-RU" dirty="0"/>
              <a:t> сотрудника, с которым можно связаться по указанным адресу и телефону.</a:t>
            </a:r>
            <a:endParaRPr lang="ru-RU" b="1" dirty="0"/>
          </a:p>
          <a:p>
            <a:pPr marL="228600" indent="-228600"/>
            <a:r>
              <a:rPr lang="ru-RU" b="1" dirty="0"/>
              <a:t>Роль</a:t>
            </a:r>
            <a:r>
              <a:rPr lang="ru-RU" dirty="0"/>
              <a:t>  - указание на то, по какому вопросу можно обратиться  к этому контакту. Роль выбирается из выпадающего списка. Роли контактов никак не связаны с типами адресов ГО или с ролями, которые мы указываем при добавлении ГО в список участвующих организаций услуги.</a:t>
            </a:r>
          </a:p>
          <a:p>
            <a:pPr marL="228600" indent="-228600"/>
            <a:r>
              <a:rPr lang="ru-RU" b="1" dirty="0"/>
              <a:t>Офис</a:t>
            </a:r>
            <a:r>
              <a:rPr lang="ru-RU" dirty="0"/>
              <a:t> – наименование офиса, по которому находится данный контакт. Выбирается из списка ранее введенных офисов.</a:t>
            </a:r>
          </a:p>
          <a:p>
            <a:pPr marL="228600" indent="-228600"/>
            <a:endParaRPr lang="ru-RU" dirty="0"/>
          </a:p>
          <a:p>
            <a:pPr marL="228600" indent="-228600"/>
            <a:r>
              <a:rPr lang="ru-RU" dirty="0">
                <a:latin typeface="Arial" charset="0"/>
              </a:rPr>
              <a:t>Воспользуйтесь кнопкой </a:t>
            </a:r>
            <a:r>
              <a:rPr lang="ru-RU" b="1" dirty="0">
                <a:latin typeface="Arial" charset="0"/>
              </a:rPr>
              <a:t>Сохранить</a:t>
            </a:r>
            <a:r>
              <a:rPr lang="ru-RU" dirty="0">
                <a:latin typeface="Arial" charset="0"/>
              </a:rPr>
              <a:t> для сохранения сведений о сотруднике </a:t>
            </a:r>
            <a:r>
              <a:rPr lang="ru-RU" dirty="0" smtClean="0">
                <a:latin typeface="Arial" charset="0"/>
              </a:rPr>
              <a:t>органа власти</a:t>
            </a:r>
            <a:r>
              <a:rPr lang="ru-RU" b="1" dirty="0" smtClean="0">
                <a:latin typeface="Arial" charset="0"/>
              </a:rPr>
              <a:t>.</a:t>
            </a:r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Для редактирования информации о контакте необходимо выбрать в блоке </a:t>
            </a:r>
            <a:r>
              <a:rPr lang="ru-RU" b="1" dirty="0">
                <a:latin typeface="Arial" charset="0"/>
              </a:rPr>
              <a:t>Контакты</a:t>
            </a:r>
            <a:r>
              <a:rPr lang="ru-RU" dirty="0">
                <a:latin typeface="Arial" charset="0"/>
              </a:rPr>
              <a:t> нужную запись и кликнуть по наименованию контакта. В распахнувшейся</a:t>
            </a:r>
            <a:r>
              <a:rPr lang="ru-RU" baseline="0" dirty="0">
                <a:latin typeface="Arial" charset="0"/>
              </a:rPr>
              <a:t> вкладке</a:t>
            </a:r>
            <a:r>
              <a:rPr lang="ru-RU" dirty="0">
                <a:latin typeface="Arial" charset="0"/>
              </a:rPr>
              <a:t> можно изменить необходимые поля и нажать кнопку </a:t>
            </a:r>
            <a:r>
              <a:rPr lang="ru-RU" b="1" dirty="0">
                <a:latin typeface="Arial" charset="0"/>
              </a:rPr>
              <a:t>Сохранить</a:t>
            </a:r>
            <a:r>
              <a:rPr lang="ru-RU" dirty="0">
                <a:latin typeface="Arial" charset="0"/>
              </a:rPr>
              <a:t>.</a:t>
            </a:r>
          </a:p>
          <a:p>
            <a:pPr marL="228600" indent="-228600"/>
            <a:r>
              <a:rPr lang="ru-RU" dirty="0">
                <a:latin typeface="Arial" charset="0"/>
              </a:rPr>
              <a:t>Для удаления информации о контакте выберите в блоке </a:t>
            </a:r>
            <a:r>
              <a:rPr lang="ru-RU" b="1" dirty="0">
                <a:latin typeface="Arial" charset="0"/>
              </a:rPr>
              <a:t>Контакты</a:t>
            </a:r>
            <a:r>
              <a:rPr lang="ru-RU" dirty="0">
                <a:latin typeface="Arial" charset="0"/>
              </a:rPr>
              <a:t> необходимую запись и нажмите справа от нее красный крестик</a:t>
            </a:r>
            <a:r>
              <a:rPr lang="ru-RU" dirty="0" smtClean="0">
                <a:latin typeface="Arial" charset="0"/>
              </a:rPr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358708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228600" marR="0" indent="-22860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800" dirty="0">
              <a:latin typeface="Arial" charset="0"/>
            </a:endParaRPr>
          </a:p>
          <a:p>
            <a:pPr marL="228600" marR="0" indent="-22860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800" b="1" dirty="0" smtClean="0">
                <a:latin typeface="Arial" charset="0"/>
              </a:rPr>
              <a:t>Платежные </a:t>
            </a:r>
            <a:r>
              <a:rPr lang="ru-RU" sz="800" b="1" dirty="0">
                <a:latin typeface="Arial" charset="0"/>
              </a:rPr>
              <a:t>реквизиты</a:t>
            </a:r>
            <a:r>
              <a:rPr lang="ru-RU" sz="800" b="0" dirty="0">
                <a:latin typeface="Arial" charset="0"/>
              </a:rPr>
              <a:t> – блок </a:t>
            </a:r>
            <a:r>
              <a:rPr lang="ru-RU" sz="800" b="0" dirty="0" smtClean="0">
                <a:latin typeface="Arial" charset="0"/>
              </a:rPr>
              <a:t>сведений </a:t>
            </a:r>
            <a:r>
              <a:rPr lang="ru-RU" sz="800" b="0" dirty="0">
                <a:latin typeface="Arial" charset="0"/>
              </a:rPr>
              <a:t>о платежных реквизитах, </a:t>
            </a:r>
            <a:r>
              <a:rPr lang="ru-RU" sz="800" b="0" dirty="0" smtClean="0">
                <a:latin typeface="Arial" charset="0"/>
              </a:rPr>
              <a:t>которые </a:t>
            </a:r>
            <a:r>
              <a:rPr lang="ru-RU" sz="800" b="0" dirty="0">
                <a:latin typeface="Arial" charset="0"/>
              </a:rPr>
              <a:t>далее </a:t>
            </a:r>
            <a:r>
              <a:rPr lang="ru-RU" sz="800" b="0" dirty="0" smtClean="0">
                <a:latin typeface="Arial" charset="0"/>
              </a:rPr>
              <a:t>будет возможно выбрать при описании оплаты государственной (муниципальной) услуги.</a:t>
            </a:r>
            <a:endParaRPr lang="ru-RU" sz="800" b="0" dirty="0">
              <a:latin typeface="Arial" charset="0"/>
            </a:endParaRPr>
          </a:p>
          <a:p>
            <a:pPr marL="228600" marR="0" indent="-22860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endParaRPr lang="ru-RU" sz="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090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1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E8B751E-F804-436D-8757-A20D1845AE31}" type="slidenum">
              <a:rPr lang="ru-RU" sz="1200" smtClean="0"/>
              <a:pPr eaLnBrk="1" hangingPunct="1"/>
              <a:t>3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35815827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3) </a:t>
            </a:r>
            <a:r>
              <a:rPr lang="ru-RU" sz="800" b="1" dirty="0" smtClean="0">
                <a:latin typeface="Arial" charset="0"/>
              </a:rPr>
              <a:t>Платежные реквизиты</a:t>
            </a:r>
            <a:r>
              <a:rPr lang="ru-RU" sz="800" dirty="0" smtClean="0">
                <a:latin typeface="Arial" charset="0"/>
              </a:rPr>
              <a:t>. </a:t>
            </a: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dirty="0" smtClean="0">
                <a:latin typeface="Arial" charset="0"/>
              </a:rPr>
              <a:t>Справа</a:t>
            </a:r>
            <a:r>
              <a:rPr lang="ru-RU" sz="800" baseline="0" dirty="0" smtClean="0">
                <a:latin typeface="Arial" charset="0"/>
              </a:rPr>
              <a:t> от наименования созданных платежных реквизитов отображаются следующие иконки:</a:t>
            </a:r>
          </a:p>
          <a:p>
            <a:pPr marL="228600" indent="-228600">
              <a:lnSpc>
                <a:spcPct val="80000"/>
              </a:lnSpc>
              <a:buAutoNum type="arabicPeriod"/>
            </a:pPr>
            <a:r>
              <a:rPr lang="ru-RU" sz="800" baseline="0" dirty="0" smtClean="0">
                <a:latin typeface="Arial" charset="0"/>
              </a:rPr>
              <a:t>Редактирования наименования платежных реквизитов;</a:t>
            </a:r>
          </a:p>
          <a:p>
            <a:pPr marL="228600" indent="-228600">
              <a:lnSpc>
                <a:spcPct val="80000"/>
              </a:lnSpc>
              <a:buAutoNum type="arabicPeriod"/>
            </a:pPr>
            <a:r>
              <a:rPr lang="ru-RU" sz="800" baseline="0" dirty="0" smtClean="0">
                <a:latin typeface="Arial" charset="0"/>
              </a:rPr>
              <a:t>Удаление платежных реквизитов;</a:t>
            </a:r>
          </a:p>
          <a:p>
            <a:pPr marL="228600" indent="-228600">
              <a:lnSpc>
                <a:spcPct val="80000"/>
              </a:lnSpc>
              <a:buAutoNum type="arabicPeriod"/>
            </a:pPr>
            <a:r>
              <a:rPr lang="ru-RU" sz="800" baseline="0" dirty="0" smtClean="0">
                <a:latin typeface="Arial" charset="0"/>
              </a:rPr>
              <a:t>Перемещение платежных реквизитов вверх/вниз по списку.</a:t>
            </a: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Продолжим рассматривать процесс создания</a:t>
            </a:r>
            <a:r>
              <a:rPr lang="ru-RU" sz="800" baseline="0" dirty="0">
                <a:latin typeface="Arial" charset="0"/>
              </a:rPr>
              <a:t> нового </a:t>
            </a:r>
            <a:r>
              <a:rPr lang="ru-RU" sz="800" baseline="0" dirty="0" smtClean="0">
                <a:latin typeface="Arial" charset="0"/>
              </a:rPr>
              <a:t>органа власти: вкладка «Услуги (функции) органа власти».</a:t>
            </a:r>
            <a:endParaRPr lang="ru-RU" sz="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8778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>
                <a:latin typeface="Arial" charset="0"/>
              </a:rPr>
              <a:t>Для каждой услуги, которую мы вносим в реестр, </a:t>
            </a:r>
            <a:r>
              <a:rPr lang="ru-RU" dirty="0" smtClean="0">
                <a:latin typeface="Arial" charset="0"/>
              </a:rPr>
              <a:t>существует ответственный орган власти </a:t>
            </a:r>
            <a:r>
              <a:rPr lang="ru-RU" dirty="0">
                <a:latin typeface="Arial" charset="0"/>
              </a:rPr>
              <a:t>(подробнее в следующем разделе). Система группирует услуги по </a:t>
            </a:r>
            <a:r>
              <a:rPr lang="ru-RU" dirty="0" smtClean="0">
                <a:latin typeface="Arial" charset="0"/>
              </a:rPr>
              <a:t>типу участия органа власти в процессе предоставления услуги. </a:t>
            </a:r>
            <a:r>
              <a:rPr lang="ru-RU" dirty="0">
                <a:latin typeface="Arial" charset="0"/>
              </a:rPr>
              <a:t>Чтобы уточнить, какой именно офис оказывает ту или иную услугу (или её часть), </a:t>
            </a:r>
            <a:r>
              <a:rPr lang="ru-RU" dirty="0" smtClean="0">
                <a:latin typeface="Arial" charset="0"/>
              </a:rPr>
              <a:t>нужно </a:t>
            </a:r>
            <a:r>
              <a:rPr lang="ru-RU" dirty="0">
                <a:latin typeface="Arial" charset="0"/>
              </a:rPr>
              <a:t>явно указать </a:t>
            </a:r>
            <a:r>
              <a:rPr lang="ru-RU" dirty="0" smtClean="0">
                <a:latin typeface="Arial" charset="0"/>
              </a:rPr>
              <a:t>это на вкладке </a:t>
            </a:r>
            <a:r>
              <a:rPr lang="ru-RU" b="1" dirty="0" smtClean="0">
                <a:latin typeface="Arial" charset="0"/>
              </a:rPr>
              <a:t>Офисы</a:t>
            </a:r>
            <a:r>
              <a:rPr lang="ru-RU" baseline="0" dirty="0" smtClean="0">
                <a:latin typeface="Arial" charset="0"/>
              </a:rPr>
              <a:t> в блоке </a:t>
            </a:r>
            <a:r>
              <a:rPr lang="ru-RU" b="1" baseline="0" dirty="0" smtClean="0">
                <a:latin typeface="Arial" charset="0"/>
              </a:rPr>
              <a:t>«Услуги (функции) офиса»</a:t>
            </a:r>
            <a:r>
              <a:rPr lang="ru-RU" dirty="0" smtClean="0">
                <a:latin typeface="Arial" charset="0"/>
              </a:rPr>
              <a:t>.</a:t>
            </a:r>
            <a:endParaRPr lang="ru-RU" dirty="0">
              <a:latin typeface="Arial" charset="0"/>
            </a:endParaRPr>
          </a:p>
          <a:p>
            <a:endParaRPr lang="ru-RU" dirty="0">
              <a:latin typeface="Arial" charset="0"/>
            </a:endParaRPr>
          </a:p>
          <a:p>
            <a:r>
              <a:rPr lang="ru-RU" dirty="0">
                <a:latin typeface="Arial" charset="0"/>
              </a:rPr>
              <a:t>При нажатии кнопки </a:t>
            </a:r>
            <a:r>
              <a:rPr lang="ru-RU" b="1" dirty="0">
                <a:latin typeface="Arial" charset="0"/>
              </a:rPr>
              <a:t>Выбрать</a:t>
            </a:r>
            <a:r>
              <a:rPr lang="ru-RU" b="1" baseline="0" dirty="0">
                <a:latin typeface="Arial" charset="0"/>
              </a:rPr>
              <a:t> еще </a:t>
            </a:r>
            <a:r>
              <a:rPr lang="ru-RU" dirty="0">
                <a:latin typeface="Arial" charset="0"/>
              </a:rPr>
              <a:t>открывается список услуг, для которых </a:t>
            </a:r>
            <a:r>
              <a:rPr lang="ru-RU" dirty="0" smtClean="0">
                <a:latin typeface="Arial" charset="0"/>
              </a:rPr>
              <a:t>цепочка вышестоящих органов власти по</a:t>
            </a:r>
            <a:r>
              <a:rPr lang="ru-RU" baseline="0" dirty="0" smtClean="0">
                <a:latin typeface="Arial" charset="0"/>
              </a:rPr>
              <a:t> отношению к текущему </a:t>
            </a:r>
            <a:r>
              <a:rPr lang="ru-RU" dirty="0" smtClean="0">
                <a:latin typeface="Arial" charset="0"/>
              </a:rPr>
              <a:t>являются ответственными. </a:t>
            </a:r>
            <a:r>
              <a:rPr lang="ru-RU" dirty="0">
                <a:latin typeface="Arial" charset="0"/>
              </a:rPr>
              <a:t>Далее следует выбрать из списка нужную услугу и подтвердить выбор кнопкой </a:t>
            </a:r>
            <a:r>
              <a:rPr lang="ru-RU" b="1" dirty="0">
                <a:latin typeface="Arial" charset="0"/>
              </a:rPr>
              <a:t>Выбрать</a:t>
            </a:r>
            <a:r>
              <a:rPr lang="ru-RU" dirty="0">
                <a:latin typeface="Arial" charset="0"/>
              </a:rPr>
              <a:t>. Услуга появится в списке </a:t>
            </a:r>
            <a:r>
              <a:rPr lang="ru-RU" dirty="0" smtClean="0">
                <a:latin typeface="Arial" charset="0"/>
              </a:rPr>
              <a:t>текущего органа власти. </a:t>
            </a:r>
            <a:endParaRPr lang="ru-RU" dirty="0">
              <a:latin typeface="Arial" charset="0"/>
            </a:endParaRPr>
          </a:p>
          <a:p>
            <a:endParaRPr lang="ru-RU" dirty="0">
              <a:latin typeface="Arial" charset="0"/>
            </a:endParaRPr>
          </a:p>
          <a:p>
            <a:r>
              <a:rPr lang="ru-RU" b="1" dirty="0">
                <a:latin typeface="Arial" charset="0"/>
              </a:rPr>
              <a:t>Примечание:</a:t>
            </a:r>
          </a:p>
          <a:p>
            <a:r>
              <a:rPr lang="ru-RU" dirty="0">
                <a:latin typeface="Arial" charset="0"/>
              </a:rPr>
              <a:t>Чтобы связать </a:t>
            </a:r>
            <a:r>
              <a:rPr lang="ru-RU" dirty="0" smtClean="0">
                <a:latin typeface="Arial" charset="0"/>
              </a:rPr>
              <a:t>услугу </a:t>
            </a:r>
            <a:r>
              <a:rPr lang="ru-RU" dirty="0">
                <a:latin typeface="Arial" charset="0"/>
              </a:rPr>
              <a:t>с </a:t>
            </a:r>
            <a:r>
              <a:rPr lang="ru-RU" dirty="0" smtClean="0">
                <a:latin typeface="Arial" charset="0"/>
              </a:rPr>
              <a:t>органом</a:t>
            </a:r>
            <a:r>
              <a:rPr lang="ru-RU" baseline="0" dirty="0" smtClean="0">
                <a:latin typeface="Arial" charset="0"/>
              </a:rPr>
              <a:t> власти через описание</a:t>
            </a:r>
            <a:r>
              <a:rPr lang="ru-RU" dirty="0" smtClean="0">
                <a:latin typeface="Arial" charset="0"/>
              </a:rPr>
              <a:t> услуги, </a:t>
            </a:r>
            <a:r>
              <a:rPr lang="ru-RU" dirty="0">
                <a:latin typeface="Arial" charset="0"/>
              </a:rPr>
              <a:t>текущий </a:t>
            </a:r>
            <a:r>
              <a:rPr lang="ru-RU" dirty="0" smtClean="0">
                <a:latin typeface="Arial" charset="0"/>
              </a:rPr>
              <a:t>орган власти </a:t>
            </a:r>
            <a:r>
              <a:rPr lang="ru-RU" dirty="0">
                <a:latin typeface="Arial" charset="0"/>
              </a:rPr>
              <a:t>должен быть </a:t>
            </a:r>
            <a:r>
              <a:rPr lang="ru-RU" dirty="0" smtClean="0">
                <a:latin typeface="Arial" charset="0"/>
              </a:rPr>
              <a:t>указан как Ответственный орган власти.</a:t>
            </a:r>
            <a:endParaRPr lang="ru-RU" dirty="0">
              <a:latin typeface="Arial" charset="0"/>
            </a:endParaRPr>
          </a:p>
          <a:p>
            <a:endParaRPr lang="ru-RU" dirty="0">
              <a:latin typeface="Arial" charset="0"/>
            </a:endParaRPr>
          </a:p>
          <a:p>
            <a:r>
              <a:rPr lang="ru-RU" dirty="0">
                <a:latin typeface="Arial" charset="0"/>
              </a:rPr>
              <a:t>Рассмотрим подробнее заполнение сведений о добавленных услугах.</a:t>
            </a:r>
          </a:p>
        </p:txBody>
      </p:sp>
    </p:spTree>
    <p:extLst>
      <p:ext uri="{BB962C8B-B14F-4D97-AF65-F5344CB8AC3E}">
        <p14:creationId xmlns:p14="http://schemas.microsoft.com/office/powerpoint/2010/main" val="16697714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ru-RU" sz="1200" dirty="0"/>
              <a:t>Выбор платежных реквизитов для оплаты в паспорте органа власти может происходить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ru-RU" sz="1200" dirty="0"/>
              <a:t>для каждой </a:t>
            </a:r>
            <a:r>
              <a:rPr lang="ru-RU" sz="1200" dirty="0" smtClean="0"/>
              <a:t>подуслуги </a:t>
            </a:r>
            <a:r>
              <a:rPr lang="ru-RU" sz="1200" dirty="0"/>
              <a:t>отдельно;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ru-RU" sz="1200" dirty="0"/>
              <a:t>для всех </a:t>
            </a:r>
            <a:r>
              <a:rPr lang="ru-RU" sz="1200" dirty="0" err="1" smtClean="0"/>
              <a:t>подуслуг</a:t>
            </a:r>
            <a:r>
              <a:rPr lang="ru-RU" sz="1200" dirty="0" smtClean="0"/>
              <a:t> </a:t>
            </a:r>
            <a:r>
              <a:rPr lang="ru-RU" sz="1200" dirty="0"/>
              <a:t>на уровне </a:t>
            </a:r>
            <a:r>
              <a:rPr lang="ru-RU" sz="1200" dirty="0" smtClean="0"/>
              <a:t>группы </a:t>
            </a:r>
            <a:r>
              <a:rPr lang="ru-RU" sz="1200" dirty="0" err="1" smtClean="0"/>
              <a:t>подуслуг</a:t>
            </a:r>
            <a:r>
              <a:rPr lang="ru-RU" sz="1200" dirty="0" smtClean="0"/>
              <a:t>;</a:t>
            </a:r>
            <a:endParaRPr lang="ru-RU" sz="1200" dirty="0"/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ru-RU" sz="1200" dirty="0"/>
              <a:t>для всех </a:t>
            </a:r>
            <a:r>
              <a:rPr lang="ru-RU" sz="1200" dirty="0" err="1" smtClean="0"/>
              <a:t>подуслуг</a:t>
            </a:r>
            <a:r>
              <a:rPr lang="ru-RU" sz="1200" dirty="0" smtClean="0"/>
              <a:t> на </a:t>
            </a:r>
            <a:r>
              <a:rPr lang="ru-RU" sz="1200" dirty="0"/>
              <a:t>уровне услуги. </a:t>
            </a:r>
          </a:p>
          <a:p>
            <a:endParaRPr lang="ru-RU" dirty="0">
              <a:latin typeface="Arial" charset="0"/>
            </a:endParaRPr>
          </a:p>
          <a:p>
            <a:endParaRPr lang="ru-RU" dirty="0">
              <a:latin typeface="Arial" charset="0"/>
            </a:endParaRPr>
          </a:p>
          <a:p>
            <a:r>
              <a:rPr lang="ru-RU" dirty="0">
                <a:latin typeface="Arial" charset="0"/>
              </a:rPr>
              <a:t>Теперь рассмотрим заполнение деталей платежа (в случае если услуга предоставляется</a:t>
            </a:r>
            <a:r>
              <a:rPr lang="ru-RU" baseline="0" dirty="0">
                <a:latin typeface="Arial" charset="0"/>
              </a:rPr>
              <a:t> на платной основе</a:t>
            </a:r>
            <a:r>
              <a:rPr lang="ru-RU" baseline="0" dirty="0" smtClean="0">
                <a:latin typeface="Arial" charset="0"/>
              </a:rPr>
              <a:t>) из услуги</a:t>
            </a:r>
            <a:r>
              <a:rPr lang="ru-RU" dirty="0" smtClean="0">
                <a:latin typeface="Arial" charset="0"/>
              </a:rPr>
              <a:t>.</a:t>
            </a:r>
            <a:endParaRPr lang="ru-RU" dirty="0">
              <a:latin typeface="Arial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6808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marL="228600" indent="-228600">
              <a:lnSpc>
                <a:spcPct val="80000"/>
              </a:lnSpc>
            </a:pPr>
            <a:r>
              <a:rPr lang="ru-RU" sz="800" b="1" dirty="0" smtClean="0">
                <a:latin typeface="Arial" charset="0"/>
              </a:rPr>
              <a:t>Офисом</a:t>
            </a:r>
            <a:r>
              <a:rPr lang="ru-RU" sz="800" dirty="0" smtClean="0">
                <a:latin typeface="Arial" charset="0"/>
              </a:rPr>
              <a:t> в понятии Реестра является структурное подразделение с составе органа власти как юридического</a:t>
            </a:r>
            <a:r>
              <a:rPr lang="ru-RU" sz="800" baseline="0" dirty="0" smtClean="0">
                <a:latin typeface="Arial" charset="0"/>
              </a:rPr>
              <a:t> лица. Офис не является самостоятельным юридическим лицом, взаимодействует с заявителями, осуществляет предоставление государственных (муниципальных) услуг (исполнение контрольно-надзорных функций).</a:t>
            </a:r>
          </a:p>
          <a:p>
            <a:pPr marL="228600" indent="-228600">
              <a:lnSpc>
                <a:spcPct val="80000"/>
              </a:lnSpc>
            </a:pPr>
            <a:endParaRPr lang="ru-RU" sz="800" baseline="0" dirty="0" smtClean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dirty="0" smtClean="0">
                <a:latin typeface="Arial" charset="0"/>
              </a:rPr>
              <a:t>Для </a:t>
            </a:r>
            <a:r>
              <a:rPr lang="ru-RU" sz="800" dirty="0">
                <a:latin typeface="Arial" charset="0"/>
              </a:rPr>
              <a:t>добавления реквизитов</a:t>
            </a:r>
            <a:r>
              <a:rPr lang="ru-RU" sz="800" baseline="0" dirty="0">
                <a:latin typeface="Arial" charset="0"/>
              </a:rPr>
              <a:t> офиса</a:t>
            </a:r>
            <a:r>
              <a:rPr lang="ru-RU" sz="800" dirty="0">
                <a:latin typeface="Arial" charset="0"/>
              </a:rPr>
              <a:t> создаваемого </a:t>
            </a:r>
            <a:r>
              <a:rPr lang="ru-RU" sz="800" dirty="0" smtClean="0">
                <a:latin typeface="Arial" charset="0"/>
              </a:rPr>
              <a:t>органа власти, </a:t>
            </a:r>
            <a:r>
              <a:rPr lang="ru-RU" sz="800" dirty="0">
                <a:latin typeface="Arial" charset="0"/>
              </a:rPr>
              <a:t>в блоке </a:t>
            </a:r>
            <a:r>
              <a:rPr lang="ru-RU" sz="800" b="1" dirty="0">
                <a:latin typeface="Arial" charset="0"/>
              </a:rPr>
              <a:t>Офисы</a:t>
            </a:r>
            <a:r>
              <a:rPr lang="ru-RU" sz="800" dirty="0">
                <a:latin typeface="Arial" charset="0"/>
              </a:rPr>
              <a:t> нажмите кнопку </a:t>
            </a:r>
            <a:r>
              <a:rPr lang="ru-RU" sz="800" b="1" dirty="0">
                <a:latin typeface="Arial" charset="0"/>
              </a:rPr>
              <a:t>Добавить офис</a:t>
            </a:r>
            <a:r>
              <a:rPr lang="ru-RU" sz="800" dirty="0">
                <a:latin typeface="Arial" charset="0"/>
              </a:rPr>
              <a:t>. Появится строка</a:t>
            </a:r>
            <a:r>
              <a:rPr lang="ru-RU" sz="800" dirty="0"/>
              <a:t> для ввода наименования офиса.</a:t>
            </a:r>
            <a:r>
              <a:rPr lang="ru-RU" sz="800" baseline="0" dirty="0"/>
              <a:t> После указания наименования и нажатия кнопки </a:t>
            </a:r>
            <a:r>
              <a:rPr lang="ru-RU" sz="800" b="1" baseline="0" dirty="0"/>
              <a:t>Добавить</a:t>
            </a:r>
            <a:r>
              <a:rPr lang="ru-RU" sz="800" baseline="0" dirty="0"/>
              <a:t> появятся вкладки с полями.</a:t>
            </a: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В этом окне для добавления офиса создаваемого </a:t>
            </a:r>
            <a:r>
              <a:rPr lang="ru-RU" sz="800" dirty="0" smtClean="0">
                <a:latin typeface="Arial" charset="0"/>
              </a:rPr>
              <a:t>органа власти </a:t>
            </a:r>
            <a:r>
              <a:rPr lang="ru-RU" sz="800" dirty="0">
                <a:latin typeface="Arial" charset="0"/>
              </a:rPr>
              <a:t>заполняются следующие группы полей:</a:t>
            </a: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800" dirty="0" smtClean="0">
                <a:latin typeface="Arial" charset="0"/>
              </a:rPr>
              <a:t>Основные</a:t>
            </a:r>
            <a:r>
              <a:rPr lang="ru-RU" sz="800" baseline="0" dirty="0" smtClean="0">
                <a:latin typeface="Arial" charset="0"/>
              </a:rPr>
              <a:t> сведения:</a:t>
            </a: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Идентификатор – </a:t>
            </a:r>
            <a:r>
              <a:rPr lang="ru-RU" sz="800" dirty="0">
                <a:latin typeface="Arial" charset="0"/>
              </a:rPr>
              <a:t>заполняется автоматически.</a:t>
            </a: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Наименование </a:t>
            </a:r>
            <a:r>
              <a:rPr lang="ru-RU" sz="800" dirty="0">
                <a:latin typeface="Arial" charset="0"/>
              </a:rPr>
              <a:t>–</a:t>
            </a:r>
            <a:r>
              <a:rPr lang="ru-RU" sz="800" b="1" dirty="0">
                <a:latin typeface="Arial" charset="0"/>
              </a:rPr>
              <a:t> </a:t>
            </a:r>
            <a:r>
              <a:rPr lang="ru-RU" sz="800" dirty="0">
                <a:latin typeface="Arial" charset="0"/>
              </a:rPr>
              <a:t> обязательное.</a:t>
            </a: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Комментарий </a:t>
            </a:r>
            <a:r>
              <a:rPr lang="ru-RU" sz="800" b="0" dirty="0">
                <a:latin typeface="Arial" charset="0"/>
              </a:rPr>
              <a:t> - уточняющая</a:t>
            </a:r>
            <a:r>
              <a:rPr lang="ru-RU" sz="800" b="0" baseline="0" dirty="0">
                <a:latin typeface="Arial" charset="0"/>
              </a:rPr>
              <a:t> информация о функциях офиса</a:t>
            </a:r>
            <a:r>
              <a:rPr lang="ru-RU" sz="800" b="0" baseline="0" dirty="0" smtClean="0">
                <a:latin typeface="Arial" charset="0"/>
              </a:rPr>
              <a:t>.</a:t>
            </a:r>
            <a:endParaRPr lang="en-US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Центральный офис </a:t>
            </a:r>
            <a:r>
              <a:rPr lang="ru-RU" sz="800" dirty="0">
                <a:latin typeface="Arial" charset="0"/>
              </a:rPr>
              <a:t>– отметка о том, является ли текущий офис </a:t>
            </a:r>
            <a:r>
              <a:rPr lang="ru-RU" sz="800" dirty="0" smtClean="0">
                <a:latin typeface="Arial" charset="0"/>
              </a:rPr>
              <a:t>центральным (среди офисов один из офисов должен иметь</a:t>
            </a:r>
            <a:r>
              <a:rPr lang="ru-RU" sz="800" baseline="0" dirty="0" smtClean="0">
                <a:latin typeface="Arial" charset="0"/>
              </a:rPr>
              <a:t> признак центрального офиса</a:t>
            </a:r>
            <a:r>
              <a:rPr lang="ru-RU" sz="800" dirty="0" smtClean="0">
                <a:latin typeface="Arial" charset="0"/>
              </a:rPr>
              <a:t>).</a:t>
            </a: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2) Адресная </a:t>
            </a:r>
            <a:r>
              <a:rPr lang="ru-RU" sz="800" dirty="0" smtClean="0">
                <a:latin typeface="Arial" charset="0"/>
              </a:rPr>
              <a:t>информация:</a:t>
            </a: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Субъект РФ</a:t>
            </a:r>
            <a:r>
              <a:rPr lang="ru-RU" sz="800" dirty="0">
                <a:latin typeface="Arial" charset="0"/>
              </a:rPr>
              <a:t>  –</a:t>
            </a:r>
            <a:r>
              <a:rPr lang="ru-RU" sz="800" b="1" dirty="0">
                <a:latin typeface="Arial" charset="0"/>
              </a:rPr>
              <a:t> </a:t>
            </a:r>
            <a:r>
              <a:rPr lang="ru-RU" sz="800" dirty="0">
                <a:latin typeface="Arial" charset="0"/>
              </a:rPr>
              <a:t> обязательное - наименование субъекта РФ Госоргана, где располагается офис;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Район</a:t>
            </a:r>
            <a:r>
              <a:rPr lang="ru-RU" sz="800" dirty="0">
                <a:latin typeface="Arial" charset="0"/>
              </a:rPr>
              <a:t> – наименование района, в котором располагается</a:t>
            </a:r>
            <a:r>
              <a:rPr lang="ru-RU" sz="800" baseline="0" dirty="0">
                <a:latin typeface="Arial" charset="0"/>
              </a:rPr>
              <a:t> офис</a:t>
            </a:r>
            <a:r>
              <a:rPr lang="ru-RU" sz="800" dirty="0">
                <a:latin typeface="Arial" charset="0"/>
              </a:rPr>
              <a:t>;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Населенный пункт </a:t>
            </a:r>
            <a:r>
              <a:rPr lang="ru-RU" sz="800" dirty="0">
                <a:latin typeface="Arial" charset="0"/>
              </a:rPr>
              <a:t>– обязательное - название населенного пункта, в котором располагается офис,</a:t>
            </a:r>
            <a:r>
              <a:rPr lang="ru-RU" sz="800" baseline="0" dirty="0">
                <a:latin typeface="Arial" charset="0"/>
              </a:rPr>
              <a:t> </a:t>
            </a:r>
            <a:r>
              <a:rPr lang="ru-RU" sz="800" dirty="0">
                <a:latin typeface="Arial" charset="0"/>
              </a:rPr>
              <a:t>здесь можно написать как название «Москва», так и «г. Москва»;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Улица</a:t>
            </a:r>
            <a:r>
              <a:rPr lang="ru-RU" sz="800" dirty="0">
                <a:latin typeface="Arial" charset="0"/>
              </a:rPr>
              <a:t> –</a:t>
            </a:r>
            <a:r>
              <a:rPr lang="ru-RU" sz="800" b="1" dirty="0">
                <a:latin typeface="Arial" charset="0"/>
              </a:rPr>
              <a:t> </a:t>
            </a:r>
            <a:r>
              <a:rPr lang="ru-RU" sz="800" dirty="0">
                <a:latin typeface="Arial" charset="0"/>
              </a:rPr>
              <a:t> обязательное -  наименование улицы, на которой располагается офис;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Дом</a:t>
            </a:r>
            <a:r>
              <a:rPr lang="ru-RU" sz="800" dirty="0">
                <a:latin typeface="Arial" charset="0"/>
              </a:rPr>
              <a:t> – </a:t>
            </a:r>
            <a:r>
              <a:rPr lang="ru-RU" sz="800" b="1" dirty="0">
                <a:latin typeface="Arial" charset="0"/>
              </a:rPr>
              <a:t> </a:t>
            </a:r>
            <a:r>
              <a:rPr lang="ru-RU" sz="800" dirty="0">
                <a:latin typeface="Arial" charset="0"/>
              </a:rPr>
              <a:t> обязательное - номер дома, где расположен офис Госоргана;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Корпус</a:t>
            </a:r>
            <a:r>
              <a:rPr lang="ru-RU" sz="800" dirty="0">
                <a:latin typeface="Arial" charset="0"/>
              </a:rPr>
              <a:t>/</a:t>
            </a:r>
            <a:r>
              <a:rPr lang="ru-RU" sz="800" b="1" dirty="0">
                <a:latin typeface="Arial" charset="0"/>
              </a:rPr>
              <a:t>Строение –</a:t>
            </a:r>
            <a:r>
              <a:rPr lang="ru-RU" sz="800" dirty="0">
                <a:latin typeface="Arial" charset="0"/>
              </a:rPr>
              <a:t> обозначение</a:t>
            </a:r>
            <a:r>
              <a:rPr lang="ru-RU" sz="800" baseline="0" dirty="0">
                <a:latin typeface="Arial" charset="0"/>
              </a:rPr>
              <a:t> корпуса или строения (если есть)</a:t>
            </a:r>
            <a:r>
              <a:rPr lang="ru-RU" sz="800" dirty="0">
                <a:latin typeface="Arial" charset="0"/>
              </a:rPr>
              <a:t>;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Номер</a:t>
            </a:r>
            <a:r>
              <a:rPr lang="ru-RU" sz="800" dirty="0">
                <a:latin typeface="Arial" charset="0"/>
              </a:rPr>
              <a:t> </a:t>
            </a:r>
            <a:r>
              <a:rPr lang="ru-RU" sz="800" b="1" dirty="0">
                <a:latin typeface="Arial" charset="0"/>
              </a:rPr>
              <a:t>офиса – </a:t>
            </a:r>
            <a:r>
              <a:rPr lang="ru-RU" sz="800" b="0" dirty="0">
                <a:latin typeface="Arial" charset="0"/>
              </a:rPr>
              <a:t>если есть</a:t>
            </a:r>
            <a:r>
              <a:rPr lang="ru-RU" sz="800" dirty="0">
                <a:latin typeface="Arial" charset="0"/>
              </a:rPr>
              <a:t>;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Почтовый</a:t>
            </a:r>
            <a:r>
              <a:rPr lang="ru-RU" sz="800" dirty="0">
                <a:latin typeface="Arial" charset="0"/>
              </a:rPr>
              <a:t> </a:t>
            </a:r>
            <a:r>
              <a:rPr lang="ru-RU" sz="800" b="1" dirty="0">
                <a:latin typeface="Arial" charset="0"/>
              </a:rPr>
              <a:t>индекс</a:t>
            </a:r>
            <a:r>
              <a:rPr lang="ru-RU" sz="800" dirty="0">
                <a:latin typeface="Arial" charset="0"/>
              </a:rPr>
              <a:t> – </a:t>
            </a:r>
            <a:r>
              <a:rPr lang="ru-RU" sz="800" b="1" dirty="0">
                <a:latin typeface="Arial" charset="0"/>
              </a:rPr>
              <a:t> </a:t>
            </a:r>
            <a:r>
              <a:rPr lang="ru-RU" sz="800" dirty="0">
                <a:latin typeface="Arial" charset="0"/>
              </a:rPr>
              <a:t> обязательное - почтовый индекс населенного пункта или района в составе населенного пункта, где расположен офис;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Автономный</a:t>
            </a:r>
            <a:r>
              <a:rPr lang="ru-RU" sz="800" dirty="0">
                <a:latin typeface="Arial" charset="0"/>
              </a:rPr>
              <a:t> </a:t>
            </a:r>
            <a:r>
              <a:rPr lang="ru-RU" sz="800" b="1" dirty="0">
                <a:latin typeface="Arial" charset="0"/>
              </a:rPr>
              <a:t>округ</a:t>
            </a:r>
            <a:r>
              <a:rPr lang="ru-RU" sz="800" dirty="0">
                <a:latin typeface="Arial" charset="0"/>
              </a:rPr>
              <a:t>;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Тип</a:t>
            </a:r>
            <a:r>
              <a:rPr lang="ru-RU" sz="800" dirty="0">
                <a:latin typeface="Arial" charset="0"/>
              </a:rPr>
              <a:t> </a:t>
            </a:r>
            <a:r>
              <a:rPr lang="ru-RU" sz="800" b="1" dirty="0">
                <a:latin typeface="Arial" charset="0"/>
              </a:rPr>
              <a:t>населенного</a:t>
            </a:r>
            <a:r>
              <a:rPr lang="ru-RU" sz="800" dirty="0">
                <a:latin typeface="Arial" charset="0"/>
              </a:rPr>
              <a:t> </a:t>
            </a:r>
            <a:r>
              <a:rPr lang="ru-RU" sz="800" b="1" dirty="0">
                <a:latin typeface="Arial" charset="0"/>
              </a:rPr>
              <a:t>пункта</a:t>
            </a:r>
            <a:r>
              <a:rPr lang="ru-RU" sz="800" dirty="0">
                <a:latin typeface="Arial" charset="0"/>
              </a:rPr>
              <a:t>;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Район населенного пункта</a:t>
            </a:r>
            <a:r>
              <a:rPr lang="ru-RU" sz="800" dirty="0">
                <a:latin typeface="Arial" charset="0"/>
              </a:rPr>
              <a:t>.</a:t>
            </a:r>
          </a:p>
          <a:p>
            <a:pPr marL="228600" indent="-228600">
              <a:lnSpc>
                <a:spcPct val="80000"/>
              </a:lnSpc>
            </a:pP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3) Контактная информация:</a:t>
            </a: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Телефон</a:t>
            </a:r>
            <a:r>
              <a:rPr lang="ru-RU" sz="800" dirty="0">
                <a:latin typeface="Arial" charset="0"/>
              </a:rPr>
              <a:t> –</a:t>
            </a:r>
            <a:r>
              <a:rPr lang="ru-RU" sz="800" b="1" dirty="0">
                <a:latin typeface="Arial" charset="0"/>
              </a:rPr>
              <a:t> </a:t>
            </a:r>
            <a:r>
              <a:rPr lang="ru-RU" sz="800" dirty="0">
                <a:latin typeface="Arial" charset="0"/>
              </a:rPr>
              <a:t> обязательное -  номера телефонов офиса по текущему адресу.</a:t>
            </a: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Факс – </a:t>
            </a:r>
            <a:r>
              <a:rPr lang="ru-RU" sz="800" dirty="0">
                <a:latin typeface="Arial" charset="0"/>
              </a:rPr>
              <a:t>номера факсов офиса по текущему адресу.</a:t>
            </a: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Общий адрес электронной почты</a:t>
            </a:r>
            <a:r>
              <a:rPr lang="ru-RU" sz="800" dirty="0">
                <a:latin typeface="Arial" charset="0"/>
              </a:rPr>
              <a:t> - почтовый ящик текущего офиса для направления обращений.</a:t>
            </a: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Время работы экспедиции</a:t>
            </a:r>
            <a:r>
              <a:rPr lang="ru-RU" sz="800" dirty="0">
                <a:latin typeface="Arial" charset="0"/>
              </a:rPr>
              <a:t>  - время для обращения лично и по телефону.</a:t>
            </a: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Режим работы</a:t>
            </a:r>
            <a:r>
              <a:rPr lang="ru-RU" sz="800" dirty="0">
                <a:latin typeface="Arial" charset="0"/>
              </a:rPr>
              <a:t> – полная информация о режиме работы отделов офиса.</a:t>
            </a:r>
          </a:p>
          <a:p>
            <a:pPr marL="228600" indent="-228600">
              <a:lnSpc>
                <a:spcPct val="80000"/>
              </a:lnSpc>
            </a:pP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4) Дополнительные сведения:</a:t>
            </a: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Широта</a:t>
            </a:r>
            <a:r>
              <a:rPr lang="ru-RU" sz="800" dirty="0">
                <a:latin typeface="Arial" charset="0"/>
              </a:rPr>
              <a:t> – Координата (широта) места получения услуги;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Долгота</a:t>
            </a:r>
            <a:r>
              <a:rPr lang="ru-RU" sz="800" dirty="0">
                <a:latin typeface="Arial" charset="0"/>
              </a:rPr>
              <a:t> – Координата (долгота) места получения услуги.</a:t>
            </a:r>
          </a:p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Для выбора значения поля </a:t>
            </a:r>
            <a:r>
              <a:rPr lang="ru-RU" sz="800" b="1" dirty="0">
                <a:latin typeface="Arial" charset="0"/>
              </a:rPr>
              <a:t>Карта проезда</a:t>
            </a:r>
            <a:r>
              <a:rPr lang="ru-RU" sz="800" dirty="0">
                <a:latin typeface="Arial" charset="0"/>
              </a:rPr>
              <a:t> необходимо нажать кнопку </a:t>
            </a:r>
            <a:r>
              <a:rPr lang="ru-RU" sz="800" b="1" dirty="0">
                <a:latin typeface="Arial" charset="0"/>
              </a:rPr>
              <a:t>Выбрать</a:t>
            </a:r>
            <a:r>
              <a:rPr lang="ru-RU" sz="800" dirty="0">
                <a:latin typeface="Arial" charset="0"/>
              </a:rPr>
              <a:t> напротив поля. После чего откроется окно для выбора файла. В нем нужно выбрать файл со схемой проезда к Госоргану и нажать кнопку </a:t>
            </a:r>
            <a:r>
              <a:rPr lang="ru-RU" sz="800" b="1" dirty="0">
                <a:latin typeface="Arial" charset="0"/>
              </a:rPr>
              <a:t>ОК</a:t>
            </a:r>
            <a:r>
              <a:rPr lang="ru-RU" sz="800" dirty="0">
                <a:latin typeface="Arial" charset="0"/>
              </a:rPr>
              <a:t>.</a:t>
            </a:r>
          </a:p>
          <a:p>
            <a:pPr marL="228600" indent="-228600">
              <a:lnSpc>
                <a:spcPct val="80000"/>
              </a:lnSpc>
            </a:pP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b="1" dirty="0">
                <a:latin typeface="Arial" charset="0"/>
              </a:rPr>
              <a:t>Территории</a:t>
            </a:r>
            <a:r>
              <a:rPr lang="ru-RU" sz="800" b="1" baseline="0" dirty="0">
                <a:latin typeface="Arial" charset="0"/>
              </a:rPr>
              <a:t> </a:t>
            </a:r>
            <a:r>
              <a:rPr lang="ru-RU" sz="800" b="1" baseline="0" dirty="0" smtClean="0">
                <a:latin typeface="Arial" charset="0"/>
              </a:rPr>
              <a:t>обслуживания: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Это поле </a:t>
            </a:r>
            <a:r>
              <a:rPr lang="ru-RU" sz="800" b="1" i="1" u="sng" dirty="0">
                <a:latin typeface="Arial" charset="0"/>
              </a:rPr>
              <a:t>обязательно</a:t>
            </a:r>
            <a:r>
              <a:rPr lang="ru-RU" sz="800" dirty="0">
                <a:latin typeface="Arial" charset="0"/>
              </a:rPr>
              <a:t> следует заполнять для каждого офиса. Оно обеспечивает отображение </a:t>
            </a:r>
            <a:r>
              <a:rPr lang="ru-RU" sz="800" dirty="0" smtClean="0">
                <a:latin typeface="Arial" charset="0"/>
              </a:rPr>
              <a:t>органа власти </a:t>
            </a:r>
            <a:r>
              <a:rPr lang="ru-RU" sz="800" dirty="0">
                <a:latin typeface="Arial" charset="0"/>
              </a:rPr>
              <a:t>на том или ином региональном (или федеральном) портале. Для выбора территории, на которой располагается </a:t>
            </a:r>
            <a:r>
              <a:rPr lang="ru-RU" sz="800" dirty="0" smtClean="0">
                <a:latin typeface="Arial" charset="0"/>
              </a:rPr>
              <a:t>офис органа власти, </a:t>
            </a:r>
            <a:r>
              <a:rPr lang="ru-RU" sz="800" dirty="0">
                <a:latin typeface="Arial" charset="0"/>
              </a:rPr>
              <a:t>нажмите кнопку </a:t>
            </a:r>
            <a:r>
              <a:rPr lang="ru-RU" sz="800" b="1" dirty="0">
                <a:latin typeface="Arial" charset="0"/>
              </a:rPr>
              <a:t>Выбрать</a:t>
            </a:r>
            <a:r>
              <a:rPr lang="ru-RU" sz="800" dirty="0">
                <a:latin typeface="Arial" charset="0"/>
              </a:rPr>
              <a:t>. Откроется окно </a:t>
            </a:r>
            <a:r>
              <a:rPr lang="ru-RU" sz="800" b="1" dirty="0">
                <a:latin typeface="Arial" charset="0"/>
              </a:rPr>
              <a:t>Выбор территории</a:t>
            </a:r>
            <a:r>
              <a:rPr lang="ru-RU" sz="800" dirty="0">
                <a:latin typeface="Arial" charset="0"/>
              </a:rPr>
              <a:t>: выберите территорию </a:t>
            </a:r>
            <a:r>
              <a:rPr lang="ru-RU" sz="800" dirty="0" smtClean="0">
                <a:latin typeface="Arial" charset="0"/>
              </a:rPr>
              <a:t>из </a:t>
            </a:r>
            <a:r>
              <a:rPr lang="ru-RU" sz="800" dirty="0">
                <a:latin typeface="Arial" charset="0"/>
              </a:rPr>
              <a:t>справочника с возможной детализацией и нажмите кнопку </a:t>
            </a:r>
            <a:r>
              <a:rPr lang="ru-RU" sz="800" b="1" dirty="0">
                <a:latin typeface="Arial" charset="0"/>
              </a:rPr>
              <a:t>Выбрать</a:t>
            </a:r>
            <a:r>
              <a:rPr lang="ru-RU" sz="800" dirty="0">
                <a:latin typeface="Arial" charset="0"/>
              </a:rPr>
              <a:t>.</a:t>
            </a:r>
          </a:p>
          <a:p>
            <a:pPr marL="228600" indent="-228600">
              <a:lnSpc>
                <a:spcPct val="80000"/>
              </a:lnSpc>
            </a:pP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Для возврата </a:t>
            </a:r>
            <a:r>
              <a:rPr lang="ru-RU" sz="800" dirty="0" smtClean="0">
                <a:latin typeface="Arial" charset="0"/>
              </a:rPr>
              <a:t>на</a:t>
            </a:r>
            <a:r>
              <a:rPr lang="ru-RU" sz="800" baseline="0" dirty="0" smtClean="0">
                <a:latin typeface="Arial" charset="0"/>
              </a:rPr>
              <a:t> страницу </a:t>
            </a:r>
            <a:r>
              <a:rPr lang="ru-RU" sz="800" b="1" dirty="0" smtClean="0">
                <a:latin typeface="Arial" charset="0"/>
              </a:rPr>
              <a:t>редактирования</a:t>
            </a:r>
            <a:r>
              <a:rPr lang="ru-RU" sz="800" dirty="0" smtClean="0">
                <a:latin typeface="Arial" charset="0"/>
              </a:rPr>
              <a:t> </a:t>
            </a:r>
            <a:r>
              <a:rPr lang="ru-RU" sz="800" b="1" dirty="0">
                <a:latin typeface="Arial" charset="0"/>
              </a:rPr>
              <a:t>офиса </a:t>
            </a:r>
            <a:r>
              <a:rPr lang="ru-RU" sz="800" b="1" dirty="0" smtClean="0">
                <a:latin typeface="Arial" charset="0"/>
              </a:rPr>
              <a:t>органа власти </a:t>
            </a:r>
            <a:r>
              <a:rPr lang="ru-RU" sz="800" dirty="0">
                <a:latin typeface="Arial" charset="0"/>
              </a:rPr>
              <a:t>без сохранения выбранной позиции</a:t>
            </a:r>
            <a:r>
              <a:rPr lang="ru-RU" sz="800" b="1" dirty="0">
                <a:latin typeface="Arial" charset="0"/>
              </a:rPr>
              <a:t> </a:t>
            </a:r>
            <a:r>
              <a:rPr lang="ru-RU" sz="800" dirty="0">
                <a:latin typeface="Arial" charset="0"/>
              </a:rPr>
              <a:t>нажмите крестик в углу</a:t>
            </a:r>
            <a:r>
              <a:rPr lang="ru-RU" sz="800" b="1" dirty="0">
                <a:latin typeface="Arial" charset="0"/>
              </a:rPr>
              <a:t>. </a:t>
            </a:r>
            <a:endParaRPr lang="ru-RU" sz="800" b="1" dirty="0" smtClean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dirty="0" smtClean="0">
                <a:latin typeface="Arial" charset="0"/>
              </a:rPr>
              <a:t>Можно </a:t>
            </a:r>
            <a:r>
              <a:rPr lang="ru-RU" sz="800" dirty="0">
                <a:latin typeface="Arial" charset="0"/>
              </a:rPr>
              <a:t>указать сразу несколько территорий. </a:t>
            </a: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endParaRPr lang="ru-RU" sz="8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После добавления информации об офисе, нажмите кнопку</a:t>
            </a:r>
            <a:r>
              <a:rPr lang="ru-RU" sz="800" b="1" dirty="0">
                <a:latin typeface="Arial" charset="0"/>
              </a:rPr>
              <a:t> Сохранить. </a:t>
            </a:r>
            <a:r>
              <a:rPr lang="ru-RU" sz="800" dirty="0">
                <a:latin typeface="Arial" charset="0"/>
              </a:rPr>
              <a:t>Или кнопку</a:t>
            </a:r>
            <a:r>
              <a:rPr lang="ru-RU" sz="800" b="1" dirty="0">
                <a:latin typeface="Arial" charset="0"/>
              </a:rPr>
              <a:t> Отменить </a:t>
            </a:r>
            <a:r>
              <a:rPr lang="ru-RU" sz="800" dirty="0">
                <a:latin typeface="Arial" charset="0"/>
              </a:rPr>
              <a:t>для выхода без сохранения изменений.</a:t>
            </a:r>
          </a:p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Для редактирования информации об офисе необходимо выбрать </a:t>
            </a:r>
            <a:r>
              <a:rPr lang="ru-RU" sz="800" dirty="0" smtClean="0">
                <a:latin typeface="Arial" charset="0"/>
              </a:rPr>
              <a:t>на вкладке </a:t>
            </a:r>
            <a:r>
              <a:rPr lang="ru-RU" sz="800" b="1" dirty="0" smtClean="0">
                <a:latin typeface="Arial" charset="0"/>
              </a:rPr>
              <a:t>Офисы</a:t>
            </a:r>
            <a:r>
              <a:rPr lang="ru-RU" sz="800" dirty="0" smtClean="0">
                <a:latin typeface="Arial" charset="0"/>
              </a:rPr>
              <a:t> </a:t>
            </a:r>
            <a:r>
              <a:rPr lang="ru-RU" sz="800" dirty="0">
                <a:latin typeface="Arial" charset="0"/>
              </a:rPr>
              <a:t>нужную запись и </a:t>
            </a:r>
            <a:r>
              <a:rPr lang="ru-RU" sz="800" dirty="0" smtClean="0">
                <a:latin typeface="Arial" charset="0"/>
              </a:rPr>
              <a:t>выполнить </a:t>
            </a:r>
            <a:r>
              <a:rPr lang="ru-RU" sz="800" dirty="0">
                <a:latin typeface="Arial" charset="0"/>
              </a:rPr>
              <a:t>клик </a:t>
            </a:r>
            <a:r>
              <a:rPr lang="ru-RU" sz="800" dirty="0" smtClean="0">
                <a:latin typeface="Arial" charset="0"/>
              </a:rPr>
              <a:t>мыши на</a:t>
            </a:r>
            <a:r>
              <a:rPr lang="ru-RU" sz="800" baseline="0" dirty="0" smtClean="0">
                <a:latin typeface="Arial" charset="0"/>
              </a:rPr>
              <a:t> наименовании офиса (для редактирования наименования офиса необходимо нажать на )</a:t>
            </a:r>
            <a:r>
              <a:rPr lang="ru-RU" sz="800" dirty="0" smtClean="0">
                <a:latin typeface="Arial" charset="0"/>
              </a:rPr>
              <a:t>. изменить </a:t>
            </a:r>
            <a:r>
              <a:rPr lang="ru-RU" sz="800" dirty="0">
                <a:latin typeface="Arial" charset="0"/>
              </a:rPr>
              <a:t>необходимые поля и нажать кнопку </a:t>
            </a:r>
            <a:r>
              <a:rPr lang="ru-RU" sz="800" b="1" dirty="0">
                <a:latin typeface="Arial" charset="0"/>
              </a:rPr>
              <a:t>Сохранить</a:t>
            </a:r>
            <a:r>
              <a:rPr lang="ru-RU" sz="800" dirty="0">
                <a:latin typeface="Arial" charset="0"/>
              </a:rPr>
              <a:t>.</a:t>
            </a:r>
          </a:p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Для удаления информации об офисе выберите в блоке </a:t>
            </a:r>
            <a:r>
              <a:rPr lang="ru-RU" sz="800" b="1" dirty="0">
                <a:latin typeface="Arial" charset="0"/>
              </a:rPr>
              <a:t>Офисы</a:t>
            </a:r>
            <a:r>
              <a:rPr lang="ru-RU" sz="800" dirty="0">
                <a:latin typeface="Arial" charset="0"/>
              </a:rPr>
              <a:t> необходимую запись и нажмите кнопку </a:t>
            </a:r>
            <a:r>
              <a:rPr lang="ru-RU" sz="800" b="1" dirty="0">
                <a:latin typeface="Arial" charset="0"/>
              </a:rPr>
              <a:t>Удалить</a:t>
            </a:r>
            <a:r>
              <a:rPr lang="ru-RU" sz="800" dirty="0">
                <a:latin typeface="Arial" charset="0"/>
              </a:rPr>
              <a:t>.</a:t>
            </a:r>
          </a:p>
          <a:p>
            <a:pPr marL="228600" indent="-228600">
              <a:lnSpc>
                <a:spcPct val="80000"/>
              </a:lnSpc>
            </a:pPr>
            <a:endParaRPr lang="ru-RU" sz="800" dirty="0">
              <a:latin typeface="Arial" charset="0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800" dirty="0">
                <a:latin typeface="Arial" charset="0"/>
              </a:rPr>
              <a:t>Рассмотрим </a:t>
            </a:r>
            <a:r>
              <a:rPr lang="ru-RU" sz="800" dirty="0" smtClean="0">
                <a:latin typeface="Arial" charset="0"/>
              </a:rPr>
              <a:t>вкладку офиса </a:t>
            </a:r>
            <a:r>
              <a:rPr lang="ru-RU" sz="800" dirty="0">
                <a:latin typeface="Arial" charset="0"/>
              </a:rPr>
              <a:t>«Платежные реквизиты».</a:t>
            </a:r>
          </a:p>
          <a:p>
            <a:pPr marL="228600" indent="-228600">
              <a:lnSpc>
                <a:spcPct val="80000"/>
              </a:lnSpc>
            </a:pPr>
            <a:endParaRPr lang="ru-RU" sz="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8209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000" dirty="0">
                <a:latin typeface="Arial" charset="0"/>
              </a:rPr>
              <a:t>Указание деталей оплаты для выбранного офиса осуществляется аналогично указанию</a:t>
            </a:r>
            <a:r>
              <a:rPr lang="ru-RU" sz="1000" baseline="0" dirty="0">
                <a:latin typeface="Arial" charset="0"/>
              </a:rPr>
              <a:t> деталей оплаты для </a:t>
            </a:r>
            <a:r>
              <a:rPr lang="ru-RU" sz="1000" baseline="0" dirty="0" smtClean="0">
                <a:latin typeface="Arial" charset="0"/>
              </a:rPr>
              <a:t>органа власти, </a:t>
            </a:r>
            <a:r>
              <a:rPr lang="ru-RU" sz="1000" baseline="0" dirty="0">
                <a:latin typeface="Arial" charset="0"/>
              </a:rPr>
              <a:t>за исключением отметки о распространении деталей оплаты на все подчиненные территориальные органы, поскольку офис является конечной точной в иерархической подчиненности и у него нет территориальных органов.</a:t>
            </a:r>
          </a:p>
          <a:p>
            <a:endParaRPr lang="ru-RU" sz="1000" dirty="0">
              <a:latin typeface="Arial" charset="0"/>
            </a:endParaRPr>
          </a:p>
          <a:p>
            <a:r>
              <a:rPr lang="ru-RU" sz="1000" dirty="0">
                <a:latin typeface="Arial" charset="0"/>
              </a:rPr>
              <a:t>Перейдем к рассмотрению «Услуг (функций) офиса».</a:t>
            </a:r>
          </a:p>
          <a:p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7329866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000" dirty="0" smtClean="0">
                <a:latin typeface="Arial" charset="0"/>
              </a:rPr>
              <a:t>При </a:t>
            </a:r>
            <a:r>
              <a:rPr lang="ru-RU" sz="1000" dirty="0">
                <a:latin typeface="Arial" charset="0"/>
              </a:rPr>
              <a:t>нажатии кнопки </a:t>
            </a:r>
            <a:r>
              <a:rPr lang="ru-RU" sz="1000" b="1" dirty="0">
                <a:latin typeface="Arial" charset="0"/>
              </a:rPr>
              <a:t>Выбрать </a:t>
            </a:r>
            <a:r>
              <a:rPr lang="ru-RU" sz="1000" b="1" dirty="0" smtClean="0">
                <a:latin typeface="Arial" charset="0"/>
              </a:rPr>
              <a:t>услуги</a:t>
            </a:r>
            <a:r>
              <a:rPr lang="ru-RU" sz="1000" dirty="0" smtClean="0">
                <a:latin typeface="Arial" charset="0"/>
              </a:rPr>
              <a:t> </a:t>
            </a:r>
            <a:r>
              <a:rPr lang="ru-RU" sz="1000" dirty="0">
                <a:latin typeface="Arial" charset="0"/>
              </a:rPr>
              <a:t>открывается список </a:t>
            </a:r>
            <a:r>
              <a:rPr lang="ru-RU" sz="1000" dirty="0" smtClean="0">
                <a:latin typeface="Arial" charset="0"/>
              </a:rPr>
              <a:t>услуг из списка органа власти. </a:t>
            </a:r>
            <a:r>
              <a:rPr lang="ru-RU" sz="1000" dirty="0">
                <a:latin typeface="Arial" charset="0"/>
              </a:rPr>
              <a:t>Далее следует выбрать из списка </a:t>
            </a:r>
            <a:r>
              <a:rPr lang="ru-RU" sz="1000" dirty="0" smtClean="0">
                <a:latin typeface="Arial" charset="0"/>
              </a:rPr>
              <a:t>нужные услуги </a:t>
            </a:r>
            <a:r>
              <a:rPr lang="ru-RU" sz="1000" dirty="0">
                <a:latin typeface="Arial" charset="0"/>
              </a:rPr>
              <a:t>и подтвердить выбор кнопкой </a:t>
            </a:r>
            <a:r>
              <a:rPr lang="ru-RU" sz="1000" b="1" dirty="0">
                <a:latin typeface="Arial" charset="0"/>
              </a:rPr>
              <a:t>Выбрать</a:t>
            </a:r>
            <a:r>
              <a:rPr lang="ru-RU" sz="1000" dirty="0">
                <a:latin typeface="Arial" charset="0"/>
              </a:rPr>
              <a:t>. </a:t>
            </a:r>
            <a:r>
              <a:rPr lang="ru-RU" sz="1000" dirty="0" smtClean="0">
                <a:latin typeface="Arial" charset="0"/>
              </a:rPr>
              <a:t>Услуги появятся </a:t>
            </a:r>
            <a:r>
              <a:rPr lang="ru-RU" sz="1000" dirty="0">
                <a:latin typeface="Arial" charset="0"/>
              </a:rPr>
              <a:t>в списке </a:t>
            </a:r>
            <a:r>
              <a:rPr lang="ru-RU" sz="1000" dirty="0" smtClean="0">
                <a:latin typeface="Arial" charset="0"/>
              </a:rPr>
              <a:t>услуг офиса. </a:t>
            </a:r>
            <a:r>
              <a:rPr lang="ru-RU" sz="1000" dirty="0">
                <a:latin typeface="Arial" charset="0"/>
              </a:rPr>
              <a:t>После</a:t>
            </a:r>
            <a:r>
              <a:rPr lang="ru-RU" sz="1000" baseline="0" dirty="0">
                <a:latin typeface="Arial" charset="0"/>
              </a:rPr>
              <a:t> </a:t>
            </a:r>
            <a:r>
              <a:rPr lang="ru-RU" sz="1000" baseline="0" dirty="0" smtClean="0">
                <a:latin typeface="Arial" charset="0"/>
              </a:rPr>
              <a:t>этого необходимо у каждой платной услуги указать платежные реквизиты, нажав иконку </a:t>
            </a:r>
            <a:r>
              <a:rPr lang="ru-RU" sz="1000" b="1" baseline="0" dirty="0" smtClean="0">
                <a:latin typeface="Arial" charset="0"/>
              </a:rPr>
              <a:t>Указать детали оплаты.</a:t>
            </a:r>
            <a:r>
              <a:rPr lang="ru-RU" sz="1000" b="0" baseline="0" dirty="0" smtClean="0">
                <a:latin typeface="Arial" charset="0"/>
              </a:rPr>
              <a:t> В форме выбора нужно</a:t>
            </a:r>
            <a:r>
              <a:rPr lang="ru-RU" sz="1000" baseline="0" dirty="0" smtClean="0">
                <a:latin typeface="Arial" charset="0"/>
              </a:rPr>
              <a:t> выделить платежные реквизиты </a:t>
            </a:r>
            <a:r>
              <a:rPr lang="ru-RU" sz="1000" baseline="0" dirty="0">
                <a:latin typeface="Arial" charset="0"/>
              </a:rPr>
              <a:t>и </a:t>
            </a:r>
            <a:r>
              <a:rPr lang="ru-RU" sz="1000" baseline="0" dirty="0" smtClean="0">
                <a:latin typeface="Arial" charset="0"/>
              </a:rPr>
              <a:t>нажать </a:t>
            </a:r>
            <a:r>
              <a:rPr lang="ru-RU" sz="1000" baseline="0" dirty="0">
                <a:latin typeface="Arial" charset="0"/>
              </a:rPr>
              <a:t>кнопку </a:t>
            </a:r>
            <a:r>
              <a:rPr lang="ru-RU" sz="1000" b="1" baseline="0" dirty="0">
                <a:latin typeface="Arial" charset="0"/>
              </a:rPr>
              <a:t>Указать детали </a:t>
            </a:r>
            <a:r>
              <a:rPr lang="ru-RU" sz="1000" b="1" baseline="0" dirty="0" smtClean="0">
                <a:latin typeface="Arial" charset="0"/>
              </a:rPr>
              <a:t>оплаты</a:t>
            </a:r>
            <a:r>
              <a:rPr lang="ru-RU" sz="1000" b="0" baseline="0" dirty="0" smtClean="0">
                <a:latin typeface="Arial" charset="0"/>
              </a:rPr>
              <a:t>.</a:t>
            </a:r>
            <a:endParaRPr lang="ru-RU" sz="1000" baseline="0" dirty="0">
              <a:latin typeface="Arial" charset="0"/>
            </a:endParaRPr>
          </a:p>
          <a:p>
            <a:endParaRPr lang="ru-RU" sz="1000" dirty="0">
              <a:latin typeface="Arial" charset="0"/>
            </a:endParaRPr>
          </a:p>
          <a:p>
            <a:r>
              <a:rPr lang="ru-RU" sz="1000" dirty="0">
                <a:latin typeface="Arial" charset="0"/>
              </a:rPr>
              <a:t>Перейдем к </a:t>
            </a:r>
            <a:r>
              <a:rPr lang="ru-RU" sz="1000" dirty="0" smtClean="0">
                <a:latin typeface="Arial" charset="0"/>
              </a:rPr>
              <a:t>подробному рассмотрению настройки деталей </a:t>
            </a:r>
            <a:r>
              <a:rPr lang="ru-RU" sz="1000" dirty="0">
                <a:latin typeface="Arial" charset="0"/>
              </a:rPr>
              <a:t>оплаты.</a:t>
            </a:r>
          </a:p>
          <a:p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57134883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000" dirty="0">
                <a:latin typeface="Arial" charset="0"/>
              </a:rPr>
              <a:t>Мы связали </a:t>
            </a:r>
            <a:r>
              <a:rPr lang="ru-RU" sz="1000" dirty="0" smtClean="0">
                <a:latin typeface="Arial" charset="0"/>
              </a:rPr>
              <a:t>услуги </a:t>
            </a:r>
            <a:r>
              <a:rPr lang="ru-RU" sz="1000" dirty="0">
                <a:latin typeface="Arial" charset="0"/>
              </a:rPr>
              <a:t>с </a:t>
            </a:r>
            <a:r>
              <a:rPr lang="ru-RU" sz="1000" dirty="0" smtClean="0">
                <a:latin typeface="Arial" charset="0"/>
              </a:rPr>
              <a:t>офисом органа власти. </a:t>
            </a:r>
            <a:r>
              <a:rPr lang="ru-RU" sz="1000" dirty="0">
                <a:latin typeface="Arial" charset="0"/>
              </a:rPr>
              <a:t>Чтобы указать платежные реквизиты при заполнении </a:t>
            </a:r>
            <a:r>
              <a:rPr lang="ru-RU" sz="1000" dirty="0" smtClean="0">
                <a:latin typeface="Arial" charset="0"/>
              </a:rPr>
              <a:t>вкладки </a:t>
            </a:r>
            <a:r>
              <a:rPr lang="ru-RU" sz="1000" b="1" dirty="0" smtClean="0">
                <a:latin typeface="Arial" charset="0"/>
              </a:rPr>
              <a:t>Услуги</a:t>
            </a:r>
            <a:r>
              <a:rPr lang="ru-RU" sz="1000" b="1" baseline="0" dirty="0" smtClean="0">
                <a:latin typeface="Arial" charset="0"/>
              </a:rPr>
              <a:t> (функции) офиса</a:t>
            </a:r>
            <a:r>
              <a:rPr lang="ru-RU" sz="1000" dirty="0" smtClean="0">
                <a:latin typeface="Arial" charset="0"/>
              </a:rPr>
              <a:t>, </a:t>
            </a:r>
            <a:r>
              <a:rPr lang="ru-RU" sz="1000" dirty="0">
                <a:latin typeface="Arial" charset="0"/>
              </a:rPr>
              <a:t>раскройте иерархию услуги – </a:t>
            </a:r>
            <a:r>
              <a:rPr lang="ru-RU" sz="1000" dirty="0" smtClean="0">
                <a:latin typeface="Arial" charset="0"/>
              </a:rPr>
              <a:t>подуслуги. </a:t>
            </a:r>
            <a:r>
              <a:rPr lang="ru-RU" sz="1000" dirty="0">
                <a:latin typeface="Arial" charset="0"/>
              </a:rPr>
              <a:t>Укажите на нужном</a:t>
            </a:r>
            <a:r>
              <a:rPr lang="ru-RU" sz="1000" baseline="0" dirty="0">
                <a:latin typeface="Arial" charset="0"/>
              </a:rPr>
              <a:t> уровне платежные реквизиты аналогично настройке на </a:t>
            </a:r>
            <a:r>
              <a:rPr lang="ru-RU" sz="1000" baseline="0" dirty="0" smtClean="0">
                <a:latin typeface="Arial" charset="0"/>
              </a:rPr>
              <a:t>вкладке «Услуги (функции) </a:t>
            </a:r>
            <a:r>
              <a:rPr lang="ru-RU" sz="1000" baseline="0" dirty="0">
                <a:latin typeface="Arial" charset="0"/>
              </a:rPr>
              <a:t>органа </a:t>
            </a:r>
            <a:r>
              <a:rPr lang="ru-RU" sz="1000" baseline="0" dirty="0" smtClean="0">
                <a:latin typeface="Arial" charset="0"/>
              </a:rPr>
              <a:t>власти».</a:t>
            </a:r>
            <a:endParaRPr lang="ru-RU" sz="1000" dirty="0">
              <a:latin typeface="Arial" charset="0"/>
            </a:endParaRPr>
          </a:p>
          <a:p>
            <a:endParaRPr lang="ru-RU" sz="1000" dirty="0">
              <a:latin typeface="Arial" charset="0"/>
            </a:endParaRPr>
          </a:p>
          <a:p>
            <a:endParaRPr lang="ru-RU" sz="1000" dirty="0">
              <a:latin typeface="Arial" charset="0"/>
            </a:endParaRPr>
          </a:p>
          <a:p>
            <a:r>
              <a:rPr lang="ru-RU" sz="1000" dirty="0">
                <a:latin typeface="Arial" charset="0"/>
              </a:rPr>
              <a:t>Перейдем к рассмотрению </a:t>
            </a:r>
            <a:r>
              <a:rPr lang="ru-RU" sz="1000" dirty="0" smtClean="0">
                <a:latin typeface="Arial" charset="0"/>
              </a:rPr>
              <a:t>сохранения</a:t>
            </a:r>
            <a:r>
              <a:rPr lang="ru-RU" sz="1000" baseline="0" dirty="0" smtClean="0">
                <a:latin typeface="Arial" charset="0"/>
              </a:rPr>
              <a:t> органа власти и согласованию (изменению статуса)</a:t>
            </a:r>
            <a:r>
              <a:rPr lang="ru-RU" sz="1000" dirty="0" smtClean="0">
                <a:latin typeface="Arial" charset="0"/>
              </a:rPr>
              <a:t>.</a:t>
            </a:r>
            <a:endParaRPr lang="ru-RU" sz="1000" dirty="0">
              <a:latin typeface="Arial" charset="0"/>
            </a:endParaRPr>
          </a:p>
          <a:p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2109893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98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228600" indent="-228600"/>
            <a:r>
              <a:rPr lang="ru-RU" dirty="0">
                <a:latin typeface="Arial" charset="0"/>
              </a:rPr>
              <a:t>Чтобы сохранить </a:t>
            </a:r>
            <a:r>
              <a:rPr lang="ru-RU" dirty="0" smtClean="0"/>
              <a:t>орган власти </a:t>
            </a:r>
            <a:r>
              <a:rPr lang="ru-RU" dirty="0" smtClean="0">
                <a:latin typeface="Arial" charset="0"/>
              </a:rPr>
              <a:t>, необходимо нажать </a:t>
            </a:r>
            <a:r>
              <a:rPr lang="ru-RU" dirty="0">
                <a:latin typeface="Arial" charset="0"/>
              </a:rPr>
              <a:t>кнопку </a:t>
            </a:r>
            <a:r>
              <a:rPr lang="ru-RU" b="1" dirty="0">
                <a:latin typeface="Arial" charset="0"/>
              </a:rPr>
              <a:t>Сохранить</a:t>
            </a:r>
            <a:r>
              <a:rPr lang="ru-RU" dirty="0">
                <a:latin typeface="Arial" charset="0"/>
              </a:rPr>
              <a:t> на </a:t>
            </a:r>
            <a:r>
              <a:rPr lang="ru-RU" dirty="0" smtClean="0">
                <a:latin typeface="Arial" charset="0"/>
              </a:rPr>
              <a:t>нижней панели </a:t>
            </a:r>
            <a:r>
              <a:rPr lang="ru-RU" dirty="0">
                <a:latin typeface="Arial" charset="0"/>
              </a:rPr>
              <a:t>действий.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Чтобы </a:t>
            </a:r>
            <a:r>
              <a:rPr lang="ru-RU" dirty="0" smtClean="0">
                <a:latin typeface="Arial" charset="0"/>
              </a:rPr>
              <a:t>инициировать передачу на </a:t>
            </a:r>
            <a:r>
              <a:rPr lang="ru-RU" baseline="0" dirty="0" smtClean="0">
                <a:latin typeface="Arial" charset="0"/>
              </a:rPr>
              <a:t>согласование сведения об </a:t>
            </a:r>
            <a:r>
              <a:rPr lang="ru-RU" dirty="0" smtClean="0"/>
              <a:t>органе власти </a:t>
            </a:r>
            <a:r>
              <a:rPr lang="ru-RU" baseline="0" dirty="0" smtClean="0">
                <a:latin typeface="Arial" charset="0"/>
              </a:rPr>
              <a:t>, </a:t>
            </a:r>
            <a:r>
              <a:rPr lang="ru-RU" baseline="0" dirty="0">
                <a:latin typeface="Arial" charset="0"/>
              </a:rPr>
              <a:t>нужно нажать на кнопку смены статуса «Отправить на согласование».</a:t>
            </a:r>
            <a:endParaRPr lang="ru-RU" dirty="0">
              <a:latin typeface="Arial" charset="0"/>
            </a:endParaRP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 smtClean="0">
                <a:latin typeface="Arial" charset="0"/>
              </a:rPr>
              <a:t>При этом открывается </a:t>
            </a:r>
            <a:r>
              <a:rPr lang="ru-RU" dirty="0">
                <a:latin typeface="Arial" charset="0"/>
              </a:rPr>
              <a:t>окно </a:t>
            </a:r>
            <a:r>
              <a:rPr lang="ru-RU" dirty="0" smtClean="0">
                <a:latin typeface="Arial" charset="0"/>
              </a:rPr>
              <a:t>ввода </a:t>
            </a:r>
            <a:r>
              <a:rPr lang="ru-RU" dirty="0">
                <a:latin typeface="Arial" charset="0"/>
              </a:rPr>
              <a:t>основания</a:t>
            </a:r>
            <a:r>
              <a:rPr lang="ru-RU" baseline="0" dirty="0">
                <a:latin typeface="Arial" charset="0"/>
              </a:rPr>
              <a:t> </a:t>
            </a:r>
            <a:r>
              <a:rPr lang="ru-RU" dirty="0">
                <a:latin typeface="Arial" charset="0"/>
              </a:rPr>
              <a:t>для внесения изменений, где в структурированном текстовом виде можно ввести информацию о тех изменениях, которые были внесены в </a:t>
            </a:r>
            <a:r>
              <a:rPr lang="ru-RU" dirty="0" smtClean="0">
                <a:latin typeface="Arial" charset="0"/>
              </a:rPr>
              <a:t>сведения об </a:t>
            </a:r>
            <a:r>
              <a:rPr lang="ru-RU" dirty="0" smtClean="0"/>
              <a:t>органе власти </a:t>
            </a:r>
            <a:r>
              <a:rPr lang="ru-RU" dirty="0" smtClean="0">
                <a:latin typeface="Arial" charset="0"/>
              </a:rPr>
              <a:t>.</a:t>
            </a:r>
            <a:endParaRPr lang="ru-RU" dirty="0">
              <a:latin typeface="Arial" charset="0"/>
            </a:endParaRP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После нажмите кнопку </a:t>
            </a:r>
            <a:r>
              <a:rPr lang="ru-RU" b="1" dirty="0">
                <a:latin typeface="Arial" charset="0"/>
              </a:rPr>
              <a:t>ОК</a:t>
            </a:r>
            <a:r>
              <a:rPr lang="ru-RU" dirty="0">
                <a:latin typeface="Arial" charset="0"/>
              </a:rPr>
              <a:t>. 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 smtClean="0">
                <a:latin typeface="Arial" charset="0"/>
              </a:rPr>
              <a:t>Далее система </a:t>
            </a:r>
            <a:r>
              <a:rPr lang="ru-RU" dirty="0">
                <a:latin typeface="Arial" charset="0"/>
              </a:rPr>
              <a:t>спрашивает, </a:t>
            </a:r>
            <a:r>
              <a:rPr lang="ru-RU" dirty="0" smtClean="0">
                <a:latin typeface="Arial" charset="0"/>
              </a:rPr>
              <a:t>планирует </a:t>
            </a:r>
            <a:r>
              <a:rPr lang="ru-RU" dirty="0">
                <a:latin typeface="Arial" charset="0"/>
              </a:rPr>
              <a:t>ли </a:t>
            </a:r>
            <a:r>
              <a:rPr lang="ru-RU" dirty="0" smtClean="0">
                <a:latin typeface="Arial" charset="0"/>
              </a:rPr>
              <a:t>пользователь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dirty="0" smtClean="0">
                <a:latin typeface="Arial" charset="0"/>
              </a:rPr>
              <a:t>заверить квалифицированной ЭП согласуемый объект.</a:t>
            </a:r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Если в системе не </a:t>
            </a:r>
            <a:r>
              <a:rPr lang="ru-RU" dirty="0" smtClean="0">
                <a:latin typeface="Arial" charset="0"/>
              </a:rPr>
              <a:t>зарегистрирован сертификат </a:t>
            </a:r>
            <a:r>
              <a:rPr lang="ru-RU" dirty="0">
                <a:latin typeface="Arial" charset="0"/>
              </a:rPr>
              <a:t>с правом электронной подписи или </a:t>
            </a:r>
            <a:r>
              <a:rPr lang="ru-RU" dirty="0" smtClean="0">
                <a:latin typeface="Arial" charset="0"/>
              </a:rPr>
              <a:t>пользователь не желает </a:t>
            </a:r>
            <a:r>
              <a:rPr lang="ru-RU" dirty="0">
                <a:latin typeface="Arial" charset="0"/>
              </a:rPr>
              <a:t>подписывать внесенные изменения, нажмите кнопку </a:t>
            </a:r>
            <a:r>
              <a:rPr lang="ru-RU" b="1" dirty="0">
                <a:latin typeface="Arial" charset="0"/>
              </a:rPr>
              <a:t>Нет</a:t>
            </a:r>
            <a:r>
              <a:rPr lang="ru-RU" dirty="0">
                <a:latin typeface="Arial" charset="0"/>
              </a:rPr>
              <a:t>. Внесенные сведения будут просто сохранены.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Если вы хотите поставить свою электронную подпись под внесенными данными, следует нажать кнопку </a:t>
            </a:r>
            <a:r>
              <a:rPr lang="ru-RU" b="1" dirty="0">
                <a:latin typeface="Arial" charset="0"/>
              </a:rPr>
              <a:t>Да.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После того, как </a:t>
            </a:r>
            <a:r>
              <a:rPr lang="ru-RU" dirty="0" smtClean="0">
                <a:latin typeface="Arial" charset="0"/>
              </a:rPr>
              <a:t>сведения об </a:t>
            </a:r>
            <a:r>
              <a:rPr lang="ru-RU" dirty="0" smtClean="0"/>
              <a:t>органе власти </a:t>
            </a:r>
            <a:r>
              <a:rPr lang="ru-RU" dirty="0" smtClean="0">
                <a:latin typeface="Arial" charset="0"/>
              </a:rPr>
              <a:t>сохранились</a:t>
            </a:r>
            <a:r>
              <a:rPr lang="ru-RU" dirty="0">
                <a:latin typeface="Arial" charset="0"/>
              </a:rPr>
              <a:t>, на </a:t>
            </a:r>
            <a:r>
              <a:rPr lang="ru-RU" dirty="0" smtClean="0">
                <a:latin typeface="Arial" charset="0"/>
              </a:rPr>
              <a:t>нижней панели можно </a:t>
            </a:r>
            <a:r>
              <a:rPr lang="ru-RU" dirty="0">
                <a:latin typeface="Arial" charset="0"/>
              </a:rPr>
              <a:t>увидеть, как изменился </a:t>
            </a:r>
            <a:r>
              <a:rPr lang="ru-RU" dirty="0" smtClean="0">
                <a:latin typeface="Arial" charset="0"/>
              </a:rPr>
              <a:t>статус </a:t>
            </a:r>
            <a:r>
              <a:rPr lang="ru-RU" dirty="0" smtClean="0"/>
              <a:t>органа власти</a:t>
            </a:r>
            <a:r>
              <a:rPr lang="ru-RU" dirty="0" smtClean="0">
                <a:latin typeface="Arial" charset="0"/>
              </a:rPr>
              <a:t>. </a:t>
            </a:r>
          </a:p>
          <a:p>
            <a:pPr marL="228600" indent="-228600"/>
            <a:r>
              <a:rPr lang="ru-RU" dirty="0" smtClean="0">
                <a:latin typeface="Arial" charset="0"/>
              </a:rPr>
              <a:t>При создании </a:t>
            </a:r>
            <a:r>
              <a:rPr lang="ru-RU" dirty="0" smtClean="0"/>
              <a:t>органа власти </a:t>
            </a:r>
            <a:r>
              <a:rPr lang="ru-RU" dirty="0" smtClean="0">
                <a:latin typeface="Arial" charset="0"/>
              </a:rPr>
              <a:t>статус выглядит так: </a:t>
            </a:r>
            <a:r>
              <a:rPr lang="ru-RU" dirty="0">
                <a:latin typeface="Arial" charset="0"/>
              </a:rPr>
              <a:t>«Статус: Новый».</a:t>
            </a:r>
          </a:p>
          <a:p>
            <a:pPr marL="228600" indent="-228600"/>
            <a:r>
              <a:rPr lang="ru-RU" dirty="0" smtClean="0">
                <a:latin typeface="Arial" charset="0"/>
              </a:rPr>
              <a:t>После отправки на согласования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dirty="0" smtClean="0">
                <a:latin typeface="Arial" charset="0"/>
              </a:rPr>
              <a:t>надпись изменится </a:t>
            </a:r>
            <a:r>
              <a:rPr lang="ru-RU" dirty="0">
                <a:latin typeface="Arial" charset="0"/>
              </a:rPr>
              <a:t>на «Статус: На внутреннем согласовании».</a:t>
            </a:r>
          </a:p>
          <a:p>
            <a:pPr marL="228600" indent="-228600"/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68967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99FB074-A206-4D5A-93BB-543BEC0B3D39}" type="slidenum">
              <a:rPr lang="ru-RU" sz="1200" smtClean="0"/>
              <a:pPr eaLnBrk="1" hangingPunct="1"/>
              <a:t>38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169010288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1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457200" indent="-457200"/>
            <a:r>
              <a:rPr lang="ru-RU" dirty="0"/>
              <a:t>После того, как оператор </a:t>
            </a:r>
            <a:r>
              <a:rPr lang="ru-RU" dirty="0" smtClean="0"/>
              <a:t>создает</a:t>
            </a:r>
            <a:r>
              <a:rPr lang="ru-RU" baseline="0" dirty="0" smtClean="0"/>
              <a:t> </a:t>
            </a:r>
            <a:r>
              <a:rPr lang="ru-RU" dirty="0" smtClean="0"/>
              <a:t>в реестре орган власти, </a:t>
            </a:r>
            <a:r>
              <a:rPr lang="ru-RU" dirty="0"/>
              <a:t>объект переходит в состояние «Новый». В таблице приведено описание жизненного цикла нового </a:t>
            </a:r>
            <a:r>
              <a:rPr lang="ru-RU" dirty="0" smtClean="0"/>
              <a:t>органа власти от </a:t>
            </a:r>
            <a:r>
              <a:rPr lang="ru-RU" dirty="0"/>
              <a:t>состояния «Новый» до публикации или удаления </a:t>
            </a:r>
            <a:r>
              <a:rPr lang="ru-RU" dirty="0" smtClean="0"/>
              <a:t>органа власти.</a:t>
            </a:r>
            <a:endParaRPr lang="ru-RU" dirty="0"/>
          </a:p>
          <a:p>
            <a:pPr marL="457200" indent="-457200"/>
            <a:r>
              <a:rPr lang="ru-RU" dirty="0"/>
              <a:t>В столбцах указаны роли пользователей реестра и доступные для них действия, а в строках – статусы </a:t>
            </a:r>
            <a:r>
              <a:rPr lang="ru-RU" dirty="0" smtClean="0"/>
              <a:t>органа власти. </a:t>
            </a:r>
            <a:r>
              <a:rPr lang="ru-RU" dirty="0"/>
              <a:t>Стрелками указано, в результате какого </a:t>
            </a:r>
            <a:r>
              <a:rPr lang="ru-RU" dirty="0" smtClean="0"/>
              <a:t>действия, кем </a:t>
            </a:r>
            <a:r>
              <a:rPr lang="ru-RU" dirty="0"/>
              <a:t>и как меняется статус </a:t>
            </a:r>
            <a:r>
              <a:rPr lang="ru-RU" dirty="0" smtClean="0"/>
              <a:t>органа власти . </a:t>
            </a:r>
          </a:p>
          <a:p>
            <a:pPr marL="457200" indent="-457200"/>
            <a:r>
              <a:rPr lang="ru-RU" dirty="0" smtClean="0"/>
              <a:t>Синие </a:t>
            </a:r>
            <a:r>
              <a:rPr lang="ru-RU" dirty="0"/>
              <a:t>стрелки – основной путь </a:t>
            </a:r>
            <a:r>
              <a:rPr lang="ru-RU" dirty="0" smtClean="0"/>
              <a:t>органа власти </a:t>
            </a:r>
            <a:r>
              <a:rPr lang="ru-RU" dirty="0"/>
              <a:t>от создания до публикации. </a:t>
            </a:r>
            <a:endParaRPr lang="ru-RU" dirty="0" smtClean="0"/>
          </a:p>
          <a:p>
            <a:pPr marL="457200" indent="-457200"/>
            <a:r>
              <a:rPr lang="ru-RU" dirty="0" smtClean="0"/>
              <a:t>Оранжевые </a:t>
            </a:r>
            <a:r>
              <a:rPr lang="ru-RU" dirty="0"/>
              <a:t>– отказы в согласовании </a:t>
            </a:r>
            <a:r>
              <a:rPr lang="ru-RU" dirty="0" smtClean="0"/>
              <a:t>органа власти со </a:t>
            </a:r>
            <a:r>
              <a:rPr lang="ru-RU" dirty="0"/>
              <a:t>стороны </a:t>
            </a:r>
            <a:r>
              <a:rPr lang="ru-RU" dirty="0" smtClean="0"/>
              <a:t>Редактора. </a:t>
            </a:r>
            <a:r>
              <a:rPr lang="ru-RU" dirty="0"/>
              <a:t>При </a:t>
            </a:r>
            <a:r>
              <a:rPr lang="ru-RU" dirty="0" smtClean="0"/>
              <a:t>этом органа власти возвращается </a:t>
            </a:r>
            <a:r>
              <a:rPr lang="ru-RU" dirty="0"/>
              <a:t>оператору на доработку. </a:t>
            </a:r>
            <a:endParaRPr lang="ru-RU" dirty="0" smtClean="0"/>
          </a:p>
          <a:p>
            <a:pPr marL="457200" indent="-457200"/>
            <a:r>
              <a:rPr lang="ru-RU" dirty="0" smtClean="0"/>
              <a:t>Сиреневые </a:t>
            </a:r>
            <a:r>
              <a:rPr lang="ru-RU" dirty="0"/>
              <a:t>стрелки – </a:t>
            </a:r>
            <a:r>
              <a:rPr lang="ru-RU" dirty="0" smtClean="0"/>
              <a:t>возвращение органа власти к внесению</a:t>
            </a:r>
            <a:r>
              <a:rPr lang="ru-RU" baseline="0" dirty="0" smtClean="0"/>
              <a:t> изменений и</a:t>
            </a:r>
            <a:r>
              <a:rPr lang="ru-RU" dirty="0" smtClean="0"/>
              <a:t> согласованию. </a:t>
            </a:r>
          </a:p>
          <a:p>
            <a:pPr marL="457200" indent="-457200"/>
            <a:r>
              <a:rPr lang="ru-RU" dirty="0" smtClean="0"/>
              <a:t>Красные </a:t>
            </a:r>
            <a:r>
              <a:rPr lang="ru-RU" dirty="0"/>
              <a:t>стрелки – удаление </a:t>
            </a:r>
            <a:r>
              <a:rPr lang="ru-RU" dirty="0" smtClean="0"/>
              <a:t>органа власти .</a:t>
            </a:r>
            <a:endParaRPr lang="ru-RU" dirty="0"/>
          </a:p>
          <a:p>
            <a:pPr marL="457200" indent="-457200"/>
            <a:endParaRPr lang="ru-RU" dirty="0" smtClean="0"/>
          </a:p>
          <a:p>
            <a:pPr marL="457200" indent="-457200"/>
            <a:r>
              <a:rPr lang="ru-RU" dirty="0" smtClean="0"/>
              <a:t>Жизненный </a:t>
            </a:r>
            <a:r>
              <a:rPr lang="ru-RU" dirty="0"/>
              <a:t>цикл нового объекта завершается либо публикацией на </a:t>
            </a:r>
            <a:r>
              <a:rPr lang="ru-RU" dirty="0" smtClean="0"/>
              <a:t>портале (ЕПГУ, региональном портале), </a:t>
            </a:r>
            <a:r>
              <a:rPr lang="ru-RU" dirty="0"/>
              <a:t>либо удалением.</a:t>
            </a:r>
          </a:p>
          <a:p>
            <a:pPr marL="457200" indent="-457200"/>
            <a:endParaRPr lang="ru-RU" dirty="0"/>
          </a:p>
          <a:p>
            <a:pPr marL="457200" indent="-457200"/>
            <a:r>
              <a:rPr lang="ru-RU" dirty="0"/>
              <a:t>Рассмотрим жизненный цикл согласования изменений уже опубликованного </a:t>
            </a:r>
            <a:r>
              <a:rPr lang="ru-RU" dirty="0" smtClean="0"/>
              <a:t>органа власти .</a:t>
            </a:r>
            <a:endParaRPr lang="ru-RU" dirty="0"/>
          </a:p>
          <a:p>
            <a:r>
              <a:rPr lang="ru-RU" dirty="0"/>
              <a:t>Если возникает необходимость внесения изменений в уже опубликованный </a:t>
            </a:r>
            <a:r>
              <a:rPr lang="ru-RU" dirty="0" smtClean="0"/>
              <a:t>орган</a:t>
            </a:r>
            <a:r>
              <a:rPr lang="ru-RU" baseline="0" dirty="0" smtClean="0"/>
              <a:t> </a:t>
            </a:r>
            <a:r>
              <a:rPr lang="ru-RU" dirty="0" smtClean="0"/>
              <a:t>власти, </a:t>
            </a:r>
            <a:r>
              <a:rPr lang="ru-RU" dirty="0"/>
              <a:t>то Редактор переводит его в состояние «Опубликован,</a:t>
            </a:r>
            <a:r>
              <a:rPr lang="ru-RU" baseline="0" dirty="0"/>
              <a:t> в</a:t>
            </a:r>
            <a:r>
              <a:rPr lang="ru-RU" dirty="0"/>
              <a:t>носятся изменения». В таблице приведено описание жизненного цикла опубликованного </a:t>
            </a:r>
            <a:r>
              <a:rPr lang="ru-RU" dirty="0" smtClean="0"/>
              <a:t>органа власти от </a:t>
            </a:r>
            <a:r>
              <a:rPr lang="ru-RU" dirty="0"/>
              <a:t>состояния «Опубликован,</a:t>
            </a:r>
            <a:r>
              <a:rPr lang="ru-RU" baseline="0" dirty="0"/>
              <a:t> в</a:t>
            </a:r>
            <a:r>
              <a:rPr lang="ru-RU" dirty="0"/>
              <a:t>носятся изменения» до публикации измененного </a:t>
            </a:r>
            <a:r>
              <a:rPr lang="ru-RU" dirty="0" smtClean="0"/>
              <a:t>органа власти, </a:t>
            </a:r>
            <a:r>
              <a:rPr lang="ru-RU" dirty="0"/>
              <a:t>возврата к опубликованной версии или </a:t>
            </a:r>
            <a:r>
              <a:rPr lang="ru-RU" dirty="0" smtClean="0"/>
              <a:t>удалению опубликованного органа власти.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0634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/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32165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99FB074-A206-4D5A-93BB-543BEC0B3D39}" type="slidenum">
              <a:rPr lang="ru-RU" sz="1200" smtClean="0"/>
              <a:pPr eaLnBrk="1" hangingPunct="1"/>
              <a:t>40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429432156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228600" indent="-228600">
              <a:lnSpc>
                <a:spcPct val="80000"/>
              </a:lnSpc>
            </a:pPr>
            <a:r>
              <a:rPr lang="ru-RU" sz="1000" dirty="0">
                <a:latin typeface="Arial" charset="0"/>
              </a:rPr>
              <a:t>Чтобы создать новую услугу, нужно зайти </a:t>
            </a:r>
            <a:r>
              <a:rPr lang="ru-RU" sz="1000" dirty="0" smtClean="0">
                <a:latin typeface="Arial" charset="0"/>
              </a:rPr>
              <a:t>в раздел</a:t>
            </a:r>
            <a:r>
              <a:rPr lang="ru-RU" sz="1000" baseline="0" dirty="0" smtClean="0">
                <a:latin typeface="Arial" charset="0"/>
              </a:rPr>
              <a:t> </a:t>
            </a:r>
            <a:r>
              <a:rPr lang="ru-RU" sz="1000" b="1" baseline="0" dirty="0" smtClean="0">
                <a:latin typeface="Arial" charset="0"/>
              </a:rPr>
              <a:t>Услуги</a:t>
            </a:r>
            <a:r>
              <a:rPr lang="ru-RU" sz="1000" dirty="0" smtClean="0">
                <a:latin typeface="Arial" charset="0"/>
              </a:rPr>
              <a:t> </a:t>
            </a:r>
            <a:r>
              <a:rPr lang="ru-RU" sz="1000" dirty="0">
                <a:latin typeface="Arial" charset="0"/>
              </a:rPr>
              <a:t>и нажать на кнопку</a:t>
            </a:r>
            <a:r>
              <a:rPr lang="ru-RU" sz="1000" b="1" dirty="0">
                <a:latin typeface="Arial" charset="0"/>
              </a:rPr>
              <a:t>  Создать новую услугу</a:t>
            </a:r>
            <a:r>
              <a:rPr lang="ru-RU" sz="1000" dirty="0">
                <a:latin typeface="Arial" charset="0"/>
              </a:rPr>
              <a:t>. После выполнения этих действий перед вами откроется карточка</a:t>
            </a:r>
            <a:r>
              <a:rPr lang="ru-RU" sz="1000" b="1" dirty="0">
                <a:latin typeface="Arial" charset="0"/>
              </a:rPr>
              <a:t> </a:t>
            </a:r>
            <a:r>
              <a:rPr lang="ru-RU" sz="1000" b="1" dirty="0" smtClean="0">
                <a:latin typeface="Arial" charset="0"/>
              </a:rPr>
              <a:t>услуги</a:t>
            </a:r>
            <a:r>
              <a:rPr lang="ru-RU" sz="1000" b="1" dirty="0">
                <a:latin typeface="Arial" charset="0"/>
              </a:rPr>
              <a:t>.</a:t>
            </a:r>
          </a:p>
          <a:p>
            <a:pPr marL="228600" indent="-228600">
              <a:lnSpc>
                <a:spcPct val="80000"/>
              </a:lnSpc>
            </a:pPr>
            <a:endParaRPr lang="ru-RU" sz="1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23095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228600" indent="-228600">
              <a:lnSpc>
                <a:spcPct val="80000"/>
              </a:lnSpc>
            </a:pPr>
            <a:r>
              <a:rPr lang="ru-RU" sz="1000" dirty="0">
                <a:latin typeface="Arial" charset="0"/>
              </a:rPr>
              <a:t>Услуга имеет следующие </a:t>
            </a:r>
            <a:r>
              <a:rPr lang="ru-RU" sz="1000" dirty="0" smtClean="0">
                <a:latin typeface="Arial" charset="0"/>
              </a:rPr>
              <a:t>вкладки</a:t>
            </a:r>
            <a:r>
              <a:rPr lang="ru-RU" sz="1000" dirty="0">
                <a:latin typeface="Arial" charset="0"/>
              </a:rPr>
              <a:t>:</a:t>
            </a: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1000" b="1" dirty="0">
                <a:latin typeface="Arial" charset="0"/>
              </a:rPr>
              <a:t>Основные сведения</a:t>
            </a:r>
            <a:r>
              <a:rPr lang="ru-RU" sz="1000" dirty="0">
                <a:latin typeface="Arial" charset="0"/>
              </a:rPr>
              <a:t>. В этом блоке располагается основная информация об услуге</a:t>
            </a:r>
            <a:r>
              <a:rPr lang="ru-RU" sz="1000" dirty="0" smtClean="0">
                <a:latin typeface="Arial" charset="0"/>
              </a:rPr>
              <a:t>.</a:t>
            </a: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1000" b="1" dirty="0" smtClean="0">
                <a:latin typeface="Arial" charset="0"/>
              </a:rPr>
              <a:t>Дополнительные</a:t>
            </a:r>
            <a:r>
              <a:rPr lang="ru-RU" sz="1000" b="1" baseline="0" dirty="0" smtClean="0">
                <a:latin typeface="Arial" charset="0"/>
              </a:rPr>
              <a:t> сведения</a:t>
            </a:r>
            <a:r>
              <a:rPr lang="ru-RU" sz="1000" baseline="0" dirty="0" smtClean="0">
                <a:latin typeface="Arial" charset="0"/>
              </a:rPr>
              <a:t>. В этом блоке располагается дополнительная информация, классифицирующая услугу</a:t>
            </a:r>
            <a:endParaRPr lang="ru-RU" sz="10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1000" b="1" dirty="0" smtClean="0">
                <a:latin typeface="Arial" charset="0"/>
              </a:rPr>
              <a:t>Порядок информирования</a:t>
            </a:r>
            <a:r>
              <a:rPr lang="ru-RU" sz="1000" b="0" dirty="0" smtClean="0">
                <a:latin typeface="Arial" charset="0"/>
              </a:rPr>
              <a:t>. </a:t>
            </a:r>
            <a:r>
              <a:rPr lang="ru-RU" sz="1000" b="0" dirty="0">
                <a:latin typeface="Arial" charset="0"/>
              </a:rPr>
              <a:t>В этом блоке содержится информация об электронном и почтовом адресах,</a:t>
            </a:r>
            <a:r>
              <a:rPr lang="ru-RU" sz="1000" b="0" baseline="0" dirty="0">
                <a:latin typeface="Arial" charset="0"/>
              </a:rPr>
              <a:t> телефонах</a:t>
            </a:r>
            <a:r>
              <a:rPr lang="ru-RU" sz="1000" b="0" dirty="0">
                <a:latin typeface="Arial" charset="0"/>
              </a:rPr>
              <a:t> </a:t>
            </a:r>
            <a:r>
              <a:rPr lang="ru-RU" sz="1000" b="0" dirty="0" smtClean="0">
                <a:latin typeface="Arial" charset="0"/>
              </a:rPr>
              <a:t>консультирования, а</a:t>
            </a:r>
            <a:r>
              <a:rPr lang="ru-RU" sz="1000" b="0" baseline="0" dirty="0" smtClean="0">
                <a:latin typeface="Arial" charset="0"/>
              </a:rPr>
              <a:t> также способах информирования</a:t>
            </a:r>
            <a:r>
              <a:rPr lang="ru-RU" sz="1000" b="0" dirty="0" smtClean="0">
                <a:latin typeface="Arial" charset="0"/>
              </a:rPr>
              <a:t>.</a:t>
            </a:r>
            <a:endParaRPr lang="ru-RU" sz="10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1000" b="1" dirty="0">
                <a:latin typeface="Arial" charset="0"/>
              </a:rPr>
              <a:t>Досудебное</a:t>
            </a:r>
            <a:r>
              <a:rPr lang="ru-RU" sz="1000" b="1" baseline="0" dirty="0">
                <a:latin typeface="Arial" charset="0"/>
              </a:rPr>
              <a:t> обжалование</a:t>
            </a:r>
            <a:r>
              <a:rPr lang="ru-RU" sz="1000" b="0" dirty="0">
                <a:latin typeface="Arial" charset="0"/>
              </a:rPr>
              <a:t>. В этом блоке лежит информация по досудебному обжалованию.</a:t>
            </a:r>
            <a:endParaRPr lang="ru-RU" sz="10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1000" b="1" dirty="0">
                <a:latin typeface="Arial" charset="0"/>
              </a:rPr>
              <a:t>Участники и </a:t>
            </a:r>
            <a:r>
              <a:rPr lang="ru-RU" sz="1000" b="1" dirty="0" err="1">
                <a:latin typeface="Arial" charset="0"/>
              </a:rPr>
              <a:t>межведомственность</a:t>
            </a:r>
            <a:r>
              <a:rPr lang="ru-RU" sz="1000" b="1" dirty="0">
                <a:latin typeface="Arial" charset="0"/>
              </a:rPr>
              <a:t>. </a:t>
            </a:r>
            <a:r>
              <a:rPr lang="ru-RU" sz="1000" b="0" dirty="0">
                <a:latin typeface="Arial" charset="0"/>
              </a:rPr>
              <a:t>В этом блоке содержатся</a:t>
            </a:r>
            <a:r>
              <a:rPr lang="ru-RU" sz="1000" b="0" baseline="0" dirty="0">
                <a:latin typeface="Arial" charset="0"/>
              </a:rPr>
              <a:t> сведения и  типы межведомственного взаимодействия, а также перечень организаций, участвующих в межведомственном взаимодействии. </a:t>
            </a:r>
            <a:endParaRPr lang="ru-RU" sz="1000" b="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1000" b="1" dirty="0">
                <a:latin typeface="Arial" charset="0"/>
              </a:rPr>
              <a:t>НПА. </a:t>
            </a:r>
            <a:r>
              <a:rPr lang="ru-RU" sz="1000" b="0" dirty="0">
                <a:latin typeface="Arial" charset="0"/>
              </a:rPr>
              <a:t>В этом блоке находится перечень</a:t>
            </a:r>
            <a:r>
              <a:rPr lang="ru-RU" sz="1000" b="0" baseline="0" dirty="0">
                <a:latin typeface="Arial" charset="0"/>
              </a:rPr>
              <a:t> НПА, на основании которых предоставляется услуга.</a:t>
            </a: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1000" b="1" baseline="0" dirty="0" smtClean="0">
                <a:latin typeface="Arial" charset="0"/>
              </a:rPr>
              <a:t>Перечень документов. </a:t>
            </a:r>
            <a:r>
              <a:rPr lang="ru-RU" sz="1000" b="0" baseline="0" dirty="0">
                <a:latin typeface="Arial" charset="0"/>
              </a:rPr>
              <a:t>В этом блоке перечислен список рабочих документов, являющихся </a:t>
            </a:r>
            <a:r>
              <a:rPr lang="ru-RU" sz="1000" b="0" baseline="0" dirty="0" smtClean="0">
                <a:latin typeface="Arial" charset="0"/>
              </a:rPr>
              <a:t>входящими/исходящими в рамках </a:t>
            </a:r>
            <a:r>
              <a:rPr lang="ru-RU" sz="1000" b="0" baseline="0" dirty="0">
                <a:latin typeface="Arial" charset="0"/>
              </a:rPr>
              <a:t>предоставления услуги.</a:t>
            </a: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1000" b="1" baseline="0" dirty="0">
                <a:latin typeface="Arial" charset="0"/>
              </a:rPr>
              <a:t>Критерии принятия решений. </a:t>
            </a:r>
            <a:r>
              <a:rPr lang="ru-RU" sz="1000" b="0" baseline="0" dirty="0">
                <a:latin typeface="Arial" charset="0"/>
              </a:rPr>
              <a:t>В этом блоке содержится перечень критериев для принятия решений.</a:t>
            </a:r>
          </a:p>
          <a:p>
            <a:pPr marL="228600" marR="0" indent="-22860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1000" b="1" baseline="0" dirty="0">
                <a:latin typeface="Arial" charset="0"/>
              </a:rPr>
              <a:t>Административные процедуры. </a:t>
            </a:r>
            <a:r>
              <a:rPr lang="ru-RU" sz="1000" b="0" baseline="0" dirty="0">
                <a:latin typeface="Arial" charset="0"/>
              </a:rPr>
              <a:t>В этом блоке содержится перечень административных процедур, участвующих в процедурах предоставления услуги.</a:t>
            </a:r>
          </a:p>
          <a:p>
            <a:pPr marL="228600" marR="0" indent="-22860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1000" b="1" baseline="0" dirty="0" smtClean="0">
                <a:latin typeface="Arial" charset="0"/>
              </a:rPr>
              <a:t>Варианты предоставления. </a:t>
            </a:r>
            <a:r>
              <a:rPr lang="ru-RU" sz="1000" b="0" baseline="0" dirty="0">
                <a:latin typeface="Arial" charset="0"/>
              </a:rPr>
              <a:t>В этом блоке лежит описание </a:t>
            </a:r>
            <a:r>
              <a:rPr lang="ru-RU" sz="1000" b="0" baseline="0" dirty="0" smtClean="0">
                <a:latin typeface="Arial" charset="0"/>
              </a:rPr>
              <a:t>вариантов предоставления (</a:t>
            </a:r>
            <a:r>
              <a:rPr lang="ru-RU" sz="1000" b="0" baseline="0" dirty="0" err="1" smtClean="0">
                <a:latin typeface="Arial" charset="0"/>
              </a:rPr>
              <a:t>подуслуг</a:t>
            </a:r>
            <a:r>
              <a:rPr lang="ru-RU" sz="1000" b="0" baseline="0" dirty="0" smtClean="0">
                <a:latin typeface="Arial" charset="0"/>
              </a:rPr>
              <a:t>) услуги.</a:t>
            </a:r>
            <a:endParaRPr lang="ru-RU" sz="1000" b="0" baseline="0" dirty="0">
              <a:latin typeface="Arial" charset="0"/>
            </a:endParaRPr>
          </a:p>
          <a:p>
            <a:pPr marL="228600" marR="0" indent="-22860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1000" b="1" baseline="0" dirty="0">
                <a:latin typeface="Arial" charset="0"/>
              </a:rPr>
              <a:t>Формы контроля. </a:t>
            </a:r>
            <a:r>
              <a:rPr lang="ru-RU" sz="1000" b="0" baseline="0" dirty="0">
                <a:latin typeface="Arial" charset="0"/>
              </a:rPr>
              <a:t>В этом блоке содержится перечень форм контроля.</a:t>
            </a:r>
          </a:p>
          <a:p>
            <a:pPr marL="228600" marR="0" indent="-22860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1000" b="1" baseline="0" dirty="0" smtClean="0">
                <a:latin typeface="Arial" charset="0"/>
              </a:rPr>
              <a:t>Места предоставления. </a:t>
            </a:r>
            <a:r>
              <a:rPr lang="ru-RU" sz="1000" b="0" baseline="0" dirty="0">
                <a:latin typeface="Arial" charset="0"/>
              </a:rPr>
              <a:t>В этом блоке содержится описания требований.</a:t>
            </a:r>
          </a:p>
          <a:p>
            <a:pPr marL="228600" marR="0" indent="-22860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1000" b="1" baseline="0" dirty="0">
                <a:latin typeface="Arial" charset="0"/>
              </a:rPr>
              <a:t>Административный регламент. </a:t>
            </a:r>
            <a:r>
              <a:rPr lang="ru-RU" sz="1000" b="0" baseline="0" dirty="0">
                <a:latin typeface="Arial" charset="0"/>
              </a:rPr>
              <a:t>В этом блоке лежит описание административного регламента с датой утверждения.</a:t>
            </a:r>
          </a:p>
          <a:p>
            <a:pPr marL="228600" marR="0" indent="-22860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endParaRPr lang="ru-RU" sz="1000" b="0" baseline="0" dirty="0">
              <a:latin typeface="Arial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endParaRPr lang="ru-RU" sz="1000" b="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1000" dirty="0">
                <a:latin typeface="Arial" charset="0"/>
              </a:rPr>
              <a:t>На нижней панели окна услуги прописан его текущий статус. «Статус: » для новой несохраненной</a:t>
            </a:r>
            <a:r>
              <a:rPr lang="ru-RU" sz="1000" baseline="0" dirty="0">
                <a:latin typeface="Arial" charset="0"/>
              </a:rPr>
              <a:t> услуги. После сохранения статус изменится на «Статус: Новый».</a:t>
            </a:r>
            <a:endParaRPr lang="ru-RU" sz="1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06615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228600" indent="-228600"/>
            <a:r>
              <a:rPr lang="ru-RU" sz="1000" dirty="0"/>
              <a:t>Первая </a:t>
            </a:r>
            <a:r>
              <a:rPr lang="ru-RU" sz="1000" dirty="0" smtClean="0"/>
              <a:t>вкладка </a:t>
            </a:r>
            <a:r>
              <a:rPr lang="ru-RU" sz="1000" dirty="0"/>
              <a:t>редактора услуги предназначена для заполнения основных сведений о государственной услуге. Здесь присутствуют такие поля, как:</a:t>
            </a:r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1000" b="1" dirty="0"/>
              <a:t>Полное наименование</a:t>
            </a:r>
            <a:r>
              <a:rPr lang="ru-RU" sz="1000" dirty="0"/>
              <a:t> (полное наименование услуги в</a:t>
            </a:r>
            <a:r>
              <a:rPr lang="ru-RU" sz="1000" baseline="0" dirty="0"/>
              <a:t> соответствии с административным регламентом</a:t>
            </a:r>
            <a:r>
              <a:rPr lang="ru-RU" sz="1000" dirty="0"/>
              <a:t>) - </a:t>
            </a:r>
            <a:r>
              <a:rPr lang="ru-RU" sz="1000" i="1" dirty="0"/>
              <a:t>(обязательное)</a:t>
            </a:r>
            <a:r>
              <a:rPr lang="ru-RU" sz="1000" dirty="0"/>
              <a:t>.</a:t>
            </a:r>
          </a:p>
          <a:p>
            <a:pPr marL="228600" indent="-228600">
              <a:buFontTx/>
              <a:buAutoNum type="arabicParenR"/>
            </a:pPr>
            <a:r>
              <a:rPr lang="ru-RU" sz="1000" b="1" dirty="0"/>
              <a:t>Краткое наименование </a:t>
            </a:r>
            <a:r>
              <a:rPr lang="ru-RU" sz="1000" dirty="0"/>
              <a:t>(сокращенное емкое и понятное наименование услуги, видимое для пользователя на ЕПГУ) - </a:t>
            </a:r>
            <a:r>
              <a:rPr lang="ru-RU" sz="1000" i="1" dirty="0"/>
              <a:t>(обязательное)</a:t>
            </a:r>
            <a:r>
              <a:rPr lang="ru-RU" sz="1000" dirty="0"/>
              <a:t>.</a:t>
            </a:r>
          </a:p>
          <a:p>
            <a:pPr marL="228600" indent="-228600">
              <a:buFontTx/>
              <a:buAutoNum type="arabicParenR"/>
            </a:pPr>
            <a:r>
              <a:rPr lang="ru-RU" sz="1000" b="1" baseline="0" dirty="0" smtClean="0"/>
              <a:t>Дата начала предоставления </a:t>
            </a:r>
            <a:r>
              <a:rPr lang="ru-RU" sz="1000" dirty="0" smtClean="0"/>
              <a:t>(дата начала предоставления услуги органом власти независимо от формы предоставления) </a:t>
            </a:r>
            <a:r>
              <a:rPr lang="ru-RU" sz="1000" dirty="0"/>
              <a:t>- </a:t>
            </a:r>
            <a:r>
              <a:rPr lang="ru-RU" sz="1000" i="1" dirty="0"/>
              <a:t>(обязательное)</a:t>
            </a:r>
            <a:r>
              <a:rPr lang="ru-RU" sz="1000" dirty="0"/>
              <a:t>.</a:t>
            </a:r>
          </a:p>
          <a:p>
            <a:pPr marL="228600" indent="-228600">
              <a:buFontTx/>
              <a:buAutoNum type="arabicParenR"/>
            </a:pPr>
            <a:r>
              <a:rPr lang="ru-RU" sz="1000" b="1" dirty="0" smtClean="0"/>
              <a:t>Ответственный </a:t>
            </a:r>
            <a:r>
              <a:rPr lang="ru-RU" sz="1000" b="1" dirty="0"/>
              <a:t>орган власти</a:t>
            </a:r>
            <a:r>
              <a:rPr lang="ru-RU" sz="1000" dirty="0"/>
              <a:t> - </a:t>
            </a:r>
            <a:r>
              <a:rPr lang="ru-RU" sz="1000" i="1" dirty="0"/>
              <a:t>(обязательное)</a:t>
            </a:r>
            <a:r>
              <a:rPr lang="ru-RU" sz="1000" dirty="0"/>
              <a:t>.</a:t>
            </a:r>
          </a:p>
          <a:p>
            <a:pPr marL="228600" indent="-228600">
              <a:buFontTx/>
              <a:buAutoNum type="arabicParenR"/>
            </a:pPr>
            <a:r>
              <a:rPr lang="ru-RU" sz="1000" b="1" dirty="0"/>
              <a:t>Ответственная организация (учреждение</a:t>
            </a:r>
            <a:r>
              <a:rPr lang="ru-RU" sz="1000" b="1" dirty="0" smtClean="0"/>
              <a:t>)</a:t>
            </a:r>
            <a:r>
              <a:rPr lang="ru-RU" sz="1000" dirty="0" smtClean="0"/>
              <a:t>.</a:t>
            </a:r>
          </a:p>
          <a:p>
            <a:pPr marL="228600" indent="-228600">
              <a:buFontTx/>
              <a:buAutoNum type="arabicParenR"/>
            </a:pPr>
            <a:r>
              <a:rPr lang="ru-RU" sz="1000" b="1" dirty="0" smtClean="0"/>
              <a:t>Категория услуги </a:t>
            </a:r>
            <a:r>
              <a:rPr lang="ru-RU" sz="1000" dirty="0" smtClean="0"/>
              <a:t>– классификация, является услуга государственной(муниципальной)</a:t>
            </a:r>
            <a:r>
              <a:rPr lang="ru-RU" sz="1000" baseline="0" dirty="0" smtClean="0"/>
              <a:t> или услуга на основании </a:t>
            </a:r>
            <a:r>
              <a:rPr lang="ru-RU" sz="1000" baseline="0" dirty="0" err="1" smtClean="0"/>
              <a:t>госзадания</a:t>
            </a:r>
            <a:r>
              <a:rPr lang="ru-RU" sz="1000" baseline="0" dirty="0" smtClean="0"/>
              <a:t> </a:t>
            </a:r>
            <a:r>
              <a:rPr lang="ru-RU" sz="1000" dirty="0" smtClean="0"/>
              <a:t>(</a:t>
            </a:r>
            <a:r>
              <a:rPr lang="ru-RU" sz="1000" i="1" dirty="0" smtClean="0"/>
              <a:t>обязательное</a:t>
            </a:r>
            <a:r>
              <a:rPr lang="ru-RU" sz="1000" dirty="0" smtClean="0"/>
              <a:t>).</a:t>
            </a:r>
          </a:p>
          <a:p>
            <a:pPr marL="228600" indent="-228600">
              <a:buFontTx/>
              <a:buAutoNum type="arabicParenR"/>
            </a:pPr>
            <a:r>
              <a:rPr lang="ru-RU" sz="1000" b="1" dirty="0" smtClean="0"/>
              <a:t>Ключевые слова </a:t>
            </a:r>
            <a:r>
              <a:rPr lang="ru-RU" sz="1000" b="0" dirty="0" smtClean="0"/>
              <a:t>(слова и фразы, определяющие суть услуги, помогающие в поиске в реестре и на портале)</a:t>
            </a:r>
            <a:r>
              <a:rPr lang="ru-RU" sz="1000" dirty="0" smtClean="0"/>
              <a:t>.</a:t>
            </a:r>
          </a:p>
          <a:p>
            <a:pPr marL="228600" indent="-228600">
              <a:buFontTx/>
              <a:buAutoNum type="arabicParenR"/>
            </a:pPr>
            <a:r>
              <a:rPr lang="ru-RU" sz="1000" b="1" dirty="0" smtClean="0"/>
              <a:t>Административный регламент </a:t>
            </a:r>
            <a:r>
              <a:rPr lang="ru-RU" sz="1000" dirty="0" smtClean="0"/>
              <a:t>(поле связи услуги и административного регламента, описывающего данную услугу).</a:t>
            </a:r>
          </a:p>
        </p:txBody>
      </p:sp>
    </p:spTree>
    <p:extLst>
      <p:ext uri="{BB962C8B-B14F-4D97-AF65-F5344CB8AC3E}">
        <p14:creationId xmlns:p14="http://schemas.microsoft.com/office/powerpoint/2010/main" val="129238837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228600" indent="-228600"/>
            <a:r>
              <a:rPr lang="ru-RU" sz="1000" dirty="0"/>
              <a:t>Далее на </a:t>
            </a:r>
            <a:r>
              <a:rPr lang="ru-RU" sz="1000" dirty="0" smtClean="0"/>
              <a:t>вкладке </a:t>
            </a:r>
            <a:r>
              <a:rPr lang="ru-RU" sz="1000" dirty="0"/>
              <a:t>присутствуют такие поля, как:</a:t>
            </a:r>
          </a:p>
          <a:p>
            <a:pPr marL="228600" indent="-228600">
              <a:buFontTx/>
              <a:buAutoNum type="arabicParenR"/>
            </a:pPr>
            <a:r>
              <a:rPr lang="ru-RU" sz="1000" b="1" dirty="0"/>
              <a:t>Классификатор услуг/функций</a:t>
            </a:r>
            <a:r>
              <a:rPr lang="ru-RU" sz="1000" b="0" baseline="0" dirty="0"/>
              <a:t> (Классификация услуги по роду деятельности)</a:t>
            </a:r>
            <a:r>
              <a:rPr lang="ru-RU" sz="1000" dirty="0"/>
              <a:t> - </a:t>
            </a:r>
            <a:r>
              <a:rPr lang="ru-RU" sz="1000" i="1" dirty="0"/>
              <a:t>(обязательное).</a:t>
            </a:r>
            <a:endParaRPr lang="ru-RU" sz="1000" baseline="0" dirty="0"/>
          </a:p>
          <a:p>
            <a:pPr marL="228600" indent="-228600">
              <a:buFontTx/>
              <a:buAutoNum type="arabicParenR"/>
            </a:pPr>
            <a:r>
              <a:rPr lang="ru-RU" sz="1000" b="1" baseline="0" dirty="0"/>
              <a:t>Раздел каталога услуг/функций (ЕПГУ)</a:t>
            </a:r>
            <a:r>
              <a:rPr lang="ru-RU" sz="1000" dirty="0"/>
              <a:t> (раздел каталога ЕПГУ, куда входит услуга) - </a:t>
            </a:r>
            <a:r>
              <a:rPr lang="ru-RU" sz="1000" i="1" dirty="0"/>
              <a:t>(обязательное)</a:t>
            </a:r>
            <a:endParaRPr lang="ru-RU" sz="1000" b="1" baseline="0" dirty="0"/>
          </a:p>
          <a:p>
            <a:pPr marL="228600" indent="-228600">
              <a:buFontTx/>
              <a:buAutoNum type="arabicParenR"/>
            </a:pPr>
            <a:r>
              <a:rPr lang="ru-RU" sz="1000" b="1" dirty="0" smtClean="0"/>
              <a:t>Сокращенное</a:t>
            </a:r>
            <a:r>
              <a:rPr lang="ru-RU" sz="1000" b="1" baseline="0" dirty="0" smtClean="0"/>
              <a:t> наименование для </a:t>
            </a:r>
            <a:r>
              <a:rPr lang="ru-RU" sz="1000" b="1" baseline="0" dirty="0" err="1" smtClean="0"/>
              <a:t>инфокиоска</a:t>
            </a:r>
            <a:r>
              <a:rPr lang="ru-RU" sz="1000" b="1" baseline="0" dirty="0" smtClean="0"/>
              <a:t> </a:t>
            </a:r>
            <a:r>
              <a:rPr lang="ru-RU" sz="1000" dirty="0" smtClean="0"/>
              <a:t>(Название в 32 символа, выводимое на</a:t>
            </a:r>
            <a:r>
              <a:rPr lang="ru-RU" sz="1000" baseline="0" dirty="0" smtClean="0"/>
              <a:t> мониторе </a:t>
            </a:r>
            <a:r>
              <a:rPr lang="ru-RU" sz="1000" dirty="0" err="1" smtClean="0"/>
              <a:t>инфокиоска</a:t>
            </a:r>
            <a:r>
              <a:rPr lang="ru-RU" sz="1000" dirty="0" smtClean="0"/>
              <a:t>) </a:t>
            </a:r>
          </a:p>
          <a:p>
            <a:pPr marL="228600" indent="-228600">
              <a:buFontTx/>
              <a:buAutoNum type="arabicParenR"/>
            </a:pPr>
            <a:r>
              <a:rPr lang="ru-RU" sz="1000" b="1" dirty="0" smtClean="0"/>
              <a:t>Уровень доступности – </a:t>
            </a:r>
            <a:r>
              <a:rPr lang="ru-RU" sz="1000" b="0" dirty="0" smtClean="0"/>
              <a:t>указание</a:t>
            </a:r>
            <a:r>
              <a:rPr lang="ru-RU" sz="1000" b="0" baseline="0" dirty="0" smtClean="0"/>
              <a:t> на необходимость (или отсутствие необходимости) полной авторизации для получения услуги.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1000" b="1" dirty="0" smtClean="0"/>
              <a:t>Адрес в сети Интернет </a:t>
            </a:r>
            <a:r>
              <a:rPr lang="ru-RU" sz="1000" b="0" dirty="0" smtClean="0"/>
              <a:t>(прямой адрес к описанию требований для получения услуги)</a:t>
            </a:r>
            <a:r>
              <a:rPr lang="ru-RU" sz="1000" dirty="0" smtClean="0"/>
              <a:t>.</a:t>
            </a:r>
            <a:endParaRPr lang="en-US" sz="1000" b="0" dirty="0" smtClean="0"/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1000" b="1" dirty="0" smtClean="0"/>
              <a:t>Текущий этап оказания услуги в электронной форме</a:t>
            </a:r>
            <a:r>
              <a:rPr lang="en-US" sz="1000" b="1" dirty="0" smtClean="0"/>
              <a:t>  </a:t>
            </a:r>
            <a:r>
              <a:rPr lang="en-US" sz="1000" dirty="0" smtClean="0"/>
              <a:t>- </a:t>
            </a:r>
            <a:r>
              <a:rPr lang="ru-RU" sz="1000" dirty="0" smtClean="0"/>
              <a:t>этап перевода услуги в электронный вид в соответствии с Распоряжением Правительства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№ 1506-р</a:t>
            </a:r>
            <a:r>
              <a:rPr lang="ru-RU" sz="1000" dirty="0" smtClean="0"/>
              <a:t>.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1000" b="1" dirty="0" smtClean="0"/>
              <a:t>Целевой этап оказания услуги в электронной форме</a:t>
            </a:r>
            <a:r>
              <a:rPr lang="en-US" sz="1000" b="1" dirty="0" smtClean="0"/>
              <a:t>  </a:t>
            </a:r>
            <a:r>
              <a:rPr lang="en-US" sz="1000" dirty="0" smtClean="0"/>
              <a:t>- </a:t>
            </a:r>
            <a:r>
              <a:rPr lang="ru-RU" sz="1000" dirty="0" smtClean="0"/>
              <a:t>планируемый этап перевода услуги в электронный вид в соответствии с Распоряжением Правительства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№ 1506-р</a:t>
            </a:r>
            <a:r>
              <a:rPr lang="ru-RU" sz="1000" dirty="0" smtClean="0"/>
              <a:t>.</a:t>
            </a:r>
            <a:endParaRPr lang="ru-RU" sz="1000" dirty="0"/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1000" b="1" dirty="0" smtClean="0"/>
              <a:t>Количество взаимодействий заявителя с должностными лицами и их продолжительность</a:t>
            </a:r>
            <a:r>
              <a:rPr lang="ru-RU" sz="800" b="1" baseline="0" dirty="0" smtClean="0"/>
              <a:t>  </a:t>
            </a:r>
            <a:r>
              <a:rPr lang="ru-RU" sz="1000" b="0" dirty="0" smtClean="0"/>
              <a:t>за </a:t>
            </a:r>
            <a:r>
              <a:rPr lang="ru-RU" sz="1000" b="0" dirty="0"/>
              <a:t>время</a:t>
            </a:r>
            <a:r>
              <a:rPr lang="ru-RU" sz="1000" dirty="0"/>
              <a:t> предоставления государственной услуги.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1000" b="1" dirty="0" smtClean="0"/>
              <a:t>Возможность получения услуги в МФЦ</a:t>
            </a:r>
            <a:r>
              <a:rPr lang="ru-RU" sz="800" b="1" baseline="0" dirty="0" smtClean="0"/>
              <a:t> </a:t>
            </a:r>
            <a:r>
              <a:rPr lang="ru-RU" sz="800" baseline="0" dirty="0" smtClean="0"/>
              <a:t>– признак, указывающий на возможность получения услуги в МФЦ</a:t>
            </a:r>
            <a:r>
              <a:rPr lang="ru-RU" sz="1000" dirty="0" smtClean="0"/>
              <a:t>.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1000" b="1" dirty="0" smtClean="0"/>
              <a:t>Возможность получения информации о ходе предоставления услуги </a:t>
            </a:r>
            <a:r>
              <a:rPr lang="ru-RU" sz="1000" baseline="0" dirty="0" smtClean="0"/>
              <a:t>– признак, указывающий на возможность получения информации о ходе предоставления услуги, в том числе с использованием информационно-коммуникационных технологий.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1000" b="1" dirty="0" smtClean="0"/>
              <a:t>Иные показатели доступности и качества </a:t>
            </a:r>
            <a:r>
              <a:rPr lang="ru-RU" sz="1000" baseline="0" dirty="0" smtClean="0"/>
              <a:t>– </a:t>
            </a:r>
            <a:r>
              <a:rPr lang="ru-RU" sz="1000" b="0" dirty="0" smtClean="0"/>
              <a:t>сведения об иных показатели доступности и качества, приведенных в административном регламенте, регулирующем предоставление услуги.</a:t>
            </a:r>
            <a:endParaRPr lang="ru-RU" sz="1000" b="0" baseline="0" dirty="0" smtClean="0"/>
          </a:p>
          <a:p>
            <a:pPr marL="0" indent="0">
              <a:buFontTx/>
              <a:buNone/>
            </a:pPr>
            <a:endParaRPr lang="ru-RU" sz="1000" dirty="0"/>
          </a:p>
          <a:p>
            <a:pPr marL="228600" indent="-228600"/>
            <a:endParaRPr lang="ru-RU" sz="1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72469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228600" indent="-228600"/>
            <a:r>
              <a:rPr lang="ru-RU" sz="1000" dirty="0"/>
              <a:t>Граждане должны владеть информацией о предоставляемой</a:t>
            </a:r>
            <a:r>
              <a:rPr lang="ru-RU" sz="1000" baseline="0" dirty="0"/>
              <a:t> услуге. Для ее получения необходимо предоставить адреса и телефоны, по которым проводится консультация, а также указать офисы, в которых она осуществляется.</a:t>
            </a:r>
            <a:endParaRPr lang="ru-RU" sz="1000" dirty="0"/>
          </a:p>
          <a:p>
            <a:pPr marL="228600" indent="-228600"/>
            <a:endParaRPr lang="ru-RU" sz="1000" dirty="0"/>
          </a:p>
          <a:p>
            <a:pPr marL="228600" indent="-228600"/>
            <a:r>
              <a:rPr lang="ru-RU" sz="1000" dirty="0" smtClean="0"/>
              <a:t>Вкладка «Порядок информирования» предназначена </a:t>
            </a:r>
            <a:r>
              <a:rPr lang="ru-RU" sz="1000" dirty="0"/>
              <a:t>для заполнения расширенных сведений </a:t>
            </a:r>
            <a:r>
              <a:rPr lang="ru-RU" sz="1000" dirty="0" smtClean="0"/>
              <a:t>об услуге</a:t>
            </a:r>
            <a:r>
              <a:rPr lang="ru-RU" sz="1000" dirty="0"/>
              <a:t>. Здесь присутствуют такие поля, как:</a:t>
            </a:r>
          </a:p>
          <a:p>
            <a:pPr marL="228600" indent="-228600">
              <a:buFontTx/>
              <a:buAutoNum type="arabicParenR"/>
            </a:pPr>
            <a:r>
              <a:rPr lang="ru-RU" sz="1000" b="1" dirty="0"/>
              <a:t>Адрес электронной </a:t>
            </a:r>
            <a:r>
              <a:rPr lang="ru-RU" sz="1000" b="1" dirty="0" smtClean="0"/>
              <a:t>почты</a:t>
            </a:r>
            <a:r>
              <a:rPr lang="ru-RU" sz="1000" i="1" dirty="0" smtClean="0"/>
              <a:t>.</a:t>
            </a:r>
            <a:endParaRPr lang="ru-RU" sz="1000" dirty="0"/>
          </a:p>
          <a:p>
            <a:pPr marL="228600" indent="-228600">
              <a:buFontTx/>
              <a:buAutoNum type="arabicParenR"/>
            </a:pPr>
            <a:r>
              <a:rPr lang="ru-RU" sz="1000" b="1" dirty="0"/>
              <a:t>Центр телефонного </a:t>
            </a:r>
            <a:r>
              <a:rPr lang="ru-RU" sz="1000" b="1" dirty="0" smtClean="0"/>
              <a:t>обслуживания</a:t>
            </a:r>
            <a:r>
              <a:rPr lang="ru-RU" sz="1000" i="1" dirty="0" smtClean="0"/>
              <a:t>.</a:t>
            </a:r>
            <a:endParaRPr lang="ru-RU" sz="1000" b="1" dirty="0"/>
          </a:p>
          <a:p>
            <a:pPr marL="228600" indent="-228600">
              <a:buFontTx/>
              <a:buAutoNum type="arabicParenR"/>
            </a:pPr>
            <a:r>
              <a:rPr lang="ru-RU" sz="1000" b="1" dirty="0"/>
              <a:t>Адрес центра </a:t>
            </a:r>
            <a:r>
              <a:rPr lang="ru-RU" sz="1000" b="1" dirty="0" smtClean="0"/>
              <a:t>информирования </a:t>
            </a:r>
            <a:r>
              <a:rPr lang="ru-RU" sz="1000" b="1" dirty="0"/>
              <a:t>граждан </a:t>
            </a:r>
            <a:r>
              <a:rPr lang="ru-RU" sz="1000" dirty="0"/>
              <a:t>по вопросам </a:t>
            </a:r>
            <a:r>
              <a:rPr lang="ru-RU" sz="1000" dirty="0" smtClean="0"/>
              <a:t>предоставления услуги.</a:t>
            </a:r>
          </a:p>
          <a:p>
            <a:pPr marL="228600" indent="-228600">
              <a:buFontTx/>
              <a:buAutoNum type="arabicParenR"/>
            </a:pPr>
            <a:r>
              <a:rPr lang="ru-RU" sz="1000" b="1" dirty="0" smtClean="0"/>
              <a:t>Код </a:t>
            </a:r>
            <a:r>
              <a:rPr lang="ru-RU" sz="1000" b="1" dirty="0"/>
              <a:t>ОКАТО и код ОКТМО</a:t>
            </a:r>
            <a:r>
              <a:rPr lang="ru-RU" sz="1000" b="1" baseline="0" dirty="0"/>
              <a:t> центра </a:t>
            </a:r>
            <a:r>
              <a:rPr lang="ru-RU" sz="1000" b="1" baseline="0" dirty="0" smtClean="0"/>
              <a:t>информирования граждан.</a:t>
            </a:r>
            <a:endParaRPr lang="ru-RU" sz="1000" b="1" dirty="0"/>
          </a:p>
          <a:p>
            <a:pPr marL="228600" indent="-228600">
              <a:buFontTx/>
              <a:buAutoNum type="arabicParenR"/>
            </a:pPr>
            <a:r>
              <a:rPr lang="ru-RU" sz="1000" b="1" dirty="0"/>
              <a:t>Дополнительная информация</a:t>
            </a:r>
            <a:r>
              <a:rPr lang="ru-RU" sz="1000" b="0" dirty="0"/>
              <a:t>,</a:t>
            </a:r>
            <a:r>
              <a:rPr lang="ru-RU" sz="1000" b="0" baseline="0" dirty="0"/>
              <a:t>  например, график работы.</a:t>
            </a:r>
            <a:endParaRPr lang="ru-RU" sz="1000" b="0" dirty="0"/>
          </a:p>
          <a:p>
            <a:pPr marL="228600" indent="-228600">
              <a:buFontTx/>
              <a:buAutoNum type="arabicParenR"/>
            </a:pPr>
            <a:r>
              <a:rPr lang="ru-RU" sz="1000" b="1" dirty="0"/>
              <a:t>Выбор</a:t>
            </a:r>
            <a:r>
              <a:rPr lang="ru-RU" sz="1000" b="1" baseline="0" dirty="0"/>
              <a:t> офисов </a:t>
            </a:r>
            <a:r>
              <a:rPr lang="ru-RU" sz="1000" b="1" baseline="0" dirty="0" smtClean="0"/>
              <a:t>консультирования.</a:t>
            </a:r>
          </a:p>
          <a:p>
            <a:pPr marL="228600" indent="-228600">
              <a:buFontTx/>
              <a:buAutoNum type="arabicParenR"/>
            </a:pPr>
            <a:r>
              <a:rPr lang="ru-RU" sz="1000" b="1" baseline="0" dirty="0" smtClean="0"/>
              <a:t>Способы информирования заявителей.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1000" b="1" dirty="0" smtClean="0"/>
              <a:t>Дополнительная информация, относящаяся к порядку информирования.</a:t>
            </a:r>
            <a:endParaRPr lang="en-US" sz="800" b="1" dirty="0" smtClean="0"/>
          </a:p>
          <a:p>
            <a:pPr marL="228600" indent="-228600">
              <a:buFontTx/>
              <a:buAutoNum type="arabicParenR"/>
            </a:pPr>
            <a:endParaRPr lang="ru-RU" sz="1000" dirty="0"/>
          </a:p>
          <a:p>
            <a:pPr marL="228600" indent="-228600"/>
            <a:endParaRPr lang="ru-RU" sz="1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58752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ru-RU" dirty="0">
                <a:latin typeface="Arial" charset="0"/>
              </a:rPr>
              <a:t>Следующая </a:t>
            </a:r>
            <a:r>
              <a:rPr lang="ru-RU" dirty="0" smtClean="0">
                <a:latin typeface="Arial" charset="0"/>
              </a:rPr>
              <a:t>вкладка сведений об услуге - «Досудебное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>
                <a:latin typeface="Arial" charset="0"/>
              </a:rPr>
              <a:t>обжалование</a:t>
            </a:r>
            <a:r>
              <a:rPr lang="ru-RU" dirty="0">
                <a:latin typeface="Arial" charset="0"/>
              </a:rPr>
              <a:t>».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Заявители имеют право на обжалование решений и действий (бездействия)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ответственного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за предоставление услуги орган власти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его должностных лиц в досудебном (внесудебном) порядке.</a:t>
            </a:r>
          </a:p>
          <a:p>
            <a:pPr marL="0" indent="0">
              <a:buFont typeface="Arial" pitchFamily="34" charset="0"/>
              <a:buNone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Досудебное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обжалование включает в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себя: </a:t>
            </a:r>
          </a:p>
          <a:p>
            <a:pPr marL="180000" indent="-180000">
              <a:buFont typeface="Arial" pitchFamily="34" charset="0"/>
              <a:buChar char="•"/>
            </a:pP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описание 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Предмета 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досудебного 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обжалования,</a:t>
            </a:r>
            <a:r>
              <a:rPr lang="ru-RU" sz="1200" dirty="0" smtClean="0">
                <a:latin typeface="Arial" panose="020B0604020202020204" pitchFamily="34" charset="0"/>
              </a:rPr>
              <a:t> Оснований для приостановления</a:t>
            </a:r>
            <a:r>
              <a:rPr lang="ru-RU" sz="1200" baseline="0" dirty="0" smtClean="0">
                <a:latin typeface="Arial" panose="020B0604020202020204" pitchFamily="34" charset="0"/>
              </a:rPr>
              <a:t> </a:t>
            </a:r>
            <a:r>
              <a:rPr lang="ru-RU" sz="1200" dirty="0" smtClean="0">
                <a:latin typeface="Arial" panose="020B0604020202020204" pitchFamily="34" charset="0"/>
              </a:rPr>
              <a:t>обжалования, Основания для начала процедуры обжалования, Случаи без ответа, Результаты обжалования.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ru-RU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200" b="1" dirty="0" smtClean="0">
                <a:latin typeface="Arial" panose="020B0604020202020204" pitchFamily="34" charset="0"/>
              </a:rPr>
              <a:t>В поле «Сведения о сотрудниках, уполномоченных на прием и рассмотрение жалоб» указывается следующая информация: </a:t>
            </a:r>
            <a:r>
              <a:rPr lang="ru-RU" sz="1200" dirty="0" smtClean="0">
                <a:latin typeface="Arial" panose="020B0604020202020204" pitchFamily="34" charset="0"/>
              </a:rPr>
              <a:t>контакты </a:t>
            </a:r>
            <a:r>
              <a:rPr lang="ru-RU" sz="1200" b="0" dirty="0" smtClean="0">
                <a:latin typeface="Arial" panose="020B0604020202020204" pitchFamily="34" charset="0"/>
              </a:rPr>
              <a:t>о</a:t>
            </a:r>
            <a:r>
              <a:rPr lang="ru-RU" sz="1200" dirty="0" smtClean="0"/>
              <a:t>ргана власти (организации), выбранного(ой) в поле Ответственный орган власти» (вкладка «Основные сведения»), а также тех органов власти (организаций), которые указаны в списке участвующих организаций (вкладка «Участники и межведомственность») с одним из следующих типов участия: Ответственный; Прием жалоб; Предоставление услуги/исполнение функции</a:t>
            </a:r>
            <a:r>
              <a:rPr lang="ru-RU" sz="1200" b="1" dirty="0" smtClean="0">
                <a:latin typeface="Arial" panose="020B0604020202020204" pitchFamily="34" charset="0"/>
              </a:rPr>
              <a:t>.</a:t>
            </a:r>
            <a:endParaRPr lang="ru-RU" sz="1200" dirty="0" smtClean="0"/>
          </a:p>
          <a:p>
            <a:endParaRPr lang="ru-RU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379382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69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92500"/>
          </a:bodyPr>
          <a:lstStyle/>
          <a:p>
            <a:r>
              <a:rPr lang="ru-RU" sz="1000" dirty="0"/>
              <a:t>Переходим </a:t>
            </a:r>
            <a:r>
              <a:rPr lang="ru-RU" sz="1000" dirty="0" smtClean="0"/>
              <a:t>к вкладке </a:t>
            </a:r>
            <a:r>
              <a:rPr lang="ru-RU" sz="1000" dirty="0"/>
              <a:t>«Участники и межведомственность».</a:t>
            </a:r>
            <a:r>
              <a:rPr lang="ru-RU" sz="1000" b="1" dirty="0"/>
              <a:t> </a:t>
            </a:r>
            <a:r>
              <a:rPr lang="ru-RU" sz="1000" dirty="0"/>
              <a:t>Эта </a:t>
            </a:r>
            <a:r>
              <a:rPr lang="ru-RU" sz="1000" dirty="0" smtClean="0"/>
              <a:t>вкладка </a:t>
            </a:r>
            <a:r>
              <a:rPr lang="ru-RU" sz="1000" dirty="0"/>
              <a:t>содержит </a:t>
            </a:r>
            <a:r>
              <a:rPr lang="ru-RU" sz="1000" dirty="0">
                <a:latin typeface="Arial" charset="0"/>
              </a:rPr>
              <a:t>два</a:t>
            </a:r>
            <a:r>
              <a:rPr lang="ru-RU" sz="1000" dirty="0"/>
              <a:t> блока – </a:t>
            </a:r>
            <a:r>
              <a:rPr lang="ru-RU" sz="1000" b="1" dirty="0"/>
              <a:t>Направления деятельности </a:t>
            </a:r>
            <a:r>
              <a:rPr lang="ru-RU" sz="1000" b="0" dirty="0"/>
              <a:t>и</a:t>
            </a:r>
            <a:r>
              <a:rPr lang="ru-RU" sz="1000" b="1" dirty="0"/>
              <a:t> Межведомственность</a:t>
            </a:r>
            <a:r>
              <a:rPr lang="ru-RU" sz="1000" dirty="0"/>
              <a:t>. </a:t>
            </a:r>
            <a:endParaRPr lang="ru-RU" sz="1000" dirty="0">
              <a:latin typeface="Arial" charset="0"/>
            </a:endParaRPr>
          </a:p>
          <a:p>
            <a:endParaRPr lang="ru-RU" sz="1000" dirty="0">
              <a:latin typeface="Arial" charset="0"/>
            </a:endParaRPr>
          </a:p>
          <a:p>
            <a:r>
              <a:rPr lang="ru-RU" sz="1000" dirty="0">
                <a:latin typeface="Arial" charset="0"/>
              </a:rPr>
              <a:t>Свойство </a:t>
            </a:r>
            <a:r>
              <a:rPr lang="ru-RU" sz="1000" b="1" dirty="0">
                <a:latin typeface="Arial" charset="0"/>
              </a:rPr>
              <a:t>Услуга предполагает межведомственное взаимодействие </a:t>
            </a:r>
            <a:r>
              <a:rPr lang="ru-RU" sz="1000" b="0" dirty="0">
                <a:latin typeface="Arial" charset="0"/>
              </a:rPr>
              <a:t>указывает на присутствие взаимодействия между</a:t>
            </a:r>
            <a:r>
              <a:rPr lang="ru-RU" sz="1000" b="0" baseline="0" dirty="0">
                <a:latin typeface="Arial" charset="0"/>
              </a:rPr>
              <a:t> органами </a:t>
            </a:r>
            <a:r>
              <a:rPr lang="ru-RU" sz="1000" b="0" baseline="0" dirty="0" smtClean="0">
                <a:latin typeface="Arial" charset="0"/>
              </a:rPr>
              <a:t>власти в рамках предоставления услуги.</a:t>
            </a:r>
            <a:endParaRPr lang="ru-RU" sz="1000" dirty="0">
              <a:latin typeface="Arial" charset="0"/>
            </a:endParaRPr>
          </a:p>
          <a:p>
            <a:endParaRPr lang="ru-RU" sz="10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1000" b="1" dirty="0">
                <a:latin typeface="Arial" charset="0"/>
              </a:rPr>
              <a:t>Тип межведомственного взаимодействия </a:t>
            </a:r>
            <a:r>
              <a:rPr lang="ru-RU" sz="1000" dirty="0">
                <a:latin typeface="Arial" charset="0"/>
              </a:rPr>
              <a:t>показывает, каким образом организовано взаимодействие ответственного органа с другими ОГВ в процессе исполнения услуги. Значения выбираются из списка:</a:t>
            </a: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1000" dirty="0" smtClean="0">
                <a:latin typeface="Arial" charset="0"/>
              </a:rPr>
              <a:t>Взаимодействие </a:t>
            </a:r>
            <a:r>
              <a:rPr lang="ru-RU" sz="1000" dirty="0">
                <a:latin typeface="Arial" charset="0"/>
              </a:rPr>
              <a:t>с ФОИВ</a:t>
            </a: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1000" dirty="0">
                <a:latin typeface="Arial" charset="0"/>
              </a:rPr>
              <a:t>Взаимодействие с ОИВ данного конкретного субъекта РФ</a:t>
            </a: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1000" dirty="0">
                <a:latin typeface="Arial" charset="0"/>
              </a:rPr>
              <a:t>Взаимодействие в ОИВ субъектов РФ</a:t>
            </a:r>
          </a:p>
          <a:p>
            <a:pPr marL="228600" indent="-228600">
              <a:lnSpc>
                <a:spcPct val="80000"/>
              </a:lnSpc>
              <a:buFontTx/>
              <a:buChar char="•"/>
            </a:pPr>
            <a:r>
              <a:rPr lang="ru-RU" sz="1000" dirty="0">
                <a:latin typeface="Arial" charset="0"/>
              </a:rPr>
              <a:t>Взаимодействие с ОМСУ</a:t>
            </a:r>
            <a:endParaRPr lang="ru-RU" sz="1000" b="1" dirty="0">
              <a:latin typeface="Arial" charset="0"/>
            </a:endParaRPr>
          </a:p>
          <a:p>
            <a:endParaRPr lang="ru-RU" sz="1000" dirty="0">
              <a:latin typeface="Arial" charset="0"/>
            </a:endParaRPr>
          </a:p>
          <a:p>
            <a:r>
              <a:rPr lang="ru-RU" sz="1000" dirty="0">
                <a:latin typeface="Arial" charset="0"/>
              </a:rPr>
              <a:t>Если услуга предполагает какое-либо межведомственное взаимодействие, то в блоке «Тип межведомственного взаимодействия» следует проставить отметки напротив соответствующих значений. Например, если в процессе предоставлении услуги происходит обращение за какой-либо информацией или документом в один из федеральных</a:t>
            </a:r>
            <a:r>
              <a:rPr lang="ru-RU" sz="1000" baseline="0" dirty="0">
                <a:latin typeface="Arial" charset="0"/>
              </a:rPr>
              <a:t> органов исполнительной власти (ФОИВ), то следует проставить отметку напротив поля «</a:t>
            </a:r>
            <a:r>
              <a:rPr lang="ru-RU" sz="1000" i="1" baseline="0" dirty="0">
                <a:latin typeface="Arial" charset="0"/>
              </a:rPr>
              <a:t>Взаимодействие с ФОИВ</a:t>
            </a:r>
            <a:r>
              <a:rPr lang="ru-RU" sz="1000" baseline="0" dirty="0">
                <a:latin typeface="Arial" charset="0"/>
              </a:rPr>
              <a:t>».</a:t>
            </a:r>
          </a:p>
          <a:p>
            <a:r>
              <a:rPr lang="ru-RU" sz="1000" dirty="0" smtClean="0"/>
              <a:t>При </a:t>
            </a:r>
            <a:r>
              <a:rPr lang="ru-RU" sz="1000" dirty="0"/>
              <a:t>наличии сведений о технологической карте межведомственного взаимодействия (ТКМВ) заполняются поля </a:t>
            </a:r>
          </a:p>
          <a:p>
            <a:pPr marL="228600" indent="-228600">
              <a:buFont typeface="+mj-lt"/>
              <a:buAutoNum type="arabicParenR"/>
            </a:pPr>
            <a:r>
              <a:rPr lang="ru-RU" sz="1000" dirty="0"/>
              <a:t>Наименование ТКМВ;</a:t>
            </a:r>
            <a:endParaRPr lang="en-US" sz="1000" dirty="0"/>
          </a:p>
          <a:p>
            <a:pPr marL="228600" indent="-228600">
              <a:buFont typeface="+mj-lt"/>
              <a:buAutoNum type="arabicParenR"/>
            </a:pPr>
            <a:r>
              <a:rPr lang="ru-RU" sz="1000" dirty="0"/>
              <a:t>Документ, утвердивший ТКМВ</a:t>
            </a:r>
            <a:r>
              <a:rPr lang="ru-RU" sz="1000" baseline="0" dirty="0"/>
              <a:t> – прикрепляется файл НПА, утвердивший ТКМВ;</a:t>
            </a:r>
          </a:p>
          <a:p>
            <a:pPr marL="228600" indent="-228600">
              <a:buFont typeface="+mj-lt"/>
              <a:buAutoNum type="arabicParenR"/>
            </a:pPr>
            <a:r>
              <a:rPr lang="ru-RU" sz="1000" baseline="0" dirty="0"/>
              <a:t>Файл ТКМВ – прикрепляется файл ТКМВ.</a:t>
            </a:r>
          </a:p>
          <a:p>
            <a:pPr marL="228600" indent="-228600">
              <a:buFont typeface="+mj-lt"/>
              <a:buAutoNum type="arabicParenR"/>
            </a:pPr>
            <a:endParaRPr lang="ru-RU" sz="1000" dirty="0"/>
          </a:p>
          <a:p>
            <a:pPr marL="0" indent="0">
              <a:buFont typeface="+mj-lt"/>
              <a:buNone/>
            </a:pPr>
            <a:r>
              <a:rPr lang="ru-RU" sz="1000" dirty="0"/>
              <a:t>Если в предоставлении услуги участвует несколько организаций, то их</a:t>
            </a:r>
            <a:r>
              <a:rPr lang="ru-RU" sz="1000" baseline="0" dirty="0"/>
              <a:t> список приводится именно в блоке </a:t>
            </a:r>
            <a:r>
              <a:rPr lang="ru-RU" sz="1000" b="1" baseline="0" dirty="0"/>
              <a:t>Участвующие организации</a:t>
            </a:r>
            <a:r>
              <a:rPr lang="ru-RU" sz="1000" baseline="0" dirty="0"/>
              <a:t> путем выбора органов власти из открывающегося справочника.</a:t>
            </a:r>
            <a:endParaRPr lang="ru-RU" sz="1000" dirty="0"/>
          </a:p>
          <a:p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26032479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ru-RU" dirty="0">
                <a:latin typeface="Arial" charset="0"/>
              </a:rPr>
              <a:t>Следующая </a:t>
            </a:r>
            <a:r>
              <a:rPr lang="ru-RU" dirty="0" smtClean="0">
                <a:latin typeface="Arial" charset="0"/>
              </a:rPr>
              <a:t>вкладка карточки услуги, </a:t>
            </a:r>
            <a:r>
              <a:rPr lang="ru-RU" dirty="0">
                <a:latin typeface="Arial" charset="0"/>
              </a:rPr>
              <a:t>которую мы должны рассмотреть, называется «НПА» </a:t>
            </a:r>
            <a:r>
              <a:rPr lang="ru-RU" dirty="0" smtClean="0">
                <a:latin typeface="Arial" charset="0"/>
              </a:rPr>
              <a:t>(нормативные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dirty="0" smtClean="0">
                <a:latin typeface="Arial" charset="0"/>
              </a:rPr>
              <a:t>правовые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>
                <a:latin typeface="Arial" charset="0"/>
              </a:rPr>
              <a:t>акты)</a:t>
            </a:r>
            <a:r>
              <a:rPr lang="ru-RU" dirty="0">
                <a:latin typeface="Arial" charset="0"/>
              </a:rPr>
              <a:t>.</a:t>
            </a:r>
          </a:p>
          <a:p>
            <a:r>
              <a:rPr lang="ru-RU" dirty="0" smtClean="0">
                <a:latin typeface="Arial" charset="0"/>
              </a:rPr>
              <a:t>Нормативные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dirty="0" smtClean="0">
                <a:latin typeface="Arial" charset="0"/>
              </a:rPr>
              <a:t>правовые </a:t>
            </a:r>
            <a:r>
              <a:rPr lang="ru-RU" dirty="0">
                <a:latin typeface="Arial" charset="0"/>
              </a:rPr>
              <a:t>акты – это утвержденные в РФ или международные документы, в соответствии с которыми регулируется процесс оказания услуги (исполнения функции) или на основании которых она предоставляется.</a:t>
            </a:r>
          </a:p>
          <a:p>
            <a:endParaRPr lang="ru-RU" dirty="0">
              <a:latin typeface="Arial" charset="0"/>
            </a:endParaRPr>
          </a:p>
          <a:p>
            <a:r>
              <a:rPr lang="ru-RU" dirty="0"/>
              <a:t>Для публикации услуги необходимо, чтобы в списке был указан по крайней мере один НПА.</a:t>
            </a:r>
          </a:p>
          <a:p>
            <a:endParaRPr lang="ru-RU" dirty="0">
              <a:latin typeface="Arial" charset="0"/>
            </a:endParaRPr>
          </a:p>
          <a:p>
            <a:r>
              <a:rPr lang="ru-RU" dirty="0">
                <a:latin typeface="Arial" charset="0"/>
              </a:rPr>
              <a:t>Пространство </a:t>
            </a:r>
            <a:r>
              <a:rPr lang="ru-RU" dirty="0" smtClean="0">
                <a:latin typeface="Arial" charset="0"/>
              </a:rPr>
              <a:t>вкладки </a:t>
            </a:r>
            <a:r>
              <a:rPr lang="ru-RU" dirty="0">
                <a:latin typeface="Arial" charset="0"/>
              </a:rPr>
              <a:t>– это перечень нормативных актов услуги. </a:t>
            </a:r>
          </a:p>
          <a:p>
            <a:r>
              <a:rPr lang="ru-RU" dirty="0">
                <a:latin typeface="Arial" charset="0"/>
              </a:rPr>
              <a:t>Также </a:t>
            </a:r>
            <a:r>
              <a:rPr lang="ru-RU" dirty="0" smtClean="0">
                <a:latin typeface="Arial" charset="0"/>
              </a:rPr>
              <a:t>на форме присутствуют </a:t>
            </a:r>
            <a:r>
              <a:rPr lang="ru-RU" dirty="0">
                <a:latin typeface="Arial" charset="0"/>
              </a:rPr>
              <a:t>кнопки для управления перечнем НПА:</a:t>
            </a:r>
          </a:p>
          <a:p>
            <a:r>
              <a:rPr lang="ru-RU" b="1" dirty="0">
                <a:latin typeface="Arial" charset="0"/>
              </a:rPr>
              <a:t>Добавить</a:t>
            </a:r>
            <a:r>
              <a:rPr lang="ru-RU" dirty="0">
                <a:latin typeface="Arial" charset="0"/>
              </a:rPr>
              <a:t> </a:t>
            </a:r>
            <a:r>
              <a:rPr lang="ru-RU" b="1" dirty="0" smtClean="0">
                <a:latin typeface="Arial" charset="0"/>
              </a:rPr>
              <a:t>(Добавить еще) </a:t>
            </a:r>
            <a:r>
              <a:rPr lang="ru-RU" dirty="0" smtClean="0">
                <a:latin typeface="Arial" charset="0"/>
              </a:rPr>
              <a:t>– кнопка для </a:t>
            </a:r>
            <a:r>
              <a:rPr lang="ru-RU" dirty="0">
                <a:latin typeface="Arial" charset="0"/>
              </a:rPr>
              <a:t>добавления</a:t>
            </a:r>
            <a:r>
              <a:rPr lang="ru-RU" baseline="0" dirty="0">
                <a:latin typeface="Arial" charset="0"/>
              </a:rPr>
              <a:t> нового НПА в перечень </a:t>
            </a:r>
            <a:r>
              <a:rPr lang="ru-RU" baseline="0" dirty="0" smtClean="0">
                <a:latin typeface="Arial" charset="0"/>
              </a:rPr>
              <a:t>услуги из справочника НПА.</a:t>
            </a:r>
          </a:p>
          <a:p>
            <a:r>
              <a:rPr lang="ru-RU" b="1" baseline="0" dirty="0" smtClean="0">
                <a:latin typeface="Arial" charset="0"/>
              </a:rPr>
              <a:t>Выбрать из других услуг </a:t>
            </a:r>
            <a:r>
              <a:rPr lang="ru-RU" dirty="0" smtClean="0">
                <a:latin typeface="Arial" charset="0"/>
              </a:rPr>
              <a:t>– кнопка для добавления</a:t>
            </a:r>
            <a:r>
              <a:rPr lang="ru-RU" baseline="0" dirty="0" smtClean="0">
                <a:latin typeface="Arial" charset="0"/>
              </a:rPr>
              <a:t> нового НПА в перечень услуги из уже заполненных других услуг. Это удобно, если услуги создаются по АР одного ответственного органа власти.</a:t>
            </a:r>
          </a:p>
          <a:p>
            <a:endParaRPr lang="ru-RU" baseline="0" dirty="0" smtClean="0">
              <a:latin typeface="Arial" charset="0"/>
            </a:endParaRPr>
          </a:p>
          <a:p>
            <a:r>
              <a:rPr lang="ru-RU" baseline="0" dirty="0" smtClean="0">
                <a:latin typeface="Arial" charset="0"/>
              </a:rPr>
              <a:t>У наименования каждого выбранного НПА присутствуют следующие функциональные иконки:</a:t>
            </a:r>
            <a:endParaRPr lang="ru-RU" baseline="0" dirty="0">
              <a:latin typeface="Arial" charset="0"/>
            </a:endParaRPr>
          </a:p>
          <a:p>
            <a:r>
              <a:rPr lang="ru-RU" b="1" baseline="0" dirty="0">
                <a:latin typeface="Arial" charset="0"/>
              </a:rPr>
              <a:t>Удалить</a:t>
            </a:r>
            <a:r>
              <a:rPr lang="ru-RU" baseline="0" dirty="0">
                <a:latin typeface="Arial" charset="0"/>
              </a:rPr>
              <a:t> – </a:t>
            </a:r>
            <a:r>
              <a:rPr lang="ru-RU" baseline="0" dirty="0" smtClean="0">
                <a:latin typeface="Arial" charset="0"/>
              </a:rPr>
              <a:t>иконка для </a:t>
            </a:r>
            <a:r>
              <a:rPr lang="ru-RU" baseline="0" dirty="0">
                <a:latin typeface="Arial" charset="0"/>
              </a:rPr>
              <a:t>удаления выбранного НПА из перечня услуги</a:t>
            </a:r>
            <a:r>
              <a:rPr lang="ru-RU" baseline="0" dirty="0" smtClean="0">
                <a:latin typeface="Arial" charset="0"/>
              </a:rPr>
              <a:t>.</a:t>
            </a:r>
          </a:p>
          <a:p>
            <a:r>
              <a:rPr lang="ru-RU" b="1" baseline="0" dirty="0" smtClean="0">
                <a:latin typeface="Arial" charset="0"/>
              </a:rPr>
              <a:t>Просмотр информации о НПА</a:t>
            </a:r>
            <a:r>
              <a:rPr lang="ru-RU" baseline="0" dirty="0" smtClean="0">
                <a:latin typeface="Arial" charset="0"/>
              </a:rPr>
              <a:t>– иконка, открывающая окно просмотра детализированной информации о НПА.</a:t>
            </a:r>
          </a:p>
          <a:p>
            <a:r>
              <a:rPr lang="ru-RU" b="1" baseline="0" dirty="0" smtClean="0">
                <a:latin typeface="Arial" charset="0"/>
              </a:rPr>
              <a:t>Перемещение вверх/вниз </a:t>
            </a:r>
            <a:r>
              <a:rPr lang="ru-RU" dirty="0" smtClean="0">
                <a:latin typeface="Arial" charset="0"/>
              </a:rPr>
              <a:t>– иконки для перемещения НПА вверх/вниз по списку. </a:t>
            </a:r>
            <a:endParaRPr lang="ru-RU" baseline="0" dirty="0">
              <a:latin typeface="Arial" charset="0"/>
            </a:endParaRPr>
          </a:p>
          <a:p>
            <a:endParaRPr lang="ru-RU" dirty="0">
              <a:latin typeface="Arial" charset="0"/>
            </a:endParaRPr>
          </a:p>
          <a:p>
            <a:endParaRPr lang="ru-RU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59948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ru-RU" baseline="0" dirty="0" smtClean="0">
                <a:latin typeface="Arial" charset="0"/>
              </a:rPr>
              <a:t>При </a:t>
            </a:r>
            <a:r>
              <a:rPr lang="ru-RU" baseline="0" dirty="0">
                <a:latin typeface="Arial" charset="0"/>
              </a:rPr>
              <a:t>добавлении НПА на </a:t>
            </a:r>
            <a:r>
              <a:rPr lang="ru-RU" baseline="0" dirty="0" smtClean="0">
                <a:latin typeface="Arial" charset="0"/>
              </a:rPr>
              <a:t>вкладку услуги </a:t>
            </a:r>
            <a:r>
              <a:rPr lang="ru-RU" baseline="0" dirty="0">
                <a:latin typeface="Arial" charset="0"/>
              </a:rPr>
              <a:t>необходимо убедиться, что требуемый </a:t>
            </a:r>
            <a:r>
              <a:rPr lang="ru-RU" baseline="0" dirty="0" smtClean="0">
                <a:latin typeface="Arial" charset="0"/>
              </a:rPr>
              <a:t>НПА </a:t>
            </a:r>
            <a:r>
              <a:rPr lang="ru-RU" baseline="0" dirty="0">
                <a:latin typeface="Arial" charset="0"/>
              </a:rPr>
              <a:t>уже есть в справочнике путем его поиска по ключевым словам из названия</a:t>
            </a:r>
            <a:r>
              <a:rPr lang="ru-RU" baseline="0" dirty="0" smtClean="0">
                <a:latin typeface="Arial" charset="0"/>
              </a:rPr>
              <a:t>.</a:t>
            </a:r>
          </a:p>
          <a:p>
            <a:r>
              <a:rPr lang="ru-RU" baseline="0" dirty="0" smtClean="0">
                <a:latin typeface="Arial" charset="0"/>
              </a:rPr>
              <a:t>Если среди эталонных (НПА с буквой </a:t>
            </a:r>
            <a:r>
              <a:rPr lang="ru-RU" b="1" baseline="0" dirty="0" smtClean="0">
                <a:latin typeface="Arial" charset="0"/>
              </a:rPr>
              <a:t>Э </a:t>
            </a:r>
            <a:r>
              <a:rPr lang="ru-RU" b="0" baseline="0" dirty="0" smtClean="0">
                <a:latin typeface="Arial" charset="0"/>
              </a:rPr>
              <a:t>в первом столбце формы результатов поиска</a:t>
            </a:r>
            <a:r>
              <a:rPr lang="ru-RU" baseline="0" dirty="0" smtClean="0">
                <a:latin typeface="Arial" charset="0"/>
              </a:rPr>
              <a:t>) результатов поиска нет искомого НПА, следует выставить флаг в фильтр «Отображать непроверенные документы» и повторно нажать кнопку </a:t>
            </a:r>
            <a:r>
              <a:rPr lang="ru-RU" b="1" baseline="0" dirty="0" smtClean="0">
                <a:latin typeface="Arial" charset="0"/>
              </a:rPr>
              <a:t>Найти</a:t>
            </a:r>
            <a:r>
              <a:rPr lang="ru-RU" baseline="0" dirty="0" smtClean="0">
                <a:latin typeface="Arial" charset="0"/>
              </a:rPr>
              <a:t>.</a:t>
            </a:r>
          </a:p>
          <a:p>
            <a:r>
              <a:rPr lang="ru-RU" b="0" baseline="0" dirty="0" smtClean="0">
                <a:latin typeface="Arial" charset="0"/>
              </a:rPr>
              <a:t>Если 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>
                <a:latin typeface="Arial" charset="0"/>
              </a:rPr>
              <a:t>нужный НПА найден, следует кликнуть по этой строке справочника и нажать кнопку </a:t>
            </a:r>
            <a:r>
              <a:rPr lang="ru-RU" b="1" baseline="0" dirty="0">
                <a:latin typeface="Arial" charset="0"/>
              </a:rPr>
              <a:t>Выбрать.</a:t>
            </a:r>
            <a:endParaRPr lang="ru-RU" baseline="0" dirty="0">
              <a:latin typeface="Arial" charset="0"/>
            </a:endParaRPr>
          </a:p>
          <a:p>
            <a:endParaRPr lang="ru-RU" baseline="0" dirty="0"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>
                <a:latin typeface="Arial" charset="0"/>
              </a:rPr>
              <a:t>Если поиск не дал результатов, и документ не найден, его следует создать, воспользовавшись кнопкой </a:t>
            </a:r>
            <a:r>
              <a:rPr lang="ru-RU" b="1" baseline="0" dirty="0" smtClean="0">
                <a:latin typeface="Arial" charset="0"/>
              </a:rPr>
              <a:t>Создать.</a:t>
            </a:r>
          </a:p>
          <a:p>
            <a:endParaRPr lang="ru-RU" baseline="0" dirty="0" smtClean="0">
              <a:latin typeface="Arial" charset="0"/>
            </a:endParaRPr>
          </a:p>
          <a:p>
            <a:r>
              <a:rPr lang="ru-RU" baseline="0" dirty="0" smtClean="0">
                <a:latin typeface="Arial" charset="0"/>
              </a:rPr>
              <a:t>Рассмотрим добавление НПА из другой услуги.</a:t>
            </a:r>
            <a:endParaRPr lang="ru-RU" baseline="0" dirty="0">
              <a:latin typeface="Arial" charset="0"/>
            </a:endParaRPr>
          </a:p>
          <a:p>
            <a:endParaRPr lang="ru-RU" dirty="0">
              <a:latin typeface="Arial" charset="0"/>
            </a:endParaRPr>
          </a:p>
          <a:p>
            <a:endParaRPr lang="ru-RU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4354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 marL="228600" indent="-228600"/>
            <a:r>
              <a:rPr lang="ru-RU" dirty="0" smtClean="0">
                <a:latin typeface="Arial" charset="0"/>
              </a:rPr>
              <a:t>Единый реестр проверок -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содержит информацию о плановых и внеплановых проверках юридических лиц и индивидуальных предпринимателей.</a:t>
            </a:r>
          </a:p>
          <a:p>
            <a:pPr marL="228600" indent="-228600"/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ГАС УПРАВЛЕНИЯ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обеспечивает сбор, учет, обработку и анализ данных, содержащихся в государственных и муниципальных информационных ресурсах, аналитических данных, данных официальной государственной статистики, а также иных сведений, необходимых для обеспечения поддержки принятия управленческих решений в сфере государственного управления.</a:t>
            </a:r>
          </a:p>
          <a:p>
            <a:pPr marL="228600" indent="-228600"/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Досудебное обжалование –  Портал Досудебного обжалования обеспечивает доступ к единому реестру жалоб, связанных с нарушениями порядка предоставления государственных и муниципальных услуг, и представляет собой альтернативу обращения в суд. Портал Досудебного обжалования позволяет восстановить свои нарушенные права более оперативно, чем судебные процедуры.</a:t>
            </a:r>
          </a:p>
          <a:p>
            <a:pPr marL="228600" indent="-228600"/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ЕПГУ (Единый портал государственных и муниципальных услуг) – федеральная государственная информационная система. Она обеспечивает доступ физических и юридических лиц к сведениям о государственных и муниципальных учреждениях и организациях и оказываемых ими услугах в электронном виде.</a:t>
            </a:r>
          </a:p>
          <a:p>
            <a:pPr marL="228600" indent="-228600"/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Вашконтроль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«Ваш контроль» аккумулирует и обобщает все оценки и отзывы получателей госуслуг и ежеквартально формирует сводные оценки по каждому ведомству или внебюджетному фонду, его региональному или структурному подразделению. Эти сводные оценки направляются затем в вышестоящие органы власти, которые на этой основе принимают соответствующие меры – вплоть до принятия решения о досрочном прекращении исполнения соответствующими руководителями своих должностных обязанностей.</a:t>
            </a:r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93759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228600" indent="-228600">
              <a:buAutoNum type="arabicPeriod"/>
            </a:pPr>
            <a:r>
              <a:rPr lang="ru-RU" baseline="0" dirty="0" smtClean="0">
                <a:latin typeface="Arial" charset="0"/>
              </a:rPr>
              <a:t>Инициация выбора НПА из другой услуги. В результате откроется окно с перечнем услуг, из которых доступен выбор НПА.</a:t>
            </a:r>
          </a:p>
          <a:p>
            <a:pPr marL="228600" indent="-228600">
              <a:buAutoNum type="arabicPeriod"/>
            </a:pPr>
            <a:r>
              <a:rPr lang="ru-RU" baseline="0" dirty="0" smtClean="0">
                <a:latin typeface="Arial" charset="0"/>
              </a:rPr>
              <a:t>Выбор услуги, из которой требуется добавить НПА и перейти на вкладку «Список НПА выбранной услуги».</a:t>
            </a:r>
          </a:p>
          <a:p>
            <a:pPr marL="228600" indent="-228600">
              <a:buAutoNum type="arabicPeriod"/>
            </a:pPr>
            <a:r>
              <a:rPr lang="ru-RU" baseline="0" dirty="0" smtClean="0">
                <a:latin typeface="Arial" charset="0"/>
              </a:rPr>
              <a:t>Выбрать НПА из перечня. </a:t>
            </a:r>
            <a:endParaRPr lang="ru-RU" baseline="0" dirty="0">
              <a:latin typeface="Arial" charset="0"/>
            </a:endParaRPr>
          </a:p>
          <a:p>
            <a:endParaRPr lang="ru-RU" dirty="0">
              <a:latin typeface="Arial" charset="0"/>
            </a:endParaRPr>
          </a:p>
          <a:p>
            <a:endParaRPr lang="ru-RU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75497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55000" lnSpcReduction="20000"/>
          </a:bodyPr>
          <a:lstStyle/>
          <a:p>
            <a:r>
              <a:rPr lang="ru-RU" dirty="0">
                <a:latin typeface="Arial" charset="0"/>
              </a:rPr>
              <a:t>Итак, чтобы добавить новый НПА в справочник, на форме выбора НПА  нужно нажать кнопку </a:t>
            </a:r>
            <a:r>
              <a:rPr lang="ru-RU" b="1" dirty="0">
                <a:latin typeface="Arial" charset="0"/>
              </a:rPr>
              <a:t>Создать. </a:t>
            </a:r>
            <a:r>
              <a:rPr lang="ru-RU" dirty="0">
                <a:latin typeface="Arial" charset="0"/>
              </a:rPr>
              <a:t>После этого мы должны заполнить следующие поля:</a:t>
            </a:r>
            <a:endParaRPr lang="ru-RU" b="1" dirty="0">
              <a:latin typeface="Arial" charset="0"/>
            </a:endParaRPr>
          </a:p>
          <a:p>
            <a:r>
              <a:rPr lang="ru-RU" b="1" dirty="0">
                <a:latin typeface="Arial" charset="0"/>
              </a:rPr>
              <a:t>Регистрационный</a:t>
            </a:r>
            <a:r>
              <a:rPr lang="ru-RU" dirty="0">
                <a:latin typeface="Arial" charset="0"/>
              </a:rPr>
              <a:t> </a:t>
            </a:r>
            <a:r>
              <a:rPr lang="ru-RU" b="1" dirty="0">
                <a:latin typeface="Arial" charset="0"/>
              </a:rPr>
              <a:t>номер </a:t>
            </a:r>
            <a:r>
              <a:rPr lang="ru-RU" dirty="0">
                <a:latin typeface="Arial" charset="0"/>
              </a:rPr>
              <a:t>(обязательное для заполнения поле) – регистрационный номер документа. Если регистрационный номер в тексте регламента не указан, то можно написать: «б/н»;</a:t>
            </a:r>
          </a:p>
          <a:p>
            <a:r>
              <a:rPr lang="ru-RU" b="1" dirty="0">
                <a:latin typeface="Arial" charset="0"/>
              </a:rPr>
              <a:t>Дата утверждения </a:t>
            </a:r>
            <a:r>
              <a:rPr lang="ru-RU" b="0" dirty="0">
                <a:latin typeface="Arial" charset="0"/>
              </a:rPr>
              <a:t>(обязательное для заполнения поле)</a:t>
            </a:r>
          </a:p>
          <a:p>
            <a:r>
              <a:rPr lang="ru-RU" b="1" dirty="0">
                <a:latin typeface="Arial" charset="0"/>
              </a:rPr>
              <a:t>Наименование </a:t>
            </a:r>
            <a:r>
              <a:rPr lang="ru-RU" dirty="0">
                <a:latin typeface="Arial" charset="0"/>
              </a:rPr>
              <a:t>(обязательное поле) – наименование нормативно-правового акта без указания его номера и типа (эта информация должна заполняться в других полях);</a:t>
            </a:r>
          </a:p>
          <a:p>
            <a:r>
              <a:rPr lang="ru-RU" b="1" dirty="0">
                <a:latin typeface="Arial" charset="0"/>
              </a:rPr>
              <a:t>Экспертиза документа </a:t>
            </a:r>
            <a:r>
              <a:rPr lang="ru-RU" b="0" dirty="0">
                <a:latin typeface="Arial" charset="0"/>
              </a:rPr>
              <a:t>– статус документа</a:t>
            </a:r>
            <a:r>
              <a:rPr lang="ru-RU" b="0" baseline="0" dirty="0">
                <a:latin typeface="Arial" charset="0"/>
              </a:rPr>
              <a:t> (эталон, дубликат, не проверен), который выставляет эксперт, ответственный за ведение справочника. К выбору в услуге доступны только эталонные НПА.</a:t>
            </a:r>
            <a:endParaRPr lang="ru-RU" b="0" dirty="0">
              <a:latin typeface="Arial" charset="0"/>
            </a:endParaRPr>
          </a:p>
          <a:p>
            <a:r>
              <a:rPr lang="ru-RU" b="1" dirty="0">
                <a:latin typeface="Arial" charset="0"/>
              </a:rPr>
              <a:t>Тип документа </a:t>
            </a:r>
            <a:r>
              <a:rPr lang="ru-RU" dirty="0">
                <a:latin typeface="Arial" charset="0"/>
              </a:rPr>
              <a:t>(обязательное поле)</a:t>
            </a:r>
            <a:r>
              <a:rPr lang="ru-RU" b="1" dirty="0">
                <a:latin typeface="Arial" charset="0"/>
              </a:rPr>
              <a:t>  </a:t>
            </a:r>
            <a:r>
              <a:rPr lang="ru-RU" dirty="0">
                <a:latin typeface="Arial" charset="0"/>
              </a:rPr>
              <a:t>– выбор типа НПА из выпадающего списка, элементы которого заданы в справочнике «Типы НПА». </a:t>
            </a:r>
          </a:p>
          <a:p>
            <a:r>
              <a:rPr lang="ru-RU" b="1" dirty="0">
                <a:latin typeface="Arial" charset="0"/>
              </a:rPr>
              <a:t>Класс документа </a:t>
            </a:r>
            <a:r>
              <a:rPr lang="ru-RU" dirty="0">
                <a:latin typeface="Arial" charset="0"/>
              </a:rPr>
              <a:t>(обязательное поле) – включает в себя варианты:</a:t>
            </a:r>
          </a:p>
          <a:p>
            <a:pPr>
              <a:buFontTx/>
              <a:buChar char="•"/>
            </a:pPr>
            <a:r>
              <a:rPr lang="ru-RU" dirty="0">
                <a:latin typeface="Arial" charset="0"/>
              </a:rPr>
              <a:t>Административный регламент (отмечается, если данный НПА является АР).</a:t>
            </a:r>
          </a:p>
          <a:p>
            <a:pPr>
              <a:buFontTx/>
              <a:buChar char="•"/>
            </a:pPr>
            <a:r>
              <a:rPr lang="ru-RU" dirty="0">
                <a:latin typeface="Arial" charset="0"/>
              </a:rPr>
              <a:t>НПА, непосредственно регулирующий предоставление </a:t>
            </a:r>
            <a:r>
              <a:rPr lang="ru-RU" dirty="0" smtClean="0">
                <a:latin typeface="Arial" charset="0"/>
              </a:rPr>
              <a:t>услуги </a:t>
            </a:r>
            <a:r>
              <a:rPr lang="ru-RU" dirty="0">
                <a:latin typeface="Arial" charset="0"/>
              </a:rPr>
              <a:t>(если в тексте АР есть явные ссылки на этот НПА в описании процедур услуги).</a:t>
            </a:r>
          </a:p>
          <a:p>
            <a:pPr>
              <a:buFontTx/>
              <a:buChar char="•"/>
            </a:pPr>
            <a:r>
              <a:rPr lang="ru-RU" dirty="0">
                <a:latin typeface="Arial" charset="0"/>
              </a:rPr>
              <a:t>Прочее (для всех остальных документов).</a:t>
            </a:r>
          </a:p>
          <a:p>
            <a:r>
              <a:rPr lang="ru-RU" dirty="0"/>
              <a:t>В поле </a:t>
            </a:r>
            <a:r>
              <a:rPr lang="ru-RU" b="1" dirty="0"/>
              <a:t>Класс документа</a:t>
            </a:r>
            <a:r>
              <a:rPr lang="ru-RU" dirty="0"/>
              <a:t> всегда будет выбрано одно из трех значений.</a:t>
            </a:r>
            <a:endParaRPr lang="ru-RU" dirty="0">
              <a:latin typeface="Arial" charset="0"/>
            </a:endParaRPr>
          </a:p>
          <a:p>
            <a:r>
              <a:rPr lang="ru-RU" b="1" dirty="0">
                <a:latin typeface="Arial" charset="0"/>
              </a:rPr>
              <a:t>Дата утверждения</a:t>
            </a:r>
            <a:r>
              <a:rPr lang="ru-RU" dirty="0">
                <a:latin typeface="Arial" charset="0"/>
              </a:rPr>
              <a:t> документа (обязательное поле) – дата, когда документ был принят (утвержден). Дату</a:t>
            </a:r>
            <a:r>
              <a:rPr lang="ru-RU" baseline="0" dirty="0">
                <a:latin typeface="Arial" charset="0"/>
              </a:rPr>
              <a:t> следует вводить в формате ДД.ММ.ГГГГ или выбрать в календаре</a:t>
            </a:r>
            <a:r>
              <a:rPr lang="ru-RU" dirty="0">
                <a:latin typeface="Arial" charset="0"/>
              </a:rPr>
              <a:t>, который открывается при нажатии стрелки в правом углу поля.</a:t>
            </a:r>
          </a:p>
          <a:p>
            <a:r>
              <a:rPr lang="ru-RU" dirty="0">
                <a:latin typeface="Arial" charset="0"/>
              </a:rPr>
              <a:t>Поле </a:t>
            </a:r>
            <a:r>
              <a:rPr lang="ru-RU" b="1" dirty="0">
                <a:latin typeface="Arial" charset="0"/>
              </a:rPr>
              <a:t>Документ</a:t>
            </a:r>
            <a:r>
              <a:rPr lang="ru-RU" dirty="0">
                <a:latin typeface="Arial" charset="0"/>
              </a:rPr>
              <a:t> служит для прикрепления файла с оригинальным текстом НПА. </a:t>
            </a:r>
          </a:p>
          <a:p>
            <a:r>
              <a:rPr lang="ru-RU" b="1" dirty="0">
                <a:latin typeface="Arial" charset="0"/>
              </a:rPr>
              <a:t>Уполномоченный орган</a:t>
            </a:r>
            <a:r>
              <a:rPr lang="ru-RU" dirty="0">
                <a:latin typeface="Arial" charset="0"/>
              </a:rPr>
              <a:t> – ответственный орган власти, выпустивший НПА.</a:t>
            </a:r>
          </a:p>
          <a:p>
            <a:r>
              <a:rPr lang="ru-RU" b="1" dirty="0">
                <a:latin typeface="Arial" charset="0"/>
              </a:rPr>
              <a:t>Источник</a:t>
            </a:r>
            <a:r>
              <a:rPr lang="ru-RU" b="1" baseline="0" dirty="0">
                <a:latin typeface="Arial" charset="0"/>
              </a:rPr>
              <a:t> официального опубликования </a:t>
            </a:r>
            <a:r>
              <a:rPr lang="ru-RU" b="0" baseline="0" dirty="0">
                <a:latin typeface="Arial" charset="0"/>
              </a:rPr>
              <a:t>– служит для перечисления названий специальных общедоступных изданий, свободно распространяемых среди населения по неограниченной подписке. В которых данный НПА официально опубликован.</a:t>
            </a:r>
          </a:p>
          <a:p>
            <a:endParaRPr lang="ru-RU" b="0" baseline="0" dirty="0">
              <a:latin typeface="Arial" charset="0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Примечание.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 официальным опубликованием НПА следует понимать помещение полного текста документа в специальных изданиях, признанных официальными действующим законодательством. Например: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"Российская газета", "Собрание законодательства Российской Федерации" .</a:t>
            </a:r>
          </a:p>
          <a:p>
            <a:endParaRPr lang="ru-RU" b="0" dirty="0" smtClean="0">
              <a:latin typeface="Arial" charset="0"/>
            </a:endParaRPr>
          </a:p>
          <a:p>
            <a:endParaRPr lang="ru-RU" b="0" dirty="0">
              <a:latin typeface="Arial" charset="0"/>
            </a:endParaRPr>
          </a:p>
          <a:p>
            <a:r>
              <a:rPr lang="ru-RU" b="0" dirty="0">
                <a:latin typeface="Arial" charset="0"/>
              </a:rPr>
              <a:t>Созданный НПА следует </a:t>
            </a:r>
            <a:r>
              <a:rPr lang="ru-RU" b="0" dirty="0" smtClean="0">
                <a:latin typeface="Arial" charset="0"/>
              </a:rPr>
              <a:t>проверить на наличие </a:t>
            </a:r>
            <a:r>
              <a:rPr lang="ru-RU" b="1" dirty="0" smtClean="0">
                <a:latin typeface="Arial" charset="0"/>
              </a:rPr>
              <a:t>аналогичных</a:t>
            </a:r>
            <a:r>
              <a:rPr lang="ru-RU" b="1" baseline="0" dirty="0" smtClean="0">
                <a:latin typeface="Arial" charset="0"/>
              </a:rPr>
              <a:t> НПА</a:t>
            </a:r>
            <a:r>
              <a:rPr lang="ru-RU" b="0" baseline="0" dirty="0" smtClean="0">
                <a:latin typeface="Arial" charset="0"/>
              </a:rPr>
              <a:t> по ключу: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наименование, рег. номер и утверждающий орган власти.</a:t>
            </a:r>
            <a:endParaRPr lang="ru-RU" b="0" baseline="0" dirty="0" smtClean="0">
              <a:latin typeface="Arial" charset="0"/>
            </a:endParaRPr>
          </a:p>
          <a:p>
            <a:endParaRPr lang="ru-RU" b="0" baseline="0" dirty="0">
              <a:latin typeface="Arial" charset="0"/>
            </a:endParaRPr>
          </a:p>
          <a:p>
            <a:r>
              <a:rPr lang="ru-RU" b="0" baseline="0" dirty="0">
                <a:latin typeface="Arial" charset="0"/>
              </a:rPr>
              <a:t>Чтобы вернуться в карточку услуги, нажмите ссылку в правом верхнем углу карточки НПА </a:t>
            </a:r>
            <a:r>
              <a:rPr lang="ru-RU" b="1" baseline="0" dirty="0">
                <a:latin typeface="Arial" charset="0"/>
              </a:rPr>
              <a:t>Вернуться к списку НПА</a:t>
            </a:r>
            <a:r>
              <a:rPr lang="ru-RU" b="0" baseline="0" dirty="0">
                <a:latin typeface="Arial" charset="0"/>
              </a:rPr>
              <a:t>.</a:t>
            </a:r>
            <a:endParaRPr lang="ru-RU" b="0" dirty="0">
              <a:latin typeface="Arial" charset="0"/>
            </a:endParaRPr>
          </a:p>
          <a:p>
            <a:endParaRPr lang="ru-RU" b="1" dirty="0">
              <a:latin typeface="Arial" charset="0"/>
            </a:endParaRPr>
          </a:p>
          <a:p>
            <a:endParaRPr lang="ru-RU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57089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endParaRPr lang="ru-RU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9592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228600" indent="-228600"/>
            <a:r>
              <a:rPr lang="ru-RU" dirty="0">
                <a:latin typeface="Arial" charset="0"/>
              </a:rPr>
              <a:t>Следующая </a:t>
            </a:r>
            <a:r>
              <a:rPr lang="ru-RU" dirty="0" smtClean="0">
                <a:latin typeface="Arial" charset="0"/>
              </a:rPr>
              <a:t>вкладка </a:t>
            </a:r>
            <a:r>
              <a:rPr lang="ru-RU" dirty="0">
                <a:latin typeface="Arial" charset="0"/>
              </a:rPr>
              <a:t>называется </a:t>
            </a:r>
            <a:r>
              <a:rPr lang="ru-RU" dirty="0" smtClean="0">
                <a:latin typeface="Arial" charset="0"/>
              </a:rPr>
              <a:t>«Перечень документов». </a:t>
            </a:r>
          </a:p>
          <a:p>
            <a:pPr marL="228600" indent="-228600"/>
            <a:r>
              <a:rPr lang="ru-RU" dirty="0" smtClean="0">
                <a:latin typeface="Arial" charset="0"/>
              </a:rPr>
              <a:t>Для услуг </a:t>
            </a:r>
            <a:r>
              <a:rPr lang="ru-RU" dirty="0">
                <a:latin typeface="Arial" charset="0"/>
              </a:rPr>
              <a:t>она является обязательной, то есть должен быть хотя бы один </a:t>
            </a:r>
            <a:r>
              <a:rPr lang="ru-RU" dirty="0" smtClean="0">
                <a:latin typeface="Arial" charset="0"/>
              </a:rPr>
              <a:t>документ</a:t>
            </a:r>
            <a:r>
              <a:rPr lang="ru-RU" dirty="0">
                <a:latin typeface="Arial" charset="0"/>
              </a:rPr>
              <a:t>. Заполнение этой </a:t>
            </a:r>
            <a:r>
              <a:rPr lang="ru-RU" dirty="0" smtClean="0">
                <a:latin typeface="Arial" charset="0"/>
              </a:rPr>
              <a:t>вкладки </a:t>
            </a:r>
            <a:r>
              <a:rPr lang="ru-RU" dirty="0">
                <a:latin typeface="Arial" charset="0"/>
              </a:rPr>
              <a:t>становится не обязательным, </a:t>
            </a:r>
            <a:r>
              <a:rPr lang="ru-RU" dirty="0" smtClean="0">
                <a:latin typeface="Arial" charset="0"/>
              </a:rPr>
              <a:t>если заполняется карточка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dirty="0" smtClean="0">
                <a:latin typeface="Arial" charset="0"/>
              </a:rPr>
              <a:t>функции </a:t>
            </a:r>
            <a:r>
              <a:rPr lang="ru-RU" dirty="0">
                <a:latin typeface="Arial" charset="0"/>
              </a:rPr>
              <a:t>контроля/надзора.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Здесь располагаются все документы, которые используются в процессе оказания услуги. </a:t>
            </a:r>
            <a:r>
              <a:rPr lang="ru-RU" dirty="0" smtClean="0">
                <a:latin typeface="Arial" charset="0"/>
              </a:rPr>
              <a:t>Документы</a:t>
            </a:r>
            <a:r>
              <a:rPr lang="ru-RU" dirty="0">
                <a:latin typeface="Arial" charset="0"/>
              </a:rPr>
              <a:t>, делятся на Входящие (или Документы от заявителя) и Исходящие (или Документы на выходе). На этой </a:t>
            </a:r>
            <a:r>
              <a:rPr lang="ru-RU" dirty="0" smtClean="0">
                <a:latin typeface="Arial" charset="0"/>
              </a:rPr>
              <a:t>вкладке </a:t>
            </a:r>
            <a:r>
              <a:rPr lang="ru-RU" dirty="0">
                <a:latin typeface="Arial" charset="0"/>
              </a:rPr>
              <a:t>добавляются все документы </a:t>
            </a:r>
            <a:r>
              <a:rPr lang="ru-RU" dirty="0" smtClean="0">
                <a:latin typeface="Arial" charset="0"/>
              </a:rPr>
              <a:t>услуги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dirty="0" smtClean="0">
                <a:latin typeface="Arial" charset="0"/>
              </a:rPr>
              <a:t>в соответствующие</a:t>
            </a:r>
            <a:r>
              <a:rPr lang="ru-RU" baseline="0" dirty="0" smtClean="0">
                <a:latin typeface="Arial" charset="0"/>
              </a:rPr>
              <a:t> блоки в зависимости от того является документ входящим или исходящим</a:t>
            </a:r>
            <a:r>
              <a:rPr lang="ru-RU" dirty="0" smtClean="0">
                <a:latin typeface="Arial" charset="0"/>
              </a:rPr>
              <a:t>.</a:t>
            </a:r>
            <a:endParaRPr lang="ru-RU" dirty="0">
              <a:latin typeface="Arial" charset="0"/>
            </a:endParaRPr>
          </a:p>
          <a:p>
            <a:pPr marL="228600" indent="-228600"/>
            <a:endParaRPr lang="ru-RU" dirty="0">
              <a:latin typeface="Arial" charset="0"/>
            </a:endParaRPr>
          </a:p>
          <a:p>
            <a:r>
              <a:rPr lang="ru-RU" dirty="0" smtClean="0">
                <a:latin typeface="Arial" charset="0"/>
              </a:rPr>
              <a:t>Также </a:t>
            </a:r>
            <a:r>
              <a:rPr lang="ru-RU" dirty="0">
                <a:latin typeface="Arial" charset="0"/>
              </a:rPr>
              <a:t>имеются кнопки для управления перечнем </a:t>
            </a:r>
            <a:r>
              <a:rPr lang="ru-RU" dirty="0" smtClean="0">
                <a:latin typeface="Arial" charset="0"/>
              </a:rPr>
              <a:t>документов</a:t>
            </a:r>
            <a:r>
              <a:rPr lang="ru-RU" dirty="0">
                <a:latin typeface="Arial" charset="0"/>
              </a:rPr>
              <a:t>:</a:t>
            </a:r>
          </a:p>
          <a:p>
            <a:r>
              <a:rPr lang="ru-RU" b="1" dirty="0" smtClean="0">
                <a:latin typeface="Arial" charset="0"/>
              </a:rPr>
              <a:t>Выбрать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>
                <a:latin typeface="Arial" charset="0"/>
              </a:rPr>
              <a:t>– для добавления</a:t>
            </a:r>
            <a:r>
              <a:rPr lang="ru-RU" baseline="0" dirty="0">
                <a:latin typeface="Arial" charset="0"/>
              </a:rPr>
              <a:t> нового </a:t>
            </a:r>
            <a:r>
              <a:rPr lang="ru-RU" baseline="0" dirty="0" smtClean="0">
                <a:latin typeface="Arial" charset="0"/>
              </a:rPr>
              <a:t>документа </a:t>
            </a:r>
            <a:r>
              <a:rPr lang="ru-RU" baseline="0" dirty="0">
                <a:latin typeface="Arial" charset="0"/>
              </a:rPr>
              <a:t>в перечень услуги.</a:t>
            </a:r>
          </a:p>
          <a:p>
            <a:r>
              <a:rPr lang="ru-RU" b="1" baseline="0" dirty="0">
                <a:latin typeface="Arial" charset="0"/>
              </a:rPr>
              <a:t>Удалить</a:t>
            </a:r>
            <a:r>
              <a:rPr lang="ru-RU" baseline="0" dirty="0">
                <a:latin typeface="Arial" charset="0"/>
              </a:rPr>
              <a:t> – для удаления выбранного документа из перечня услуги.</a:t>
            </a:r>
          </a:p>
          <a:p>
            <a:r>
              <a:rPr lang="ru-RU" b="1" baseline="0" dirty="0" smtClean="0">
                <a:latin typeface="Arial" charset="0"/>
              </a:rPr>
              <a:t>Просмотр информации о документе</a:t>
            </a:r>
            <a:r>
              <a:rPr lang="ru-RU" baseline="0" dirty="0" smtClean="0">
                <a:latin typeface="Arial" charset="0"/>
              </a:rPr>
              <a:t>– окно просмотра детализированной информации о документе</a:t>
            </a:r>
          </a:p>
          <a:p>
            <a:r>
              <a:rPr lang="ru-RU" b="1" baseline="0" dirty="0" smtClean="0">
                <a:latin typeface="Arial" charset="0"/>
              </a:rPr>
              <a:t>Перемещение вверх/вниз </a:t>
            </a:r>
            <a:r>
              <a:rPr lang="ru-RU" dirty="0" smtClean="0">
                <a:latin typeface="Arial" charset="0"/>
              </a:rPr>
              <a:t>– перемещение документа вверх/вниз по списку</a:t>
            </a:r>
            <a:endParaRPr lang="ru-RU" baseline="0" dirty="0">
              <a:latin typeface="Arial" charset="0"/>
            </a:endParaRPr>
          </a:p>
          <a:p>
            <a:endParaRPr lang="ru-RU" baseline="0" dirty="0">
              <a:latin typeface="Arial" charset="0"/>
            </a:endParaRPr>
          </a:p>
          <a:p>
            <a:pPr marL="228600" indent="-228600"/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26239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ru-RU" baseline="0" dirty="0" smtClean="0">
                <a:latin typeface="Arial" charset="0"/>
              </a:rPr>
              <a:t>При </a:t>
            </a:r>
            <a:r>
              <a:rPr lang="ru-RU" baseline="0" dirty="0">
                <a:latin typeface="Arial" charset="0"/>
              </a:rPr>
              <a:t>добавлении </a:t>
            </a:r>
            <a:r>
              <a:rPr lang="ru-RU" baseline="0" dirty="0" smtClean="0">
                <a:latin typeface="Arial" charset="0"/>
              </a:rPr>
              <a:t>документа </a:t>
            </a:r>
            <a:r>
              <a:rPr lang="ru-RU" baseline="0" dirty="0">
                <a:latin typeface="Arial" charset="0"/>
              </a:rPr>
              <a:t>на </a:t>
            </a:r>
            <a:r>
              <a:rPr lang="ru-RU" baseline="0" dirty="0" smtClean="0">
                <a:latin typeface="Arial" charset="0"/>
              </a:rPr>
              <a:t>вкладку </a:t>
            </a:r>
            <a:r>
              <a:rPr lang="ru-RU" baseline="0" dirty="0">
                <a:latin typeface="Arial" charset="0"/>
              </a:rPr>
              <a:t>услуги необходимо убедиться, что требуемый документ уже есть в справочнике </a:t>
            </a:r>
            <a:r>
              <a:rPr lang="ru-RU" baseline="0" dirty="0" smtClean="0">
                <a:latin typeface="Arial" charset="0"/>
              </a:rPr>
              <a:t>с помощью поиска </a:t>
            </a:r>
            <a:r>
              <a:rPr lang="ru-RU" baseline="0" dirty="0">
                <a:latin typeface="Arial" charset="0"/>
              </a:rPr>
              <a:t>по ключевым словам из названия. Если поиск не дал результатов, и документ не найден, его следует создать, воспользовавшись кнопкой </a:t>
            </a:r>
            <a:r>
              <a:rPr lang="ru-RU" b="1" baseline="0" dirty="0">
                <a:latin typeface="Arial" charset="0"/>
              </a:rPr>
              <a:t>Создать.</a:t>
            </a:r>
          </a:p>
          <a:p>
            <a:r>
              <a:rPr lang="ru-RU" b="0" baseline="0" dirty="0">
                <a:latin typeface="Arial" charset="0"/>
              </a:rPr>
              <a:t>Если </a:t>
            </a:r>
            <a:r>
              <a:rPr lang="ru-RU" baseline="0" dirty="0">
                <a:latin typeface="Arial" charset="0"/>
              </a:rPr>
              <a:t> нужный рабочий документ найден, следует кликнуть по этой строке справочника и нажать кнопку </a:t>
            </a:r>
            <a:r>
              <a:rPr lang="ru-RU" b="1" baseline="0" dirty="0">
                <a:latin typeface="Arial" charset="0"/>
              </a:rPr>
              <a:t>Выбрать.</a:t>
            </a:r>
            <a:endParaRPr lang="ru-RU" baseline="0" dirty="0">
              <a:latin typeface="Arial" charset="0"/>
            </a:endParaRPr>
          </a:p>
          <a:p>
            <a:endParaRPr lang="ru-RU" baseline="0" dirty="0">
              <a:latin typeface="Arial" charset="0"/>
            </a:endParaRPr>
          </a:p>
          <a:p>
            <a:r>
              <a:rPr lang="ru-RU" baseline="0" dirty="0">
                <a:latin typeface="Arial" charset="0"/>
              </a:rPr>
              <a:t>Рассмотрим поля  </a:t>
            </a:r>
            <a:r>
              <a:rPr lang="ru-RU" baseline="0" dirty="0" smtClean="0">
                <a:latin typeface="Arial" charset="0"/>
              </a:rPr>
              <a:t>документа </a:t>
            </a:r>
            <a:r>
              <a:rPr lang="ru-RU" baseline="0" dirty="0">
                <a:latin typeface="Arial" charset="0"/>
              </a:rPr>
              <a:t>при создании</a:t>
            </a:r>
          </a:p>
          <a:p>
            <a:pPr marL="228600" indent="-228600"/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17130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10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000" dirty="0">
                <a:latin typeface="Arial" charset="0"/>
              </a:rPr>
              <a:t>Следующая </a:t>
            </a:r>
            <a:r>
              <a:rPr lang="ru-RU" sz="1000" dirty="0" smtClean="0">
                <a:latin typeface="Arial" charset="0"/>
              </a:rPr>
              <a:t>вкладка карточки услуги, </a:t>
            </a:r>
            <a:r>
              <a:rPr lang="ru-RU" sz="1000" dirty="0">
                <a:latin typeface="Arial" charset="0"/>
              </a:rPr>
              <a:t>которую мы должны </a:t>
            </a:r>
            <a:r>
              <a:rPr lang="ru-RU" sz="1000" dirty="0" smtClean="0">
                <a:latin typeface="Arial" charset="0"/>
              </a:rPr>
              <a:t>рассмотреть, </a:t>
            </a:r>
            <a:r>
              <a:rPr lang="ru-RU" sz="1000" dirty="0">
                <a:latin typeface="Arial" charset="0"/>
              </a:rPr>
              <a:t>называется «Критерии принятия решений». </a:t>
            </a:r>
          </a:p>
          <a:p>
            <a:pPr marL="228600" indent="-228600"/>
            <a:endParaRPr lang="ru-RU" sz="1000" dirty="0">
              <a:latin typeface="Arial" charset="0"/>
            </a:endParaRPr>
          </a:p>
          <a:p>
            <a:pPr marL="228600" indent="-228600"/>
            <a:r>
              <a:rPr lang="ru-RU" sz="1000" dirty="0">
                <a:latin typeface="Arial" charset="0"/>
              </a:rPr>
              <a:t>Для услуги может быть указано </a:t>
            </a:r>
            <a:r>
              <a:rPr lang="ru-RU" sz="1000" dirty="0" smtClean="0">
                <a:latin typeface="Arial" charset="0"/>
              </a:rPr>
              <a:t>один или несколько </a:t>
            </a:r>
            <a:r>
              <a:rPr lang="ru-RU" sz="1000" dirty="0">
                <a:latin typeface="Arial" charset="0"/>
              </a:rPr>
              <a:t>критериев. Для этого нажимаем на кнопку </a:t>
            </a:r>
            <a:r>
              <a:rPr lang="ru-RU" sz="1000" b="1" dirty="0">
                <a:latin typeface="Arial" charset="0"/>
              </a:rPr>
              <a:t>Добавить еще</a:t>
            </a:r>
            <a:r>
              <a:rPr lang="ru-RU" sz="1000" b="0" dirty="0">
                <a:latin typeface="Arial" charset="0"/>
              </a:rPr>
              <a:t>,</a:t>
            </a:r>
            <a:r>
              <a:rPr lang="ru-RU" sz="1000" b="0" baseline="0" dirty="0">
                <a:latin typeface="Arial" charset="0"/>
              </a:rPr>
              <a:t> указываем </a:t>
            </a:r>
            <a:r>
              <a:rPr lang="ru-RU" sz="1000" b="1" baseline="0" dirty="0">
                <a:latin typeface="Arial" charset="0"/>
              </a:rPr>
              <a:t>Наименование</a:t>
            </a:r>
            <a:r>
              <a:rPr lang="ru-RU" sz="1000" b="0" baseline="0" dirty="0">
                <a:latin typeface="Arial" charset="0"/>
              </a:rPr>
              <a:t> критерия и нажимаем кнопку </a:t>
            </a:r>
            <a:r>
              <a:rPr lang="ru-RU" sz="1000" b="1" baseline="0" dirty="0">
                <a:latin typeface="Arial" charset="0"/>
              </a:rPr>
              <a:t>Добавить.</a:t>
            </a:r>
          </a:p>
          <a:p>
            <a:pPr marL="228600" indent="-228600"/>
            <a:r>
              <a:rPr lang="ru-RU" sz="1000" b="0" baseline="0" dirty="0">
                <a:latin typeface="Arial" charset="0"/>
              </a:rPr>
              <a:t>При этом откроется блок с полем </a:t>
            </a:r>
            <a:r>
              <a:rPr lang="ru-RU" sz="1000" b="1" baseline="0" dirty="0">
                <a:latin typeface="Arial" charset="0"/>
              </a:rPr>
              <a:t>Описание</a:t>
            </a:r>
            <a:r>
              <a:rPr lang="ru-RU" sz="1000" b="0" baseline="0" dirty="0">
                <a:latin typeface="Arial" charset="0"/>
              </a:rPr>
              <a:t> для данного критерия. Описание вносится в окно редактора.</a:t>
            </a:r>
            <a:endParaRPr lang="ru-RU" sz="1000" b="0" dirty="0">
              <a:latin typeface="Arial" charset="0"/>
            </a:endParaRPr>
          </a:p>
          <a:p>
            <a:pPr marL="228600" indent="-228600"/>
            <a:endParaRPr lang="ru-RU" sz="1000" dirty="0"/>
          </a:p>
          <a:p>
            <a:pPr marL="228600" indent="-228600"/>
            <a:endParaRPr lang="ru-RU" sz="1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64395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r>
              <a:rPr lang="ru-RU" dirty="0">
                <a:latin typeface="Arial" charset="0"/>
              </a:rPr>
              <a:t>Следующая </a:t>
            </a:r>
            <a:r>
              <a:rPr lang="ru-RU" dirty="0" smtClean="0">
                <a:latin typeface="Arial" charset="0"/>
              </a:rPr>
              <a:t>вкладка карточки услуги, </a:t>
            </a:r>
            <a:r>
              <a:rPr lang="ru-RU" dirty="0">
                <a:latin typeface="Arial" charset="0"/>
              </a:rPr>
              <a:t>которую мы должны рассмотреть, называется «Административные процедуры».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данной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вкладке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вносится информация об административных процедурах,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исполняемых в рамках той или иной подуслуги.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>
              <a:latin typeface="Arial" charset="0"/>
            </a:endParaRPr>
          </a:p>
          <a:p>
            <a:r>
              <a:rPr lang="ru-RU" dirty="0">
                <a:latin typeface="Arial" charset="0"/>
              </a:rPr>
              <a:t>Вся</a:t>
            </a:r>
            <a:r>
              <a:rPr lang="ru-RU" baseline="0" dirty="0">
                <a:latin typeface="Arial" charset="0"/>
              </a:rPr>
              <a:t> информация по процедуре объединена в блоки, оформленные в виде вкладок: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="1" baseline="0" dirty="0">
                <a:latin typeface="Arial" charset="0"/>
              </a:rPr>
              <a:t>Сведения об административной процедуре;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="1" baseline="0" dirty="0">
                <a:latin typeface="Arial" charset="0"/>
              </a:rPr>
              <a:t>Критерии принятия решения для административной процедуры;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="1" baseline="0" dirty="0">
                <a:latin typeface="Arial" charset="0"/>
              </a:rPr>
              <a:t>Административные действия.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baseline="0" dirty="0">
              <a:latin typeface="Arial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dirty="0">
              <a:latin typeface="Arial" charset="0"/>
            </a:endParaRPr>
          </a:p>
          <a:p>
            <a:pPr marL="228600" indent="-228600"/>
            <a:r>
              <a:rPr lang="ru-RU" sz="1200" dirty="0">
                <a:latin typeface="Arial" charset="0"/>
              </a:rPr>
              <a:t>Для услуги может быть указано несколько административных процедур. Для этого нажимаем на кнопку </a:t>
            </a:r>
            <a:r>
              <a:rPr lang="ru-RU" sz="1200" b="1" dirty="0">
                <a:latin typeface="Arial" charset="0"/>
              </a:rPr>
              <a:t>Добавить еще</a:t>
            </a:r>
            <a:r>
              <a:rPr lang="ru-RU" sz="1200" b="0" dirty="0">
                <a:latin typeface="Arial" charset="0"/>
              </a:rPr>
              <a:t>,</a:t>
            </a:r>
            <a:r>
              <a:rPr lang="ru-RU" sz="1200" b="0" baseline="0" dirty="0">
                <a:latin typeface="Arial" charset="0"/>
              </a:rPr>
              <a:t> указываем </a:t>
            </a:r>
            <a:r>
              <a:rPr lang="ru-RU" sz="1200" b="1" baseline="0" dirty="0">
                <a:latin typeface="Arial" charset="0"/>
              </a:rPr>
              <a:t>Наименование</a:t>
            </a:r>
            <a:r>
              <a:rPr lang="ru-RU" sz="1200" b="0" baseline="0" dirty="0">
                <a:latin typeface="Arial" charset="0"/>
              </a:rPr>
              <a:t> процедуры и нажимаем кнопку </a:t>
            </a:r>
            <a:r>
              <a:rPr lang="ru-RU" sz="1200" b="1" baseline="0" dirty="0">
                <a:latin typeface="Arial" charset="0"/>
              </a:rPr>
              <a:t>Добавить.</a:t>
            </a:r>
          </a:p>
          <a:p>
            <a:pPr marL="228600" indent="-228600"/>
            <a:r>
              <a:rPr lang="ru-RU" sz="1200" b="0" baseline="0" dirty="0">
                <a:latin typeface="Arial" charset="0"/>
              </a:rPr>
              <a:t>При этом откроются вкладки. Кликнем на название вкладки </a:t>
            </a:r>
            <a:r>
              <a:rPr lang="ru-RU" b="1" baseline="0" dirty="0">
                <a:latin typeface="Arial" charset="0"/>
              </a:rPr>
              <a:t>Сведения об административной процедуре.</a:t>
            </a:r>
          </a:p>
          <a:p>
            <a:pPr marL="228600" indent="-228600"/>
            <a:endParaRPr lang="ru-RU" sz="1200" b="1" baseline="0" dirty="0">
              <a:latin typeface="Arial" charset="0"/>
            </a:endParaRPr>
          </a:p>
          <a:p>
            <a:pPr marL="228600" indent="-228600"/>
            <a:r>
              <a:rPr lang="ru-RU" sz="1200" b="0" dirty="0">
                <a:latin typeface="Arial" charset="0"/>
              </a:rPr>
              <a:t>Необходимо верно указать, используется ли данная процедура для</a:t>
            </a:r>
            <a:r>
              <a:rPr lang="ru-RU" sz="1200" b="0" baseline="0" dirty="0">
                <a:latin typeface="Arial" charset="0"/>
              </a:rPr>
              <a:t> межведомственного взаимодействия.</a:t>
            </a:r>
          </a:p>
          <a:p>
            <a:pPr marL="228600" indent="-228600"/>
            <a:r>
              <a:rPr lang="ru-RU" sz="1200" b="0" baseline="0" dirty="0">
                <a:latin typeface="Arial" charset="0"/>
              </a:rPr>
              <a:t>Мы должны заполнить следующие поля:</a:t>
            </a:r>
          </a:p>
          <a:p>
            <a:pPr marL="228600" indent="-228600">
              <a:buFont typeface="+mj-lt"/>
              <a:buAutoNum type="arabicParenR"/>
            </a:pPr>
            <a:r>
              <a:rPr lang="ru-RU" sz="1200" b="1" baseline="0" dirty="0">
                <a:latin typeface="Arial" charset="0"/>
              </a:rPr>
              <a:t>Основания для начала</a:t>
            </a:r>
            <a:r>
              <a:rPr lang="ru-RU" sz="1200" b="0" baseline="0" dirty="0">
                <a:latin typeface="Arial" charset="0"/>
              </a:rPr>
              <a:t> административной процедуры – (обязательное);</a:t>
            </a:r>
          </a:p>
          <a:p>
            <a:pPr marL="228600" indent="-228600">
              <a:buFont typeface="+mj-lt"/>
              <a:buAutoNum type="arabicParenR"/>
            </a:pPr>
            <a:r>
              <a:rPr lang="ru-RU" sz="1200" b="1" baseline="0" dirty="0">
                <a:latin typeface="Arial" charset="0"/>
              </a:rPr>
              <a:t>Результат</a:t>
            </a:r>
            <a:r>
              <a:rPr lang="ru-RU" sz="1200" b="0" baseline="0" dirty="0">
                <a:latin typeface="Arial" charset="0"/>
              </a:rPr>
              <a:t>, ожидаемый от завершения административной процедуры – (обязательное);</a:t>
            </a:r>
          </a:p>
          <a:p>
            <a:pPr marL="228600" indent="-228600">
              <a:buFont typeface="+mj-lt"/>
              <a:buAutoNum type="arabicParenR"/>
            </a:pPr>
            <a:r>
              <a:rPr lang="ru-RU" sz="1200" b="1" baseline="0" dirty="0">
                <a:latin typeface="Arial" charset="0"/>
              </a:rPr>
              <a:t>Порядок передачи результата оказания </a:t>
            </a:r>
            <a:r>
              <a:rPr lang="ru-RU" sz="1200" b="0" baseline="0" dirty="0">
                <a:latin typeface="Arial" charset="0"/>
              </a:rPr>
              <a:t>– (обязательное</a:t>
            </a:r>
            <a:r>
              <a:rPr lang="ru-RU" sz="1200" b="0" baseline="0" dirty="0" smtClean="0">
                <a:latin typeface="Arial" charset="0"/>
              </a:rPr>
              <a:t>);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lang="ru-RU" sz="1200" b="1" baseline="0" dirty="0" smtClean="0">
                <a:latin typeface="Arial" charset="0"/>
              </a:rPr>
              <a:t>Способ фиксации результата </a:t>
            </a:r>
            <a:r>
              <a:rPr lang="ru-RU" sz="1200" b="0" baseline="0" dirty="0" smtClean="0">
                <a:latin typeface="Arial" charset="0"/>
              </a:rPr>
              <a:t>– (обязательное);</a:t>
            </a:r>
            <a:endParaRPr lang="ru-RU" sz="1200" b="0" baseline="0" dirty="0">
              <a:latin typeface="Arial" charset="0"/>
            </a:endParaRPr>
          </a:p>
          <a:p>
            <a:pPr marL="228600" indent="-228600">
              <a:buFont typeface="+mj-lt"/>
              <a:buAutoNum type="arabicParenR"/>
            </a:pPr>
            <a:r>
              <a:rPr lang="ru-RU" sz="1200" b="1" baseline="0" dirty="0">
                <a:latin typeface="Arial" charset="0"/>
              </a:rPr>
              <a:t>Комментарий.</a:t>
            </a:r>
          </a:p>
          <a:p>
            <a:pPr marL="228600" indent="-228600">
              <a:buFont typeface="+mj-lt"/>
              <a:buAutoNum type="arabicParenR"/>
            </a:pPr>
            <a:endParaRPr lang="ru-RU" sz="1200" b="1" baseline="0" dirty="0">
              <a:latin typeface="Arial" charset="0"/>
            </a:endParaRPr>
          </a:p>
          <a:p>
            <a:pPr marL="0" indent="0">
              <a:buFont typeface="+mj-lt"/>
              <a:buNone/>
            </a:pPr>
            <a:r>
              <a:rPr lang="ru-RU" sz="1200" b="0" baseline="0" dirty="0">
                <a:latin typeface="Arial" charset="0"/>
              </a:rPr>
              <a:t>Все поля вкладки являются частью текста административного регламента услуги и заполняются в окне редактора текста.</a:t>
            </a:r>
            <a:endParaRPr lang="ru-RU" sz="1200" b="0" dirty="0">
              <a:latin typeface="Arial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dirty="0">
              <a:latin typeface="Arial" charset="0"/>
            </a:endParaRPr>
          </a:p>
          <a:p>
            <a:endParaRPr lang="ru-RU" dirty="0"/>
          </a:p>
          <a:p>
            <a:r>
              <a:rPr lang="ru-RU" b="0" dirty="0">
                <a:latin typeface="Arial" charset="0"/>
              </a:rPr>
              <a:t>Рассмотрим вкладку </a:t>
            </a:r>
            <a:r>
              <a:rPr lang="ru-RU" b="0" dirty="0" smtClean="0">
                <a:latin typeface="Arial" charset="0"/>
              </a:rPr>
              <a:t>«Критерии </a:t>
            </a:r>
            <a:r>
              <a:rPr lang="ru-RU" b="0" dirty="0">
                <a:latin typeface="Arial" charset="0"/>
              </a:rPr>
              <a:t>принятия </a:t>
            </a:r>
            <a:r>
              <a:rPr lang="ru-RU" b="0" dirty="0" smtClean="0">
                <a:latin typeface="Arial" charset="0"/>
              </a:rPr>
              <a:t>решений» </a:t>
            </a:r>
            <a:r>
              <a:rPr lang="ru-RU" b="0" dirty="0">
                <a:latin typeface="Arial" charset="0"/>
              </a:rPr>
              <a:t>для административной процедуры</a:t>
            </a:r>
          </a:p>
        </p:txBody>
      </p:sp>
    </p:spTree>
    <p:extLst>
      <p:ext uri="{BB962C8B-B14F-4D97-AF65-F5344CB8AC3E}">
        <p14:creationId xmlns:p14="http://schemas.microsoft.com/office/powerpoint/2010/main" val="338219721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ru-RU" dirty="0">
                <a:latin typeface="Arial" charset="0"/>
              </a:rPr>
              <a:t>Следующая вкладка административной процедуры, которую мы должны рассмотреть, называется «</a:t>
            </a:r>
            <a:r>
              <a:rPr lang="ru-RU" b="1" dirty="0">
                <a:latin typeface="Arial" charset="0"/>
              </a:rPr>
              <a:t>Критерии принятия решений для административной процедуры</a:t>
            </a:r>
            <a:r>
              <a:rPr lang="ru-RU" dirty="0">
                <a:latin typeface="Arial" charset="0"/>
              </a:rPr>
              <a:t>».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данной вкладке информация вносится путем добавления критериев из перечня с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вкладки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Критерии принятия решений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карточки услуги.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Добавление на вкладку происходит с помощью кнопки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Добавить</a:t>
            </a:r>
            <a:r>
              <a:rPr lang="ru-R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 нажатии на кнопку появляется окно выбора нужных критериев из всего перечня критериев услуги. Выберите</a:t>
            </a:r>
            <a:r>
              <a:rPr lang="ru-RU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нужный критерий, наведите курсор на строку и кликните на галочке слева. Для того, чтобы убрать из списка выбранных данный критерий, кликните повторно у выбранного критерия по галочке слева.  После нажмите кнопку 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Выбрать</a:t>
            </a:r>
            <a:r>
              <a:rPr lang="ru-RU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dirty="0"/>
              <a:t>Рассмотрим вкладку </a:t>
            </a:r>
            <a:r>
              <a:rPr lang="ru-RU" b="1" dirty="0" smtClean="0"/>
              <a:t>«Административные действия».</a:t>
            </a:r>
            <a:endParaRPr lang="ru-RU" b="1" dirty="0"/>
          </a:p>
          <a:p>
            <a:endParaRPr lang="ru-RU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39847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r>
              <a:rPr lang="ru-RU" dirty="0">
                <a:latin typeface="Arial" charset="0"/>
              </a:rPr>
              <a:t>Следующая </a:t>
            </a:r>
            <a:r>
              <a:rPr lang="ru-RU" dirty="0" smtClean="0">
                <a:latin typeface="Arial" charset="0"/>
              </a:rPr>
              <a:t>вкладка карточки услуги, </a:t>
            </a:r>
            <a:r>
              <a:rPr lang="ru-RU" dirty="0">
                <a:latin typeface="Arial" charset="0"/>
              </a:rPr>
              <a:t>которую мы должны </a:t>
            </a:r>
            <a:r>
              <a:rPr lang="ru-RU" dirty="0" smtClean="0">
                <a:latin typeface="Arial" charset="0"/>
              </a:rPr>
              <a:t>рассмотреть, </a:t>
            </a:r>
            <a:r>
              <a:rPr lang="ru-RU" dirty="0">
                <a:latin typeface="Arial" charset="0"/>
              </a:rPr>
              <a:t>называется </a:t>
            </a:r>
            <a:r>
              <a:rPr lang="ru-RU" dirty="0" smtClean="0">
                <a:latin typeface="Arial" charset="0"/>
              </a:rPr>
              <a:t>«</a:t>
            </a:r>
            <a:r>
              <a:rPr lang="ru-RU" b="1" dirty="0" smtClean="0">
                <a:latin typeface="Arial" charset="0"/>
              </a:rPr>
              <a:t>Административные действия</a:t>
            </a:r>
            <a:r>
              <a:rPr lang="ru-RU" dirty="0" smtClean="0">
                <a:latin typeface="Arial" charset="0"/>
              </a:rPr>
              <a:t>».</a:t>
            </a:r>
            <a:endParaRPr lang="ru-RU" dirty="0">
              <a:latin typeface="Arial" charset="0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данной вкладке вносится информация по действиям, входящим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состав административной процедуры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>
              <a:latin typeface="Arial" charset="0"/>
            </a:endParaRPr>
          </a:p>
          <a:p>
            <a:pPr marL="228600" indent="-228600"/>
            <a:r>
              <a:rPr lang="ru-RU" sz="1200" dirty="0">
                <a:latin typeface="Arial" charset="0"/>
              </a:rPr>
              <a:t>Для административной процедуры может быть указано несколько административных </a:t>
            </a:r>
            <a:r>
              <a:rPr lang="ru-RU" sz="1200" dirty="0" smtClean="0">
                <a:latin typeface="Arial" charset="0"/>
              </a:rPr>
              <a:t>действий или не указано ни одной. </a:t>
            </a:r>
            <a:r>
              <a:rPr lang="ru-RU" sz="1200" dirty="0">
                <a:latin typeface="Arial" charset="0"/>
              </a:rPr>
              <a:t>Для этого </a:t>
            </a:r>
            <a:r>
              <a:rPr lang="ru-RU" sz="1200" dirty="0" smtClean="0">
                <a:latin typeface="Arial" charset="0"/>
              </a:rPr>
              <a:t>нажмите </a:t>
            </a:r>
            <a:r>
              <a:rPr lang="ru-RU" sz="1200" dirty="0">
                <a:latin typeface="Arial" charset="0"/>
              </a:rPr>
              <a:t>на кнопку </a:t>
            </a:r>
            <a:r>
              <a:rPr lang="ru-RU" sz="1200" b="1" dirty="0">
                <a:latin typeface="Arial" charset="0"/>
              </a:rPr>
              <a:t>Добавить еще</a:t>
            </a:r>
            <a:r>
              <a:rPr lang="ru-RU" sz="1200" b="0" dirty="0">
                <a:latin typeface="Arial" charset="0"/>
              </a:rPr>
              <a:t>,</a:t>
            </a:r>
            <a:r>
              <a:rPr lang="ru-RU" sz="1200" b="0" baseline="0" dirty="0">
                <a:latin typeface="Arial" charset="0"/>
              </a:rPr>
              <a:t> </a:t>
            </a:r>
            <a:r>
              <a:rPr lang="ru-RU" sz="1200" b="0" baseline="0" dirty="0" smtClean="0">
                <a:latin typeface="Arial" charset="0"/>
              </a:rPr>
              <a:t>укажите </a:t>
            </a:r>
            <a:r>
              <a:rPr lang="ru-RU" sz="1200" b="1" baseline="0" dirty="0">
                <a:latin typeface="Arial" charset="0"/>
              </a:rPr>
              <a:t>Наименование</a:t>
            </a:r>
            <a:r>
              <a:rPr lang="ru-RU" sz="1200" b="0" baseline="0" dirty="0">
                <a:latin typeface="Arial" charset="0"/>
              </a:rPr>
              <a:t> действия и </a:t>
            </a:r>
            <a:r>
              <a:rPr lang="ru-RU" sz="1200" b="0" baseline="0" dirty="0" smtClean="0">
                <a:latin typeface="Arial" charset="0"/>
              </a:rPr>
              <a:t>нажмите </a:t>
            </a:r>
            <a:r>
              <a:rPr lang="ru-RU" sz="1200" b="0" baseline="0" dirty="0">
                <a:latin typeface="Arial" charset="0"/>
              </a:rPr>
              <a:t>кнопку </a:t>
            </a:r>
            <a:r>
              <a:rPr lang="ru-RU" sz="1200" b="1" baseline="0" dirty="0">
                <a:latin typeface="Arial" charset="0"/>
              </a:rPr>
              <a:t>Добавить.</a:t>
            </a:r>
          </a:p>
          <a:p>
            <a:pPr marL="228600" indent="-228600"/>
            <a:r>
              <a:rPr lang="ru-RU" sz="1200" b="0" baseline="0" dirty="0">
                <a:latin typeface="Arial" charset="0"/>
              </a:rPr>
              <a:t>При этом откроются поля вкладки. </a:t>
            </a:r>
          </a:p>
          <a:p>
            <a:pPr marL="228600" indent="-228600"/>
            <a:endParaRPr lang="ru-RU" sz="1200" b="1" baseline="0" dirty="0">
              <a:latin typeface="Arial" charset="0"/>
            </a:endParaRPr>
          </a:p>
          <a:p>
            <a:pPr marL="228600" indent="-228600"/>
            <a:r>
              <a:rPr lang="ru-RU" sz="1200" b="0" dirty="0">
                <a:latin typeface="Arial" charset="0"/>
              </a:rPr>
              <a:t>Необходимо верно указать, является ли административное действие </a:t>
            </a:r>
            <a:r>
              <a:rPr lang="ru-RU" sz="1200" b="0" baseline="0" dirty="0">
                <a:latin typeface="Arial" charset="0"/>
              </a:rPr>
              <a:t>взаимодействием заявителя с должностными лицами.</a:t>
            </a:r>
          </a:p>
          <a:p>
            <a:pPr marL="228600" indent="-228600"/>
            <a:endParaRPr lang="ru-RU" sz="1200" b="0" baseline="0" dirty="0">
              <a:latin typeface="Arial" charset="0"/>
            </a:endParaRPr>
          </a:p>
          <a:p>
            <a:pPr marL="228600" indent="-228600"/>
            <a:r>
              <a:rPr lang="ru-RU" sz="1200" b="0" baseline="0" dirty="0" smtClean="0">
                <a:latin typeface="Arial" charset="0"/>
              </a:rPr>
              <a:t>Необходимо </a:t>
            </a:r>
            <a:r>
              <a:rPr lang="ru-RU" sz="1200" b="0" baseline="0" dirty="0">
                <a:latin typeface="Arial" charset="0"/>
              </a:rPr>
              <a:t>заполнить следующие поля:</a:t>
            </a:r>
          </a:p>
          <a:p>
            <a:pPr marL="228600" indent="-228600">
              <a:buFont typeface="+mj-lt"/>
              <a:buAutoNum type="arabicParenR"/>
            </a:pPr>
            <a:r>
              <a:rPr lang="ru-RU" sz="1200" b="1" baseline="0" dirty="0">
                <a:latin typeface="Arial" charset="0"/>
              </a:rPr>
              <a:t>Описание </a:t>
            </a:r>
            <a:r>
              <a:rPr lang="ru-RU" sz="1200" b="0" baseline="0" dirty="0">
                <a:latin typeface="Arial" charset="0"/>
              </a:rPr>
              <a:t>административного действия – описание из административного регламента;</a:t>
            </a:r>
          </a:p>
          <a:p>
            <a:pPr marL="228600" indent="-228600">
              <a:buFont typeface="+mj-lt"/>
              <a:buAutoNum type="arabicParenR"/>
            </a:pPr>
            <a:r>
              <a:rPr lang="ru-RU" sz="1200" b="1" baseline="0" dirty="0">
                <a:latin typeface="Arial" charset="0"/>
              </a:rPr>
              <a:t>Максимальный срок выполнения</a:t>
            </a:r>
            <a:r>
              <a:rPr lang="ru-RU" sz="1200" b="0" baseline="0" dirty="0">
                <a:latin typeface="Arial" charset="0"/>
              </a:rPr>
              <a:t> административного действия – вводится целое число минут, часов, рабочих дней или других единиц времени из административного регламента (обязательное);</a:t>
            </a:r>
          </a:p>
          <a:p>
            <a:pPr marL="228600" indent="-228600">
              <a:buFont typeface="+mj-lt"/>
              <a:buAutoNum type="arabicParenR"/>
            </a:pPr>
            <a:r>
              <a:rPr lang="ru-RU" sz="1200" b="1" baseline="0" dirty="0">
                <a:latin typeface="Arial" charset="0"/>
              </a:rPr>
              <a:t>Ответственное должностное лицо </a:t>
            </a:r>
            <a:r>
              <a:rPr lang="ru-RU" sz="1200" b="0" baseline="0" dirty="0">
                <a:latin typeface="Arial" charset="0"/>
              </a:rPr>
              <a:t>– вводится текст с описанием из административного регламента (обязательное) в окне редактора.</a:t>
            </a:r>
          </a:p>
          <a:p>
            <a:pPr marL="0" indent="0">
              <a:buFont typeface="+mj-lt"/>
              <a:buNone/>
            </a:pPr>
            <a:endParaRPr lang="ru-RU" sz="1200" b="1" baseline="0" dirty="0">
              <a:latin typeface="Arial" charset="0"/>
            </a:endParaRPr>
          </a:p>
          <a:p>
            <a:endParaRPr lang="ru-RU" b="1" dirty="0">
              <a:latin typeface="Arial" charset="0"/>
            </a:endParaRPr>
          </a:p>
          <a:p>
            <a:endParaRPr lang="ru-RU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71777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ru-RU" dirty="0">
                <a:latin typeface="Arial" charset="0"/>
              </a:rPr>
              <a:t>Следующая </a:t>
            </a:r>
            <a:r>
              <a:rPr lang="ru-RU" dirty="0" smtClean="0">
                <a:latin typeface="Arial" charset="0"/>
              </a:rPr>
              <a:t>вкладка карточки услуги, </a:t>
            </a:r>
            <a:r>
              <a:rPr lang="ru-RU" dirty="0">
                <a:latin typeface="Arial" charset="0"/>
              </a:rPr>
              <a:t>которую мы должны </a:t>
            </a:r>
            <a:r>
              <a:rPr lang="ru-RU" dirty="0" smtClean="0">
                <a:latin typeface="Arial" charset="0"/>
              </a:rPr>
              <a:t>рассмотреть, </a:t>
            </a:r>
            <a:r>
              <a:rPr lang="ru-RU" dirty="0">
                <a:latin typeface="Arial" charset="0"/>
              </a:rPr>
              <a:t>называется «</a:t>
            </a:r>
            <a:r>
              <a:rPr lang="ru-RU" b="1" dirty="0">
                <a:latin typeface="Arial" charset="0"/>
              </a:rPr>
              <a:t>Формы контроля</a:t>
            </a:r>
            <a:r>
              <a:rPr lang="ru-RU" dirty="0">
                <a:latin typeface="Arial" charset="0"/>
              </a:rPr>
              <a:t>».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данной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вкладке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вносится описание форм контроля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соответствии с разделом административного регламента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касающегося форм контроля за предоставлением услуги.</a:t>
            </a:r>
            <a:endParaRPr lang="ru-RU" dirty="0">
              <a:latin typeface="Arial" charset="0"/>
            </a:endParaRPr>
          </a:p>
          <a:p>
            <a:r>
              <a:rPr lang="ru-RU" b="1" dirty="0" smtClean="0"/>
              <a:t>Порядок осуществления текущего контроля </a:t>
            </a:r>
            <a:r>
              <a:rPr lang="ru-RU" dirty="0" smtClean="0"/>
              <a:t>-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порядок осуществления текущего контроля за соблюдением и исполнением ответственными должностными лицами положений регламента и иных нормативных правовых актов, устанавливающих требования к предоставлению государственной услуги, а также принятием ими решений.</a:t>
            </a:r>
          </a:p>
          <a:p>
            <a:r>
              <a:rPr lang="ru-RU" b="1" dirty="0" smtClean="0"/>
              <a:t>Порядок осуществления плановых и внеплановых проверок </a:t>
            </a:r>
            <a:r>
              <a:rPr lang="ru-RU" b="0" dirty="0" smtClean="0"/>
              <a:t>-</a:t>
            </a:r>
            <a:r>
              <a:rPr lang="ru-RU" b="1" dirty="0" smtClean="0"/>
              <a:t>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порядок осуществления плановых и внеплановых проверок полноты и качества предоставления государственной услуги, в том числе порядок и формы контроля за полнотой и качеством предоставления государственной услуги</a:t>
            </a:r>
            <a:endParaRPr lang="ru-RU" b="1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Периодичность осуществления плановых и внеплановых проверок </a:t>
            </a:r>
            <a:r>
              <a:rPr lang="ru-RU" b="0" dirty="0" smtClean="0"/>
              <a:t>– периодичность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осуществления плановых и внеплановых проверок полноты и качества предоставления государственной услуги, в том числе порядок и формы контроля за полнотой и качеством предоставления государственной услуги</a:t>
            </a:r>
            <a:endParaRPr lang="ru-RU" b="0" dirty="0">
              <a:latin typeface="Arial" charset="0"/>
            </a:endParaRPr>
          </a:p>
          <a:p>
            <a:r>
              <a:rPr lang="ru-RU" b="1" dirty="0" smtClean="0"/>
              <a:t>Ответственность должностных лиц за решения и действия (бездействия), принимаемые (осуществляемые) в ходе предоставления услуги </a:t>
            </a:r>
            <a:r>
              <a:rPr lang="ru-RU" b="0" dirty="0" smtClean="0"/>
              <a:t>-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ответственность должностных лиц федерального органа исполнительной власти и органа государственного внебюджетного фонда за решения и действия (бездействие), принимаемые (осуществляемые) ими в ходе предоставления государственной услуги.</a:t>
            </a:r>
            <a:endParaRPr lang="ru-RU" b="0" dirty="0" smtClean="0"/>
          </a:p>
          <a:p>
            <a:r>
              <a:rPr lang="ru-RU" b="1" dirty="0" smtClean="0"/>
              <a:t>Требования к порядку и формам контроля за предоставлением услуги, в том числе со стороны граждан, их объединений и организаций </a:t>
            </a:r>
            <a:r>
              <a:rPr lang="ru-RU" b="0" dirty="0" smtClean="0"/>
              <a:t>-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положения, характеризующие требования к порядку и формам контроля за предоставлением государственной услуги, в том числе со стороны граждан, их объединений и организаций</a:t>
            </a:r>
            <a:endParaRPr lang="ru-RU" b="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6777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/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07232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10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000" dirty="0">
                <a:latin typeface="Arial" charset="0"/>
              </a:rPr>
              <a:t>Следующая </a:t>
            </a:r>
            <a:r>
              <a:rPr lang="ru-RU" sz="1000" dirty="0" smtClean="0">
                <a:latin typeface="Arial" charset="0"/>
              </a:rPr>
              <a:t>вкладка карточки</a:t>
            </a:r>
            <a:r>
              <a:rPr lang="ru-RU" sz="1000" baseline="0" dirty="0" smtClean="0">
                <a:latin typeface="Arial" charset="0"/>
              </a:rPr>
              <a:t> услуг</a:t>
            </a:r>
            <a:r>
              <a:rPr lang="ru-RU" sz="1000" dirty="0" smtClean="0">
                <a:latin typeface="Arial" charset="0"/>
              </a:rPr>
              <a:t>, </a:t>
            </a:r>
            <a:r>
              <a:rPr lang="ru-RU" sz="1000" dirty="0">
                <a:latin typeface="Arial" charset="0"/>
              </a:rPr>
              <a:t>которую мы должны </a:t>
            </a:r>
            <a:r>
              <a:rPr lang="ru-RU" sz="1000" dirty="0" smtClean="0">
                <a:latin typeface="Arial" charset="0"/>
              </a:rPr>
              <a:t>рассмотреть, </a:t>
            </a:r>
            <a:r>
              <a:rPr lang="ru-RU" sz="1000" dirty="0">
                <a:latin typeface="Arial" charset="0"/>
              </a:rPr>
              <a:t>называется </a:t>
            </a:r>
            <a:r>
              <a:rPr lang="ru-RU" sz="1000" dirty="0" smtClean="0">
                <a:latin typeface="Arial" charset="0"/>
              </a:rPr>
              <a:t>«</a:t>
            </a:r>
            <a:r>
              <a:rPr lang="ru-RU" sz="1000" b="1" dirty="0" smtClean="0">
                <a:latin typeface="Arial" charset="0"/>
              </a:rPr>
              <a:t>Места предоставления услуги</a:t>
            </a:r>
            <a:r>
              <a:rPr lang="ru-RU" sz="1000" dirty="0" smtClean="0">
                <a:latin typeface="Arial" charset="0"/>
              </a:rPr>
              <a:t>», которая содержит требования,</a:t>
            </a:r>
            <a:r>
              <a:rPr lang="ru-RU" sz="1000" baseline="0" dirty="0" smtClean="0">
                <a:latin typeface="Arial" charset="0"/>
              </a:rPr>
              <a:t> предъявляемые к местам предоставления</a:t>
            </a:r>
            <a:r>
              <a:rPr lang="ru-RU" sz="1000" dirty="0" smtClean="0">
                <a:latin typeface="Arial" charset="0"/>
              </a:rPr>
              <a:t>. </a:t>
            </a:r>
            <a:endParaRPr lang="ru-RU" sz="1000" dirty="0">
              <a:latin typeface="Arial" charset="0"/>
            </a:endParaRPr>
          </a:p>
          <a:p>
            <a:pPr marL="228600" indent="-228600"/>
            <a:endParaRPr lang="ru-RU" sz="1000" dirty="0">
              <a:latin typeface="Arial" charset="0"/>
            </a:endParaRPr>
          </a:p>
          <a:p>
            <a:pPr marL="228600" indent="-228600"/>
            <a:endParaRPr lang="ru-RU" sz="1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37610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506037-FBB5-413C-8F67-B82CA07B4307}" type="slidenum">
              <a:rPr lang="ru-RU" smtClean="0"/>
              <a:pPr>
                <a:defRPr/>
              </a:pPr>
              <a:t>61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55315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99FB074-A206-4D5A-93BB-543BEC0B3D39}" type="slidenum">
              <a:rPr lang="ru-RU" sz="1200" smtClean="0"/>
              <a:pPr eaLnBrk="1" hangingPunct="1"/>
              <a:t>62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63613229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1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457200" indent="-457200"/>
            <a:r>
              <a:rPr lang="ru-RU" dirty="0"/>
              <a:t>После того, как оператор создает объект (услугу, организацию) в реестре, объект переходит в состояние «Новый». В таблице приведено описание жизненного цикла нового объекта от состояния «Новый» до публикации или удаления объекта.</a:t>
            </a:r>
          </a:p>
          <a:p>
            <a:pPr marL="457200" indent="-457200"/>
            <a:r>
              <a:rPr lang="ru-RU" dirty="0"/>
              <a:t>В столбцах указаны роли пользователей реестра и доступные для них действия, а в строках – статусы объектов. Стрелками указано, в результате какого действия и как меняется статус объекта. Синие стрелки – основной путь объекта, от создания до публикации. Оранжевые – отказы в согласовании объекта со стороны Редактора или публикатора. При этом объект возвращается оператору на доработку. Сиреневые стрелки – повторная передача доработанного объекта на согласование. Красные стрелки – удаление объекта.</a:t>
            </a:r>
          </a:p>
          <a:p>
            <a:pPr marL="457200" indent="-457200"/>
            <a:r>
              <a:rPr lang="ru-RU" dirty="0"/>
              <a:t>Жизненный цикл нового объекта завершается либо публикацией на портале, либо удалением.</a:t>
            </a:r>
          </a:p>
          <a:p>
            <a:pPr marL="457200" indent="-457200"/>
            <a:endParaRPr lang="ru-RU" dirty="0"/>
          </a:p>
          <a:p>
            <a:pPr marL="457200" indent="-457200"/>
            <a:r>
              <a:rPr lang="ru-RU" dirty="0"/>
              <a:t>Рассмотрим жизненный цикл согласования изменений уже опубликованного объекта.</a:t>
            </a:r>
          </a:p>
          <a:p>
            <a:r>
              <a:rPr lang="ru-RU" dirty="0"/>
              <a:t>Если возникает необходимость внесения изменений в уже опубликованный объект, то Редактор переводит его в состояние «Опубликован,</a:t>
            </a:r>
            <a:r>
              <a:rPr lang="ru-RU" baseline="0" dirty="0"/>
              <a:t> в</a:t>
            </a:r>
            <a:r>
              <a:rPr lang="ru-RU" dirty="0"/>
              <a:t>носятся изменения». В таблице приведено описание жизненного цикла опубликованного объекта от состояния «Опубликован,</a:t>
            </a:r>
            <a:r>
              <a:rPr lang="ru-RU" baseline="0" dirty="0"/>
              <a:t> в</a:t>
            </a:r>
            <a:r>
              <a:rPr lang="ru-RU" dirty="0"/>
              <a:t>носятся изменения» до публикации измененного объекта, возврата к опубликованной версии или запроса на удаление опубликованного объекта.</a:t>
            </a:r>
          </a:p>
          <a:p>
            <a:endParaRPr lang="ru-RU" dirty="0"/>
          </a:p>
          <a:p>
            <a:r>
              <a:rPr lang="ru-RU" dirty="0"/>
              <a:t>Основное отличие жизненного цикла ранее публиковавшегося объекта от нового:</a:t>
            </a:r>
          </a:p>
          <a:p>
            <a:pPr>
              <a:buFontTx/>
              <a:buChar char="•"/>
            </a:pPr>
            <a:r>
              <a:rPr lang="ru-RU" dirty="0"/>
              <a:t> большее количестве согласований удаления (удаление объекта должен подтвердить Публикатор)</a:t>
            </a:r>
          </a:p>
          <a:p>
            <a:pPr>
              <a:buFontTx/>
              <a:buChar char="•"/>
            </a:pPr>
            <a:r>
              <a:rPr lang="ru-RU" dirty="0"/>
              <a:t> возможность отмены сделанных изменений (объект в реестре возвращается к тому состоянию, которое у него было в момент последней публикации на портале)</a:t>
            </a:r>
          </a:p>
          <a:p>
            <a:pPr>
              <a:buFontTx/>
              <a:buChar char="•"/>
            </a:pPr>
            <a:endParaRPr lang="ru-RU" dirty="0"/>
          </a:p>
          <a:p>
            <a:r>
              <a:rPr lang="ru-RU" dirty="0"/>
              <a:t>В остальном жизненный цикл опубликованного объекта аналогичен новому.</a:t>
            </a:r>
          </a:p>
          <a:p>
            <a:pPr marL="457200" indent="-45720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039605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2E0C698-A018-4EBC-9C13-EAB44EA75AD6}" type="slidenum">
              <a:rPr lang="ru-RU" sz="1200" smtClean="0"/>
              <a:pPr eaLnBrk="1" hangingPunct="1"/>
              <a:t>64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40641831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ru-RU" dirty="0" smtClean="0">
                <a:latin typeface="Arial" charset="0"/>
              </a:rPr>
              <a:t>Варианты предоставления (подуслуги)</a:t>
            </a:r>
            <a:r>
              <a:rPr lang="ru-RU" dirty="0" smtClean="0"/>
              <a:t> </a:t>
            </a:r>
            <a:r>
              <a:rPr lang="ru-RU" dirty="0"/>
              <a:t>– наиболее важная и при этом сложная часть Реестра, поэтому она выделяется в отдельный блок. </a:t>
            </a:r>
          </a:p>
          <a:p>
            <a:pPr>
              <a:lnSpc>
                <a:spcPct val="90000"/>
              </a:lnSpc>
            </a:pPr>
            <a:r>
              <a:rPr lang="ru-RU" dirty="0"/>
              <a:t>Рассмотрим подробнее модель предоставления услуги.</a:t>
            </a:r>
          </a:p>
          <a:p>
            <a:pPr>
              <a:lnSpc>
                <a:spcPct val="90000"/>
              </a:lnSpc>
            </a:pPr>
            <a:endParaRPr lang="ru-RU" dirty="0"/>
          </a:p>
          <a:p>
            <a:pPr>
              <a:lnSpc>
                <a:spcPct val="90000"/>
              </a:lnSpc>
            </a:pPr>
            <a:r>
              <a:rPr lang="ru-RU" dirty="0"/>
              <a:t>К </a:t>
            </a:r>
            <a:r>
              <a:rPr lang="ru-RU" dirty="0">
                <a:latin typeface="Arial" charset="0"/>
              </a:rPr>
              <a:t>каждой процедуре</a:t>
            </a:r>
            <a:r>
              <a:rPr lang="ru-RU" dirty="0"/>
              <a:t> может относиться несколько целей обращения, в зависимости от результата оказания </a:t>
            </a:r>
            <a:r>
              <a:rPr lang="ru-RU" dirty="0">
                <a:latin typeface="Arial" charset="0"/>
              </a:rPr>
              <a:t>процедуры</a:t>
            </a:r>
            <a:r>
              <a:rPr lang="ru-RU" dirty="0"/>
              <a:t>. Входящие документы относятся к конкретной цели обращения. У каждой цели – может быть несколько сценариев ее завершения. У каждого результата завершения - свой набор исходящих документов и юридически значимых действий. </a:t>
            </a:r>
          </a:p>
          <a:p>
            <a:pPr>
              <a:lnSpc>
                <a:spcPct val="90000"/>
              </a:lnSpc>
            </a:pPr>
            <a:endParaRPr lang="ru-RU" dirty="0"/>
          </a:p>
          <a:p>
            <a:pPr>
              <a:lnSpc>
                <a:spcPct val="90000"/>
              </a:lnSpc>
            </a:pPr>
            <a:r>
              <a:rPr lang="ru-RU" dirty="0"/>
              <a:t>Таким образом,</a:t>
            </a:r>
          </a:p>
          <a:p>
            <a:pPr>
              <a:lnSpc>
                <a:spcPct val="90000"/>
              </a:lnSpc>
            </a:pPr>
            <a:r>
              <a:rPr lang="ru-RU" dirty="0"/>
              <a:t>1  </a:t>
            </a:r>
            <a:r>
              <a:rPr lang="ru-RU" dirty="0">
                <a:latin typeface="Arial" charset="0"/>
              </a:rPr>
              <a:t>Процедура</a:t>
            </a:r>
            <a:r>
              <a:rPr lang="ru-RU" dirty="0"/>
              <a:t> – несколько целей обращения.</a:t>
            </a:r>
          </a:p>
          <a:p>
            <a:pPr>
              <a:lnSpc>
                <a:spcPct val="90000"/>
              </a:lnSpc>
            </a:pPr>
            <a:r>
              <a:rPr lang="ru-RU" dirty="0"/>
              <a:t>1 цель – несколько сценариев завершения.</a:t>
            </a:r>
          </a:p>
          <a:p>
            <a:pPr>
              <a:lnSpc>
                <a:spcPct val="90000"/>
              </a:lnSpc>
            </a:pPr>
            <a:r>
              <a:rPr lang="ru-RU" dirty="0"/>
              <a:t>1 сценарий – несколько исходящих документов из общего перечня </a:t>
            </a:r>
            <a:r>
              <a:rPr lang="ru-RU" dirty="0" smtClean="0"/>
              <a:t>документов </a:t>
            </a:r>
            <a:r>
              <a:rPr lang="ru-RU" dirty="0"/>
              <a:t>и несколько юридически значимых действий из общего перечня ЮЗД.</a:t>
            </a:r>
          </a:p>
          <a:p>
            <a:pPr>
              <a:lnSpc>
                <a:spcPct val="90000"/>
              </a:lnSpc>
            </a:pPr>
            <a:r>
              <a:rPr lang="ru-RU" dirty="0"/>
              <a:t>Входящие документы привязываются к цели обращения.</a:t>
            </a:r>
          </a:p>
          <a:p>
            <a:pPr>
              <a:lnSpc>
                <a:spcPct val="90000"/>
              </a:lnSpc>
            </a:pPr>
            <a:endParaRPr lang="ru-RU" dirty="0"/>
          </a:p>
          <a:p>
            <a:pPr>
              <a:lnSpc>
                <a:spcPct val="90000"/>
              </a:lnSpc>
            </a:pPr>
            <a:r>
              <a:rPr lang="ru-RU" dirty="0"/>
              <a:t>Теперь перейдем непосредственно к рассмотрению </a:t>
            </a:r>
            <a:r>
              <a:rPr lang="ru-RU" dirty="0" smtClean="0"/>
              <a:t>модели представления услуги в РГУ (2017)</a:t>
            </a:r>
            <a:endParaRPr lang="ru-RU" dirty="0"/>
          </a:p>
          <a:p>
            <a:pPr>
              <a:lnSpc>
                <a:spcPct val="90000"/>
              </a:lnSpc>
            </a:pP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422388576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336706260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lnSpc>
                <a:spcPct val="80000"/>
              </a:lnSpc>
            </a:pPr>
            <a:r>
              <a:rPr lang="ru-RU" sz="800" dirty="0"/>
              <a:t>Заполнение </a:t>
            </a:r>
            <a:r>
              <a:rPr lang="ru-RU" sz="800" dirty="0" smtClean="0"/>
              <a:t>вкладки «Варианты предоставления» </a:t>
            </a:r>
            <a:r>
              <a:rPr lang="ru-RU" sz="800" dirty="0"/>
              <a:t>является обязательным условием для публикации услуги. Каждая публикуемая услуга должна содержать как минимум одну </a:t>
            </a:r>
            <a:r>
              <a:rPr lang="ru-RU" sz="800" dirty="0" smtClean="0"/>
              <a:t>подуслугу.</a:t>
            </a:r>
            <a:endParaRPr lang="ru-RU" sz="800" dirty="0"/>
          </a:p>
          <a:p>
            <a:pPr marL="228600" indent="-228600">
              <a:lnSpc>
                <a:spcPct val="80000"/>
              </a:lnSpc>
            </a:pPr>
            <a:endParaRPr lang="ru-RU" sz="800" dirty="0"/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800" dirty="0" smtClean="0"/>
              <a:t>На вкладке «</a:t>
            </a:r>
            <a:r>
              <a:rPr lang="ru-RU" sz="800" b="1" dirty="0" smtClean="0"/>
              <a:t>Варианты предоставления</a:t>
            </a:r>
            <a:r>
              <a:rPr lang="ru-RU" sz="800" dirty="0" smtClean="0"/>
              <a:t>» представлены</a:t>
            </a:r>
            <a:r>
              <a:rPr lang="ru-RU" sz="800" baseline="0" dirty="0" smtClean="0"/>
              <a:t> две рабочие области: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800" baseline="0" dirty="0" smtClean="0"/>
              <a:t>1. </a:t>
            </a:r>
            <a:r>
              <a:rPr lang="ru-RU" sz="800" b="1" baseline="0" dirty="0" smtClean="0"/>
              <a:t>Область навигации по дереву </a:t>
            </a:r>
            <a:r>
              <a:rPr lang="ru-RU" sz="800" b="1" baseline="0" dirty="0" err="1" smtClean="0"/>
              <a:t>подуслуг</a:t>
            </a:r>
            <a:r>
              <a:rPr lang="ru-RU" sz="800" b="1" baseline="0" dirty="0" smtClean="0"/>
              <a:t> </a:t>
            </a:r>
            <a:r>
              <a:rPr lang="ru-RU" sz="800" baseline="0" dirty="0" smtClean="0"/>
              <a:t>– в данной области отображается </a:t>
            </a:r>
            <a:r>
              <a:rPr lang="ru-RU" sz="800" dirty="0" smtClean="0"/>
              <a:t>вся иерархия </a:t>
            </a:r>
            <a:r>
              <a:rPr lang="ru-RU" sz="800" dirty="0" err="1" smtClean="0"/>
              <a:t>подуслуг</a:t>
            </a:r>
            <a:r>
              <a:rPr lang="ru-RU" sz="800" dirty="0" smtClean="0"/>
              <a:t> (групп </a:t>
            </a:r>
            <a:r>
              <a:rPr lang="ru-RU" sz="800" dirty="0" err="1" smtClean="0"/>
              <a:t>подуслуг</a:t>
            </a:r>
            <a:r>
              <a:rPr lang="ru-RU" sz="800" dirty="0" smtClean="0"/>
              <a:t>).</a:t>
            </a: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800" b="1" dirty="0" smtClean="0">
                <a:latin typeface="Arial" charset="0"/>
              </a:rPr>
              <a:t>2.</a:t>
            </a:r>
            <a:r>
              <a:rPr lang="ru-RU" sz="800" b="1" baseline="0" dirty="0" smtClean="0">
                <a:latin typeface="Arial" charset="0"/>
              </a:rPr>
              <a:t> Область ввода описания сведений о подуслуге (группе </a:t>
            </a:r>
            <a:r>
              <a:rPr lang="ru-RU" sz="800" b="1" baseline="0" dirty="0" err="1" smtClean="0">
                <a:latin typeface="Arial" charset="0"/>
              </a:rPr>
              <a:t>подуслуг</a:t>
            </a:r>
            <a:r>
              <a:rPr lang="ru-RU" sz="800" b="1" baseline="0" dirty="0" smtClean="0">
                <a:latin typeface="Arial" charset="0"/>
              </a:rPr>
              <a:t>)</a:t>
            </a:r>
            <a:r>
              <a:rPr lang="ru-RU" sz="800" baseline="0" dirty="0" smtClean="0"/>
              <a:t> – в данной области отображаются поля для заполнения описания подуслуги (группы </a:t>
            </a:r>
            <a:r>
              <a:rPr lang="ru-RU" sz="800" baseline="0" dirty="0" err="1" smtClean="0"/>
              <a:t>подуслуг</a:t>
            </a:r>
            <a:r>
              <a:rPr lang="ru-RU" sz="800" baseline="0" dirty="0" smtClean="0"/>
              <a:t>).</a:t>
            </a: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800" baseline="0" dirty="0" smtClean="0"/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800" baseline="0" dirty="0" smtClean="0"/>
              <a:t>Добавление новой подуслуги (группы </a:t>
            </a:r>
            <a:r>
              <a:rPr lang="ru-RU" sz="800" baseline="0" dirty="0" err="1" smtClean="0"/>
              <a:t>подуслуг</a:t>
            </a:r>
            <a:r>
              <a:rPr lang="ru-RU" sz="800" baseline="0" dirty="0" smtClean="0"/>
              <a:t>) осуществляется с помощью кнопки </a:t>
            </a:r>
            <a:r>
              <a:rPr lang="ru-RU" sz="800" b="1" baseline="0" dirty="0" smtClean="0"/>
              <a:t>Добавить</a:t>
            </a:r>
            <a:r>
              <a:rPr lang="ru-RU" sz="800" baseline="0" dirty="0" smtClean="0"/>
              <a:t>, расположенной над </a:t>
            </a:r>
            <a:r>
              <a:rPr lang="ru-RU" sz="800" b="1" baseline="0" dirty="0" smtClean="0"/>
              <a:t>областью навигации по дереву </a:t>
            </a:r>
            <a:r>
              <a:rPr lang="ru-RU" sz="800" b="1" baseline="0" dirty="0" err="1" smtClean="0"/>
              <a:t>подуслуг</a:t>
            </a:r>
            <a:r>
              <a:rPr lang="ru-RU" sz="800" b="1" baseline="0" dirty="0" smtClean="0"/>
              <a:t>.</a:t>
            </a:r>
          </a:p>
          <a:p>
            <a:pPr marL="228600" indent="-228600">
              <a:lnSpc>
                <a:spcPct val="80000"/>
              </a:lnSpc>
            </a:pPr>
            <a:endParaRPr lang="ru-RU" sz="800" dirty="0"/>
          </a:p>
          <a:p>
            <a:pPr marL="0" indent="0">
              <a:buFont typeface="Wingdings" pitchFamily="2" charset="2"/>
              <a:buNone/>
            </a:pPr>
            <a:r>
              <a:rPr lang="ru-RU" sz="800" dirty="0" smtClean="0"/>
              <a:t>Рассмотрим, каким образом осуществляется добавление</a:t>
            </a:r>
            <a:r>
              <a:rPr lang="ru-RU" sz="800" baseline="0" dirty="0" smtClean="0"/>
              <a:t> подуслуги/группы </a:t>
            </a:r>
            <a:r>
              <a:rPr lang="ru-RU" sz="800" baseline="0" dirty="0" err="1" smtClean="0"/>
              <a:t>подуслуг</a:t>
            </a:r>
            <a:r>
              <a:rPr lang="ru-RU" sz="800" dirty="0" smtClean="0"/>
              <a:t>. 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14232857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lnSpc>
                <a:spcPct val="80000"/>
              </a:lnSpc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добавления элемента (подуслуги/группы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подуслуг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в дерево следует предварительно выделить элемент, внутрь которого будет добавлен новый элемент.</a:t>
            </a:r>
          </a:p>
          <a:p>
            <a:pPr marL="228600" indent="-228600">
              <a:lnSpc>
                <a:spcPct val="80000"/>
              </a:lnSpc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Далее нажать на кнопку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Добавить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расположенную над областью </a:t>
            </a:r>
            <a:r>
              <a:rPr lang="ru-RU" sz="1200" b="0" baseline="0" dirty="0" smtClean="0"/>
              <a:t>навигации по дереву </a:t>
            </a:r>
            <a:r>
              <a:rPr lang="ru-RU" sz="1200" b="0" baseline="0" dirty="0" err="1" smtClean="0"/>
              <a:t>подуслуг</a:t>
            </a:r>
            <a:r>
              <a:rPr lang="ru-RU" sz="1200" b="0" baseline="0" dirty="0" smtClean="0"/>
              <a:t>.</a:t>
            </a:r>
          </a:p>
          <a:p>
            <a:pPr marL="228600" indent="-228600">
              <a:lnSpc>
                <a:spcPct val="80000"/>
              </a:lnSpc>
              <a:buAutoNum type="arabicPeriod"/>
            </a:pP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Выбрать тип добавляемого элемента: группа </a:t>
            </a:r>
            <a:r>
              <a:rPr lang="ru-RU" sz="1200" b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подуслуг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или </a:t>
            </a:r>
            <a:r>
              <a:rPr lang="ru-RU" sz="1200" b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подуслуга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indent="-228600">
              <a:lnSpc>
                <a:spcPct val="80000"/>
              </a:lnSpc>
              <a:buAutoNum type="arabicPeriod"/>
            </a:pP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появившемся в области </a:t>
            </a:r>
            <a:r>
              <a:rPr lang="ru-RU" sz="1200" b="0" baseline="0" dirty="0" smtClean="0"/>
              <a:t>навигации по дереву </a:t>
            </a:r>
            <a:r>
              <a:rPr lang="ru-RU" sz="1200" b="0" baseline="0" dirty="0" err="1" smtClean="0"/>
              <a:t>подуслуг</a:t>
            </a:r>
            <a:r>
              <a:rPr lang="ru-RU" sz="1200" b="0" baseline="0" dirty="0" smtClean="0"/>
              <a:t> текстовом поле в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вести наименование </a:t>
            </a:r>
            <a:r>
              <a:rPr lang="ru-RU" sz="1200" dirty="0" smtClean="0"/>
              <a:t>подуслуги/группы </a:t>
            </a:r>
            <a:r>
              <a:rPr lang="ru-RU" sz="1200" dirty="0" err="1" smtClean="0"/>
              <a:t>подуслуг</a:t>
            </a:r>
            <a:r>
              <a:rPr lang="ru-RU" sz="1200" dirty="0" smtClean="0"/>
              <a:t>.</a:t>
            </a:r>
          </a:p>
          <a:p>
            <a:pPr marL="228600" marR="0" lvl="0" indent="-22860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Подтвердить добавление </a:t>
            </a:r>
            <a:r>
              <a:rPr lang="ru-RU" sz="1200" dirty="0" smtClean="0"/>
              <a:t>подуслуги/группы </a:t>
            </a:r>
            <a:r>
              <a:rPr lang="ru-RU" sz="1200" dirty="0" err="1" smtClean="0"/>
              <a:t>подуслуг</a:t>
            </a:r>
            <a:r>
              <a:rPr lang="ru-RU" sz="1200" dirty="0" smtClean="0"/>
              <a:t> с заданным наименованием путем нажатия кнопки </a:t>
            </a:r>
            <a:r>
              <a:rPr lang="ru-RU" sz="1200" b="1" dirty="0" smtClean="0"/>
              <a:t>Добавить.</a:t>
            </a:r>
            <a:r>
              <a:rPr lang="ru-RU" sz="1200" b="1" baseline="0" dirty="0" smtClean="0"/>
              <a:t> </a:t>
            </a:r>
            <a:r>
              <a:rPr lang="ru-RU" sz="1200" b="0" baseline="0" dirty="0" smtClean="0"/>
              <a:t>Для отмены операции добавления необходимо нажать на кнопку </a:t>
            </a:r>
            <a:r>
              <a:rPr lang="ru-RU" sz="1200" b="1" baseline="0" dirty="0" smtClean="0"/>
              <a:t>Отменить.</a:t>
            </a:r>
            <a:endParaRPr lang="ru-RU" sz="1200" b="1" dirty="0" smtClean="0"/>
          </a:p>
          <a:p>
            <a:pPr marL="228600" indent="-228600">
              <a:lnSpc>
                <a:spcPct val="80000"/>
              </a:lnSpc>
              <a:buAutoNum type="arabicPeriod"/>
            </a:pPr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выделен корневой элемент дерева – наименование услуги, или выделена группа, то имеется возможность добавить как группу, так и вариант предоставления услуги. Если выделен вариант предоставления услуги, то добавление элементов в дерево невозможно, так как вариант предоставления услуги является конечным элементом дерева. Таким образом, можно построить многоуровневую иерархическую структуру, в которой конечными элементами дерева всегда будут сгруппированные по общим параметрам варианты предоставления услуги.</a:t>
            </a:r>
            <a:endParaRPr lang="ru-RU" sz="800" dirty="0" smtClean="0"/>
          </a:p>
          <a:p>
            <a:pPr marL="228600" indent="-228600">
              <a:lnSpc>
                <a:spcPct val="80000"/>
              </a:lnSpc>
            </a:pPr>
            <a:endParaRPr lang="ru-RU" sz="800" dirty="0"/>
          </a:p>
          <a:p>
            <a:pPr marL="457200" indent="-457200">
              <a:buFont typeface="Wingdings" pitchFamily="2" charset="2"/>
              <a:buChar char="Ø"/>
            </a:pPr>
            <a:r>
              <a:rPr lang="ru-RU" sz="800" dirty="0"/>
              <a:t>Рассмотрим, каким образом </a:t>
            </a:r>
            <a:r>
              <a:rPr lang="ru-RU" sz="800" dirty="0" smtClean="0"/>
              <a:t>осуществляется ввод сведений о </a:t>
            </a:r>
            <a:r>
              <a:rPr lang="ru-RU" sz="800" baseline="0" dirty="0" smtClean="0"/>
              <a:t>группе </a:t>
            </a:r>
            <a:r>
              <a:rPr lang="ru-RU" sz="800" baseline="0" dirty="0" err="1" smtClean="0"/>
              <a:t>подуслуг</a:t>
            </a:r>
            <a:r>
              <a:rPr lang="ru-RU" sz="800" dirty="0" smtClean="0"/>
              <a:t>. 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413783488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ct val="80000"/>
              </a:lnSpc>
              <a:buNone/>
            </a:pPr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lnSpc>
                <a:spcPct val="80000"/>
              </a:lnSpc>
            </a:pPr>
            <a:endParaRPr lang="ru-RU" sz="800" dirty="0"/>
          </a:p>
          <a:p>
            <a:pPr marL="457200" indent="-457200">
              <a:buFont typeface="Wingdings" pitchFamily="2" charset="2"/>
              <a:buChar char="Ø"/>
            </a:pPr>
            <a:r>
              <a:rPr lang="ru-RU" sz="800" dirty="0"/>
              <a:t>Рассмотрим, каким образом </a:t>
            </a:r>
            <a:r>
              <a:rPr lang="ru-RU" sz="800" dirty="0" smtClean="0"/>
              <a:t>осуществляется ввод сведений, составляющих описание </a:t>
            </a:r>
            <a:r>
              <a:rPr lang="ru-RU" sz="800" baseline="0" dirty="0" smtClean="0"/>
              <a:t>подуслуги</a:t>
            </a:r>
            <a:r>
              <a:rPr lang="ru-RU" sz="800" dirty="0" smtClean="0"/>
              <a:t>. 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482060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1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E8B751E-F804-436D-8757-A20D1845AE31}" type="slidenum">
              <a:rPr lang="ru-RU" sz="1200" smtClean="0"/>
              <a:pPr eaLnBrk="1" hangingPunct="1"/>
              <a:t>7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312122719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Сведения, составляющие описание подуслуги, разнесены по следующим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блокам:</a:t>
            </a:r>
          </a:p>
          <a:p>
            <a:pPr marL="0" indent="0">
              <a:lnSpc>
                <a:spcPct val="80000"/>
              </a:lnSpc>
              <a:buNone/>
            </a:pPr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lnSpc>
                <a:spcPct val="80000"/>
              </a:lnSpc>
            </a:pPr>
            <a:endParaRPr lang="ru-RU" sz="800" dirty="0"/>
          </a:p>
          <a:p>
            <a:pPr marL="457200" indent="-457200">
              <a:buFont typeface="Wingdings" pitchFamily="2" charset="2"/>
              <a:buChar char="Ø"/>
            </a:pPr>
            <a:r>
              <a:rPr lang="ru-RU" sz="800" dirty="0"/>
              <a:t>Рассмотрим, каким образом </a:t>
            </a:r>
            <a:r>
              <a:rPr lang="ru-RU" sz="800" dirty="0" smtClean="0"/>
              <a:t>осуществляется ввод сведений, составляющих описание </a:t>
            </a:r>
            <a:r>
              <a:rPr lang="ru-RU" sz="800" baseline="0" dirty="0" smtClean="0"/>
              <a:t>подуслуги</a:t>
            </a:r>
            <a:r>
              <a:rPr lang="ru-RU" sz="800" dirty="0" smtClean="0"/>
              <a:t>. 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89916297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61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lnSpc>
                <a:spcPct val="80000"/>
              </a:lnSpc>
            </a:pPr>
            <a:r>
              <a:rPr lang="ru-RU" sz="800" dirty="0"/>
              <a:t>Итак, как уже было сказано ранее, общая информация о </a:t>
            </a:r>
            <a:r>
              <a:rPr lang="ru-RU" sz="800" dirty="0" smtClean="0">
                <a:latin typeface="Arial" charset="0"/>
              </a:rPr>
              <a:t>подуслуге</a:t>
            </a:r>
            <a:r>
              <a:rPr lang="ru-RU" sz="800" dirty="0" smtClean="0"/>
              <a:t> </a:t>
            </a:r>
            <a:r>
              <a:rPr lang="ru-RU" sz="800" dirty="0"/>
              <a:t>располагается </a:t>
            </a:r>
            <a:r>
              <a:rPr lang="ru-RU" sz="800" dirty="0" smtClean="0"/>
              <a:t>в блоке «Общие </a:t>
            </a:r>
            <a:r>
              <a:rPr lang="ru-RU" sz="800" dirty="0"/>
              <a:t>сведения».</a:t>
            </a:r>
          </a:p>
          <a:p>
            <a:pPr marL="228600" indent="-228600">
              <a:lnSpc>
                <a:spcPct val="80000"/>
              </a:lnSpc>
            </a:pPr>
            <a:r>
              <a:rPr lang="ru-RU" sz="800" dirty="0" smtClean="0"/>
              <a:t>В нем расположены </a:t>
            </a:r>
            <a:r>
              <a:rPr lang="ru-RU" sz="800" dirty="0"/>
              <a:t>следующие поля:</a:t>
            </a: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800" dirty="0"/>
              <a:t>Идентификатор </a:t>
            </a:r>
            <a:r>
              <a:rPr lang="ru-RU" sz="800" dirty="0" smtClean="0">
                <a:latin typeface="Arial" charset="0"/>
              </a:rPr>
              <a:t>подуслуги</a:t>
            </a:r>
            <a:r>
              <a:rPr lang="ru-RU" sz="800" dirty="0" smtClean="0"/>
              <a:t> </a:t>
            </a:r>
            <a:r>
              <a:rPr lang="ru-RU" sz="800" dirty="0"/>
              <a:t>заполняется автоматически.</a:t>
            </a: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800" b="1" dirty="0" smtClean="0"/>
              <a:t>Блок-схема</a:t>
            </a:r>
            <a:r>
              <a:rPr lang="ru-RU" sz="800" dirty="0" smtClean="0"/>
              <a:t> </a:t>
            </a:r>
            <a:r>
              <a:rPr lang="ru-RU" sz="800" dirty="0"/>
              <a:t>– поле, предназначенное для прикрепления файла блок-схемы.</a:t>
            </a:r>
          </a:p>
          <a:p>
            <a:pPr marL="228600" indent="-228600">
              <a:lnSpc>
                <a:spcPct val="80000"/>
              </a:lnSpc>
            </a:pPr>
            <a:r>
              <a:rPr lang="ru-RU" sz="800" dirty="0" smtClean="0"/>
              <a:t>Блок-схемы </a:t>
            </a:r>
            <a:r>
              <a:rPr lang="ru-RU" sz="800" dirty="0" smtClean="0">
                <a:latin typeface="Arial" charset="0"/>
              </a:rPr>
              <a:t>подуслуги</a:t>
            </a:r>
            <a:r>
              <a:rPr lang="ru-RU" sz="800" baseline="0" dirty="0" smtClean="0">
                <a:latin typeface="+mn-lt"/>
              </a:rPr>
              <a:t> (</a:t>
            </a:r>
            <a:r>
              <a:rPr lang="ru-RU" sz="800" dirty="0" smtClean="0"/>
              <a:t>при </a:t>
            </a:r>
            <a:r>
              <a:rPr lang="ru-RU" sz="800" dirty="0"/>
              <a:t>условии, что в регламенте они </a:t>
            </a:r>
            <a:r>
              <a:rPr lang="ru-RU" sz="800" dirty="0" smtClean="0"/>
              <a:t>присутствуют) </a:t>
            </a:r>
            <a:r>
              <a:rPr lang="ru-RU" sz="800" dirty="0"/>
              <a:t>обычно располагаются в приложениях к тексту регламента</a:t>
            </a:r>
            <a:r>
              <a:rPr lang="ru-RU" sz="800" i="1" dirty="0"/>
              <a:t>.</a:t>
            </a:r>
            <a:r>
              <a:rPr lang="ru-RU" sz="800" dirty="0"/>
              <a:t> </a:t>
            </a:r>
          </a:p>
          <a:p>
            <a:pPr marL="228600" indent="-228600">
              <a:lnSpc>
                <a:spcPct val="80000"/>
              </a:lnSpc>
            </a:pPr>
            <a:r>
              <a:rPr lang="ru-RU" sz="800" dirty="0"/>
              <a:t>4) </a:t>
            </a:r>
            <a:r>
              <a:rPr lang="ru-RU" sz="800" b="1" dirty="0"/>
              <a:t>Основание</a:t>
            </a:r>
            <a:r>
              <a:rPr lang="ru-RU" sz="800" dirty="0"/>
              <a:t> для начала выполнения</a:t>
            </a:r>
            <a:r>
              <a:rPr lang="ru-RU" sz="800" dirty="0">
                <a:latin typeface="Arial" charset="0"/>
              </a:rPr>
              <a:t> </a:t>
            </a:r>
            <a:r>
              <a:rPr lang="ru-RU" sz="800" dirty="0" smtClean="0">
                <a:latin typeface="Arial" charset="0"/>
              </a:rPr>
              <a:t>подуслуги</a:t>
            </a:r>
            <a:r>
              <a:rPr lang="ru-RU" sz="800" dirty="0" smtClean="0"/>
              <a:t>– </a:t>
            </a:r>
            <a:r>
              <a:rPr lang="ru-RU" sz="800" dirty="0"/>
              <a:t>заполняются с помощью текстового редактора и должны содержать информацию из административного регламента услуги.</a:t>
            </a:r>
          </a:p>
          <a:p>
            <a:pPr marL="228600" indent="-228600">
              <a:lnSpc>
                <a:spcPct val="80000"/>
              </a:lnSpc>
            </a:pPr>
            <a:r>
              <a:rPr lang="ru-RU" sz="800" dirty="0"/>
              <a:t>Поле </a:t>
            </a:r>
            <a:r>
              <a:rPr lang="ru-RU" sz="800" b="1" dirty="0"/>
              <a:t>Основание </a:t>
            </a:r>
            <a:r>
              <a:rPr lang="ru-RU" sz="800" dirty="0"/>
              <a:t>как правило содержит информацию о том, каким образом инициируется начало оказания </a:t>
            </a:r>
            <a:r>
              <a:rPr lang="ru-RU" sz="800" dirty="0" smtClean="0">
                <a:latin typeface="Arial" charset="0"/>
              </a:rPr>
              <a:t>подуслуги</a:t>
            </a:r>
            <a:r>
              <a:rPr lang="ru-RU" sz="800" dirty="0" smtClean="0"/>
              <a:t>. </a:t>
            </a:r>
            <a:r>
              <a:rPr lang="ru-RU" sz="800" dirty="0"/>
              <a:t>Это может быть обращение получателя услуги с пакетом </a:t>
            </a:r>
            <a:r>
              <a:rPr lang="ru-RU" sz="800" dirty="0" smtClean="0"/>
              <a:t>документов</a:t>
            </a:r>
            <a:r>
              <a:rPr lang="ru-RU" sz="800" baseline="0" dirty="0" smtClean="0"/>
              <a:t> </a:t>
            </a:r>
            <a:r>
              <a:rPr lang="ru-RU" sz="800" dirty="0" smtClean="0"/>
              <a:t>или </a:t>
            </a:r>
            <a:r>
              <a:rPr lang="ru-RU" sz="800" dirty="0"/>
              <a:t>возникновение каких-либо внешних факторов.</a:t>
            </a:r>
          </a:p>
          <a:p>
            <a:pPr marL="228600" indent="-228600">
              <a:lnSpc>
                <a:spcPct val="80000"/>
              </a:lnSpc>
            </a:pPr>
            <a:r>
              <a:rPr lang="ru-RU" sz="800" dirty="0">
                <a:latin typeface="Arial" charset="0"/>
              </a:rPr>
              <a:t>5) В поле </a:t>
            </a:r>
            <a:r>
              <a:rPr lang="ru-RU" sz="800" b="1" dirty="0">
                <a:latin typeface="Arial" charset="0"/>
              </a:rPr>
              <a:t>Результат оказания</a:t>
            </a:r>
            <a:r>
              <a:rPr lang="ru-RU" sz="800" dirty="0">
                <a:latin typeface="Arial" charset="0"/>
              </a:rPr>
              <a:t> мы</a:t>
            </a:r>
            <a:r>
              <a:rPr lang="ru-RU" sz="800" baseline="0" dirty="0">
                <a:latin typeface="Arial" charset="0"/>
              </a:rPr>
              <a:t> должны вносить информацию об ожидаемом результате оказания данной </a:t>
            </a:r>
            <a:r>
              <a:rPr lang="ru-RU" sz="800" dirty="0" smtClean="0">
                <a:latin typeface="Arial" charset="0"/>
              </a:rPr>
              <a:t>подуслуги</a:t>
            </a:r>
            <a:r>
              <a:rPr lang="ru-RU" sz="800" baseline="0" dirty="0" smtClean="0">
                <a:latin typeface="Arial" charset="0"/>
              </a:rPr>
              <a:t> </a:t>
            </a:r>
            <a:r>
              <a:rPr lang="ru-RU" sz="800" baseline="0" dirty="0">
                <a:latin typeface="Arial" charset="0"/>
              </a:rPr>
              <a:t>в рамках предоставляемой услуги.</a:t>
            </a:r>
            <a:endParaRPr lang="ru-RU" sz="80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endParaRPr lang="ru-RU" sz="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92721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61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47650" marR="0" lvl="0" indent="-24765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800" b="1" dirty="0" smtClean="0"/>
              <a:t>Краткое</a:t>
            </a:r>
            <a:r>
              <a:rPr lang="ru-RU" sz="800" b="1" baseline="0" dirty="0" smtClean="0"/>
              <a:t> н</a:t>
            </a:r>
            <a:r>
              <a:rPr lang="ru-RU" sz="800" b="1" dirty="0" smtClean="0"/>
              <a:t>аименование (для ЕПГУ) </a:t>
            </a:r>
            <a:r>
              <a:rPr lang="ru-RU" sz="800" b="0" dirty="0" smtClean="0"/>
              <a:t>– (обязательное). 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поле </a:t>
            </a:r>
            <a:r>
              <a:rPr lang="ru-RU" sz="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Краткое наименование (для ЕПГУ)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введите краткое наименование подуслуги для последующего использования данного наименования на Едином портале государственных и муниципальных услуг.</a:t>
            </a:r>
            <a:endParaRPr lang="ru-RU" sz="800" b="1" dirty="0" smtClean="0"/>
          </a:p>
          <a:p>
            <a:pPr marL="247650" indent="-247650">
              <a:lnSpc>
                <a:spcPct val="90000"/>
              </a:lnSpc>
              <a:buFontTx/>
              <a:buAutoNum type="arabicParenR"/>
            </a:pP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</a:t>
            </a:r>
            <a:r>
              <a:rPr lang="ru-RU" sz="8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подуслуга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используется для межведомственного взаимодействия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выставьте галочку в соответствующем поле. </a:t>
            </a:r>
          </a:p>
          <a:p>
            <a:pPr marL="247650" indent="-247650">
              <a:lnSpc>
                <a:spcPct val="90000"/>
              </a:lnSpc>
              <a:buFontTx/>
              <a:buAutoNum type="arabicParenR"/>
            </a:pP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</a:t>
            </a:r>
            <a:r>
              <a:rPr lang="ru-RU" sz="8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подуслуга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выполняется </a:t>
            </a:r>
            <a:r>
              <a:rPr lang="ru-RU" sz="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без участия заявителя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проставьте галочку в соответствующем поле.</a:t>
            </a:r>
            <a:endParaRPr lang="ru-RU" sz="800" b="1" dirty="0" smtClean="0"/>
          </a:p>
          <a:p>
            <a:pPr marL="247650" indent="-247650">
              <a:lnSpc>
                <a:spcPct val="90000"/>
              </a:lnSpc>
              <a:buFontTx/>
              <a:buAutoNum type="arabicParenR"/>
            </a:pPr>
            <a:r>
              <a:rPr lang="ru-RU" sz="800" b="1" dirty="0" smtClean="0"/>
              <a:t>Адрес в сети Интернет. </a:t>
            </a:r>
            <a:r>
              <a:rPr lang="x-none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случае если 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подуслугу можно получить </a:t>
            </a:r>
            <a:r>
              <a:rPr lang="x-none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электронном виде в сети Интернет, в поле </a:t>
            </a:r>
            <a:r>
              <a:rPr lang="x-none" sz="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Адрес </a:t>
            </a:r>
            <a:r>
              <a:rPr lang="ru-RU" sz="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сети Интернет </a:t>
            </a:r>
            <a:r>
              <a:rPr lang="x-none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укажите ссылку на получение этой 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цели обращения</a:t>
            </a:r>
            <a:r>
              <a:rPr lang="x-none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ru-RU" sz="800" b="1" dirty="0" smtClean="0"/>
          </a:p>
          <a:p>
            <a:pPr marL="247650" indent="-247650">
              <a:lnSpc>
                <a:spcPct val="90000"/>
              </a:lnSpc>
              <a:buFontTx/>
              <a:buAutoNum type="arabicParenR"/>
            </a:pPr>
            <a:r>
              <a:rPr lang="ru-RU" sz="800" b="1" dirty="0" smtClean="0"/>
              <a:t>Описание</a:t>
            </a:r>
            <a:r>
              <a:rPr lang="ru-RU" sz="800" dirty="0" smtClean="0"/>
              <a:t> – поле заполняется с помощью текстового редактора.</a:t>
            </a:r>
          </a:p>
          <a:p>
            <a:pPr marL="247650" indent="-247650">
              <a:lnSpc>
                <a:spcPct val="90000"/>
              </a:lnSpc>
              <a:buFontTx/>
              <a:buAutoNum type="arabicParenR"/>
            </a:pPr>
            <a:r>
              <a:rPr lang="ru-RU" sz="800" b="1" dirty="0" smtClean="0"/>
              <a:t>Срок предоставления </a:t>
            </a:r>
            <a:r>
              <a:rPr lang="ru-RU" sz="800" b="0" dirty="0" smtClean="0"/>
              <a:t>- </a:t>
            </a:r>
            <a:r>
              <a:rPr lang="ru-RU" sz="800" dirty="0" smtClean="0"/>
              <a:t>(</a:t>
            </a:r>
            <a:r>
              <a:rPr lang="ru-RU" sz="800" i="1" dirty="0" smtClean="0"/>
              <a:t>обязательное</a:t>
            </a:r>
            <a:r>
              <a:rPr lang="ru-RU" sz="800" dirty="0" smtClean="0"/>
              <a:t>)</a:t>
            </a:r>
            <a:r>
              <a:rPr lang="ru-RU" sz="800" b="0" dirty="0" smtClean="0"/>
              <a:t>. 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поле </a:t>
            </a:r>
            <a:r>
              <a:rPr lang="ru-RU" sz="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Срок предоставления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указываются максимальные сроки, в течение которых </a:t>
            </a:r>
            <a:r>
              <a:rPr lang="ru-RU" sz="8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подуслуга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должна быть предоставлена. </a:t>
            </a:r>
            <a:r>
              <a:rPr lang="ru-RU" sz="8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поле </a:t>
            </a:r>
            <a:r>
              <a:rPr lang="ru-RU" sz="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Комментарий</a:t>
            </a:r>
            <a:r>
              <a:rPr lang="ru-RU" sz="8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8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указывается уточняющая информация к сроку предоставления.</a:t>
            </a:r>
            <a:endParaRPr lang="ru-RU" sz="800" b="0" dirty="0" smtClean="0"/>
          </a:p>
          <a:p>
            <a:pPr marL="247650" indent="-247650">
              <a:lnSpc>
                <a:spcPct val="90000"/>
              </a:lnSpc>
              <a:buFontTx/>
              <a:buAutoNum type="arabicParenR"/>
            </a:pPr>
            <a:r>
              <a:rPr lang="ru-RU" sz="800" b="1" dirty="0" smtClean="0"/>
              <a:t>Максимальный срок ожидания в очереди при подаче запроса о предоставлении услуги - </a:t>
            </a:r>
            <a:r>
              <a:rPr lang="ru-RU" sz="800" dirty="0" smtClean="0"/>
              <a:t>(</a:t>
            </a:r>
            <a:r>
              <a:rPr lang="ru-RU" sz="800" i="1" dirty="0" smtClean="0"/>
              <a:t>обязательное</a:t>
            </a:r>
            <a:r>
              <a:rPr lang="ru-RU" sz="800" dirty="0" smtClean="0"/>
              <a:t>). 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поле указывается максимальный срок ожидания в очереди при подаче заявления о предоставлении услуги лично.</a:t>
            </a:r>
          </a:p>
          <a:p>
            <a:pPr marL="247650" marR="0" lvl="0" indent="-24765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800" b="1" dirty="0" smtClean="0"/>
              <a:t>Максимальный срок ожидания в очереди при получении результата предоставления услуги - </a:t>
            </a:r>
            <a:r>
              <a:rPr lang="ru-RU" sz="800" dirty="0" smtClean="0"/>
              <a:t>(</a:t>
            </a:r>
            <a:r>
              <a:rPr lang="ru-RU" sz="800" i="1" dirty="0" smtClean="0"/>
              <a:t>обязательное</a:t>
            </a:r>
            <a:r>
              <a:rPr lang="ru-RU" sz="800" dirty="0" smtClean="0"/>
              <a:t>). 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поле указывается максимальный срок ожидания в очереди при получении результата предоставления услуги лично.</a:t>
            </a:r>
            <a:endParaRPr lang="ru-RU" sz="800" b="1" dirty="0" smtClean="0"/>
          </a:p>
          <a:p>
            <a:pPr marL="247650" marR="0" lvl="0" indent="-24765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800" b="1" dirty="0" smtClean="0"/>
              <a:t>Срок регистрации запроса </a:t>
            </a:r>
            <a:r>
              <a:rPr lang="ru-RU" sz="800" dirty="0" smtClean="0"/>
              <a:t>(</a:t>
            </a:r>
            <a:r>
              <a:rPr lang="ru-RU" sz="800" i="1" dirty="0" smtClean="0"/>
              <a:t>обязательное</a:t>
            </a:r>
            <a:r>
              <a:rPr lang="ru-RU" sz="800" dirty="0" smtClean="0"/>
              <a:t>). 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поле </a:t>
            </a:r>
            <a:r>
              <a:rPr lang="ru-RU" sz="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Срок регистрации запроса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указывается срок, в течение которого запрос должен быть зарегистрирован.</a:t>
            </a:r>
            <a:endParaRPr lang="ru-RU" sz="800" dirty="0" smtClean="0"/>
          </a:p>
          <a:p>
            <a:pPr marL="247650" indent="-247650">
              <a:lnSpc>
                <a:spcPct val="90000"/>
              </a:lnSpc>
              <a:buFontTx/>
              <a:buAutoNum type="arabicParenR"/>
            </a:pPr>
            <a:r>
              <a:rPr lang="ru-RU" sz="800" b="1" dirty="0" smtClean="0"/>
              <a:t>Порядок регистрации запроса </a:t>
            </a:r>
            <a:r>
              <a:rPr lang="ru-RU" sz="800" dirty="0" smtClean="0"/>
              <a:t>(</a:t>
            </a:r>
            <a:r>
              <a:rPr lang="ru-RU" sz="800" i="1" dirty="0" smtClean="0"/>
              <a:t>обязательное).</a:t>
            </a:r>
          </a:p>
          <a:p>
            <a:pPr marL="247650" indent="-247650">
              <a:lnSpc>
                <a:spcPct val="90000"/>
              </a:lnSpc>
              <a:buFontTx/>
              <a:buAutoNum type="arabicParenR"/>
            </a:pPr>
            <a:r>
              <a:rPr lang="ru-RU" sz="800" b="1" i="0" dirty="0" smtClean="0"/>
              <a:t>Ключевые слова. </a:t>
            </a:r>
            <a:r>
              <a:rPr lang="ru-RU" sz="800" i="0" dirty="0" smtClean="0"/>
              <a:t>В поле указывается</a:t>
            </a:r>
            <a:r>
              <a:rPr lang="ru-RU" sz="800" i="0" baseline="0" dirty="0" smtClean="0"/>
              <a:t> перечень ключевых слов, по которым можно в внешней системе найти </a:t>
            </a:r>
            <a:r>
              <a:rPr lang="ru-RU" sz="800" i="0" baseline="0" dirty="0" err="1" smtClean="0"/>
              <a:t>подуслугу</a:t>
            </a:r>
            <a:r>
              <a:rPr lang="ru-RU" sz="800" i="0" baseline="0" dirty="0" smtClean="0"/>
              <a:t>.</a:t>
            </a:r>
            <a:endParaRPr lang="ru-RU" sz="800" i="0" dirty="0" smtClean="0"/>
          </a:p>
          <a:p>
            <a:pPr marL="228600" indent="-228600">
              <a:lnSpc>
                <a:spcPct val="80000"/>
              </a:lnSpc>
            </a:pPr>
            <a:endParaRPr lang="ru-RU" sz="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788276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233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900" dirty="0">
                <a:latin typeface="Arial" charset="0"/>
              </a:rPr>
              <a:t>В случае, если в АР имеются основания для отказа/приостановления, отметка об отсутствии оснований </a:t>
            </a:r>
            <a:r>
              <a:rPr lang="ru-RU" sz="900" dirty="0" smtClean="0">
                <a:latin typeface="Arial" charset="0"/>
              </a:rPr>
              <a:t>снимается, </a:t>
            </a:r>
            <a:r>
              <a:rPr lang="ru-RU" sz="900" dirty="0">
                <a:latin typeface="Arial" charset="0"/>
              </a:rPr>
              <a:t>и в этом случае появляются другие поля, которые необходимо заполнить.</a:t>
            </a:r>
          </a:p>
          <a:p>
            <a:pPr>
              <a:lnSpc>
                <a:spcPct val="90000"/>
              </a:lnSpc>
            </a:pPr>
            <a:endParaRPr lang="ru-RU" sz="900" dirty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ru-RU" sz="900" dirty="0">
                <a:latin typeface="Arial" charset="0"/>
              </a:rPr>
              <a:t>Можно добавить несколько </a:t>
            </a:r>
            <a:r>
              <a:rPr lang="ru-RU" sz="900" dirty="0" smtClean="0">
                <a:latin typeface="Arial" charset="0"/>
              </a:rPr>
              <a:t>оснований </a:t>
            </a:r>
            <a:r>
              <a:rPr lang="ru-RU" sz="900" dirty="0">
                <a:latin typeface="Arial" charset="0"/>
              </a:rPr>
              <a:t>для отказа/приостановления. Для этого нужно нажать кнопку </a:t>
            </a:r>
            <a:r>
              <a:rPr lang="ru-RU" sz="900" b="1" dirty="0">
                <a:latin typeface="Arial" charset="0"/>
              </a:rPr>
              <a:t>Добавить</a:t>
            </a:r>
            <a:r>
              <a:rPr lang="ru-RU" sz="900" dirty="0">
                <a:latin typeface="Arial" charset="0"/>
              </a:rPr>
              <a:t> и заполнить поле </a:t>
            </a:r>
            <a:r>
              <a:rPr lang="ru-RU" sz="900" b="1" dirty="0">
                <a:latin typeface="Arial" charset="0"/>
              </a:rPr>
              <a:t>Наименование</a:t>
            </a:r>
            <a:r>
              <a:rPr lang="ru-RU" sz="900" dirty="0">
                <a:latin typeface="Arial" charset="0"/>
              </a:rPr>
              <a:t> (обязательное).</a:t>
            </a:r>
          </a:p>
          <a:p>
            <a:pPr>
              <a:lnSpc>
                <a:spcPct val="90000"/>
              </a:lnSpc>
            </a:pPr>
            <a:r>
              <a:rPr lang="ru-RU" sz="900" dirty="0">
                <a:latin typeface="Arial" charset="0"/>
              </a:rPr>
              <a:t>Удалить основание для отказа/приостановления </a:t>
            </a:r>
            <a:r>
              <a:rPr lang="ru-RU" sz="900" dirty="0" smtClean="0">
                <a:latin typeface="Arial" charset="0"/>
              </a:rPr>
              <a:t>можно, </a:t>
            </a:r>
            <a:r>
              <a:rPr lang="ru-RU" sz="900" dirty="0">
                <a:latin typeface="Arial" charset="0"/>
              </a:rPr>
              <a:t>используя кнопку </a:t>
            </a:r>
            <a:r>
              <a:rPr lang="ru-RU" sz="900" b="0" dirty="0">
                <a:latin typeface="Arial" charset="0"/>
              </a:rPr>
              <a:t>в виде крестика рядом с наименованием основания</a:t>
            </a:r>
            <a:r>
              <a:rPr lang="ru-RU" sz="900" b="1" dirty="0">
                <a:latin typeface="Arial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ru-RU" sz="9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900" dirty="0"/>
              <a:t>Рассмотрим поля </a:t>
            </a:r>
            <a:r>
              <a:rPr lang="ru-RU" sz="900" baseline="0" dirty="0" smtClean="0"/>
              <a:t>блока «Основания </a:t>
            </a:r>
            <a:r>
              <a:rPr lang="ru-RU" sz="900" baseline="0" dirty="0"/>
              <a:t>для отказа/приостановления»</a:t>
            </a:r>
            <a:endParaRPr lang="ru-RU" sz="900" dirty="0"/>
          </a:p>
          <a:p>
            <a:pPr>
              <a:lnSpc>
                <a:spcPct val="90000"/>
              </a:lnSpc>
            </a:pP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165607931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233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latin typeface="Arial" charset="0"/>
              </a:rPr>
              <a:t>При заполнении поля </a:t>
            </a:r>
            <a:r>
              <a:rPr lang="ru-RU" sz="900" b="1" dirty="0">
                <a:latin typeface="Arial" charset="0"/>
              </a:rPr>
              <a:t>Наименование</a:t>
            </a:r>
            <a:r>
              <a:rPr lang="ru-RU" sz="900" dirty="0">
                <a:latin typeface="Arial" charset="0"/>
              </a:rPr>
              <a:t> (обязательное) следует учесть,</a:t>
            </a:r>
            <a:r>
              <a:rPr lang="ru-RU" sz="900" baseline="0" dirty="0">
                <a:latin typeface="Arial" charset="0"/>
              </a:rPr>
              <a:t>  что есл</a:t>
            </a:r>
            <a:r>
              <a:rPr lang="ru-RU" sz="900" dirty="0">
                <a:latin typeface="Arial" charset="0"/>
              </a:rPr>
              <a:t>и формулировка основания достаточно короткая и не требует </a:t>
            </a:r>
            <a:r>
              <a:rPr lang="ru-RU" sz="900" dirty="0" smtClean="0">
                <a:latin typeface="Arial" charset="0"/>
              </a:rPr>
              <a:t>пояснений, </a:t>
            </a:r>
            <a:r>
              <a:rPr lang="ru-RU" sz="900" dirty="0">
                <a:latin typeface="Arial" charset="0"/>
              </a:rPr>
              <a:t>этого достаточно. В противном случае, если название слишком длинное или есть уточнения, в поле </a:t>
            </a:r>
            <a:r>
              <a:rPr lang="ru-RU" sz="900" b="1" dirty="0">
                <a:latin typeface="Arial" charset="0"/>
              </a:rPr>
              <a:t>Наименование</a:t>
            </a:r>
            <a:r>
              <a:rPr lang="ru-RU" sz="900" dirty="0">
                <a:latin typeface="Arial" charset="0"/>
              </a:rPr>
              <a:t> нужно вписать переработанную сокращенную формулировку, а в поле </a:t>
            </a:r>
            <a:r>
              <a:rPr lang="ru-RU" sz="900" b="1" dirty="0">
                <a:latin typeface="Arial" charset="0"/>
              </a:rPr>
              <a:t>Описание</a:t>
            </a:r>
            <a:r>
              <a:rPr lang="ru-RU" sz="900" dirty="0">
                <a:latin typeface="Arial" charset="0"/>
              </a:rPr>
              <a:t>, которое заполняется при помощи встроенного редактора, добавить дополнительную информацию.</a:t>
            </a:r>
          </a:p>
          <a:p>
            <a:pPr>
              <a:lnSpc>
                <a:spcPct val="90000"/>
              </a:lnSpc>
            </a:pPr>
            <a:r>
              <a:rPr lang="ru-RU" sz="900" dirty="0">
                <a:latin typeface="Arial" charset="0"/>
              </a:rPr>
              <a:t>Если</a:t>
            </a:r>
            <a:r>
              <a:rPr lang="ru-RU" sz="900" baseline="0" dirty="0">
                <a:latin typeface="Arial" charset="0"/>
              </a:rPr>
              <a:t> вводится основание с </a:t>
            </a:r>
            <a:r>
              <a:rPr lang="ru-RU" sz="900" b="1" baseline="0" dirty="0">
                <a:latin typeface="Arial" charset="0"/>
              </a:rPr>
              <a:t>Типом действия </a:t>
            </a:r>
            <a:r>
              <a:rPr lang="ru-RU" sz="900" baseline="0" dirty="0" smtClean="0">
                <a:latin typeface="Arial" charset="0"/>
              </a:rPr>
              <a:t> «Приостановление», </a:t>
            </a:r>
            <a:r>
              <a:rPr lang="ru-RU" sz="900" baseline="0" dirty="0">
                <a:latin typeface="Arial" charset="0"/>
              </a:rPr>
              <a:t>то следует также заполнить поле </a:t>
            </a:r>
            <a:r>
              <a:rPr lang="ru-RU" sz="900" b="1" baseline="0" dirty="0">
                <a:latin typeface="Arial" charset="0"/>
              </a:rPr>
              <a:t>Срок приостановления</a:t>
            </a:r>
            <a:r>
              <a:rPr lang="ru-RU" sz="900" baseline="0" dirty="0">
                <a:latin typeface="Arial" charset="0"/>
              </a:rPr>
              <a:t>.</a:t>
            </a:r>
            <a:endParaRPr lang="ru-RU" sz="900" dirty="0">
              <a:latin typeface="Arial" charset="0"/>
            </a:endParaRPr>
          </a:p>
          <a:p>
            <a:pPr>
              <a:lnSpc>
                <a:spcPct val="90000"/>
              </a:lnSpc>
            </a:pPr>
            <a:endParaRPr lang="ru-RU" sz="900" dirty="0">
              <a:latin typeface="Arial" charset="0"/>
            </a:endParaRPr>
          </a:p>
          <a:p>
            <a:pPr>
              <a:lnSpc>
                <a:spcPct val="90000"/>
              </a:lnSpc>
            </a:pPr>
            <a:endParaRPr lang="ru-RU" sz="900" b="1" dirty="0">
              <a:latin typeface="Arial" charset="0"/>
            </a:endParaRPr>
          </a:p>
          <a:p>
            <a:pPr>
              <a:lnSpc>
                <a:spcPct val="90000"/>
              </a:lnSpc>
            </a:pP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211406825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926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algn="just"/>
            <a:r>
              <a:rPr lang="ru-RU" dirty="0" smtClean="0"/>
              <a:t>В блоке «</a:t>
            </a:r>
            <a:r>
              <a:rPr lang="ru-RU" b="1" dirty="0" smtClean="0"/>
              <a:t>НПА</a:t>
            </a:r>
            <a:r>
              <a:rPr lang="ru-RU" dirty="0"/>
              <a:t>» представлен полный список </a:t>
            </a:r>
            <a:r>
              <a:rPr lang="ru-RU" dirty="0" smtClean="0"/>
              <a:t>актов</a:t>
            </a:r>
            <a:r>
              <a:rPr lang="ru-RU" dirty="0"/>
              <a:t>, </a:t>
            </a:r>
            <a:r>
              <a:rPr lang="ru-RU" dirty="0" smtClean="0"/>
              <a:t>регламентирующих предоставление услуги, из числа занесенных </a:t>
            </a:r>
            <a:r>
              <a:rPr lang="ru-RU" dirty="0"/>
              <a:t>ранее в процессе заполнения </a:t>
            </a:r>
            <a:r>
              <a:rPr lang="ru-RU" dirty="0" smtClean="0"/>
              <a:t>вкладки </a:t>
            </a:r>
            <a:r>
              <a:rPr lang="ru-RU" dirty="0"/>
              <a:t>«НПА» услуги.</a:t>
            </a:r>
          </a:p>
          <a:p>
            <a:pPr marL="228600" indent="-228600" algn="just"/>
            <a:r>
              <a:rPr lang="ru-RU" dirty="0"/>
              <a:t>Для публикации услуги, необходимо </a:t>
            </a:r>
            <a:r>
              <a:rPr lang="ru-RU" dirty="0" smtClean="0"/>
              <a:t>выбрать по </a:t>
            </a:r>
            <a:r>
              <a:rPr lang="ru-RU" dirty="0"/>
              <a:t>крайней мере один НПА.</a:t>
            </a:r>
          </a:p>
          <a:p>
            <a:pPr marL="228600" indent="-228600" algn="just"/>
            <a:r>
              <a:rPr lang="ru-RU" dirty="0" smtClean="0"/>
              <a:t>Для выбора </a:t>
            </a:r>
            <a:r>
              <a:rPr lang="ru-RU" dirty="0"/>
              <a:t>НПА, то мы должны нажать кнопку </a:t>
            </a:r>
            <a:r>
              <a:rPr lang="ru-RU" b="1" dirty="0"/>
              <a:t>Добавить </a:t>
            </a:r>
            <a:r>
              <a:rPr lang="ru-RU" b="0" dirty="0"/>
              <a:t>и</a:t>
            </a:r>
            <a:r>
              <a:rPr lang="ru-RU" dirty="0"/>
              <a:t> отметить их в перечне документов, кликнув по галочке </a:t>
            </a:r>
            <a:r>
              <a:rPr lang="ru-RU" dirty="0" smtClean="0"/>
              <a:t>слева от названия НПА.  </a:t>
            </a:r>
            <a:endParaRPr lang="ru-RU" dirty="0"/>
          </a:p>
          <a:p>
            <a:pPr marL="228600" indent="-228600" algn="just"/>
            <a:r>
              <a:rPr lang="ru-RU" dirty="0"/>
              <a:t>После завершения нажмите</a:t>
            </a:r>
            <a:r>
              <a:rPr lang="ru-RU" baseline="0" dirty="0"/>
              <a:t> кнопку </a:t>
            </a:r>
            <a:r>
              <a:rPr lang="ru-RU" b="1" baseline="0" dirty="0"/>
              <a:t>Выбрать.</a:t>
            </a:r>
            <a:endParaRPr lang="ru-RU" dirty="0"/>
          </a:p>
          <a:p>
            <a:pPr marL="228600" indent="-228600" algn="just"/>
            <a:endParaRPr lang="ru-RU" dirty="0">
              <a:latin typeface="Arial" charset="0"/>
            </a:endParaRPr>
          </a:p>
          <a:p>
            <a:pPr marL="228600" indent="-228600" algn="just"/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430797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926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algn="just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данном блоке отображены административные процедуры, относящиеся к данной процедуре взаимодействия с заявителями, которые были внесены на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вкладке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Административные процедуры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карточки услуги</a:t>
            </a:r>
          </a:p>
          <a:p>
            <a:pPr marL="228600" indent="-228600" algn="just"/>
            <a:r>
              <a:rPr lang="ru-RU" dirty="0"/>
              <a:t>Нажмите кнопку </a:t>
            </a:r>
            <a:r>
              <a:rPr lang="ru-RU" b="1" dirty="0"/>
              <a:t>Добавить </a:t>
            </a:r>
            <a:r>
              <a:rPr lang="ru-RU" b="0" dirty="0"/>
              <a:t>и</a:t>
            </a:r>
            <a:r>
              <a:rPr lang="ru-RU" dirty="0"/>
              <a:t> отметьте в перечне требуемые административные процедуры, кликнув по галочке слева.  </a:t>
            </a:r>
          </a:p>
          <a:p>
            <a:pPr marL="228600" indent="-228600" algn="just"/>
            <a:r>
              <a:rPr lang="ru-RU" dirty="0"/>
              <a:t>После завершения нажмите</a:t>
            </a:r>
            <a:r>
              <a:rPr lang="ru-RU" baseline="0" dirty="0"/>
              <a:t> кнопку </a:t>
            </a:r>
            <a:r>
              <a:rPr lang="ru-RU" b="1" baseline="0" dirty="0"/>
              <a:t>Выбрать.</a:t>
            </a:r>
            <a:endParaRPr lang="ru-RU" dirty="0"/>
          </a:p>
          <a:p>
            <a:pPr marL="228600" indent="-228600" algn="just"/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 algn="just"/>
            <a:endParaRPr lang="ru-RU" dirty="0">
              <a:latin typeface="Arial" charset="0"/>
            </a:endParaRPr>
          </a:p>
          <a:p>
            <a:pPr marL="228600" indent="-228600" algn="just"/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810517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131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ru-RU" dirty="0" smtClean="0"/>
              <a:t>Блок </a:t>
            </a:r>
            <a:r>
              <a:rPr lang="ru-RU" dirty="0"/>
              <a:t>«Формы взаимодействия» содержит два информационных блока, описывающих формы взаимодействия Госоргана  и </a:t>
            </a:r>
            <a:r>
              <a:rPr lang="ru-RU" dirty="0" smtClean="0"/>
              <a:t>заявителя.</a:t>
            </a:r>
            <a:r>
              <a:rPr lang="ru-RU" dirty="0" smtClean="0">
                <a:latin typeface="Arial" charset="0"/>
              </a:rPr>
              <a:t> </a:t>
            </a:r>
            <a:endParaRPr lang="ru-RU" dirty="0">
              <a:latin typeface="Arial" charset="0"/>
            </a:endParaRPr>
          </a:p>
          <a:p>
            <a:pPr algn="just"/>
            <a:endParaRPr lang="ru-RU" dirty="0"/>
          </a:p>
          <a:p>
            <a:pPr algn="just"/>
            <a:r>
              <a:rPr lang="ru-RU" dirty="0"/>
              <a:t>Первый блок – способы</a:t>
            </a:r>
            <a:r>
              <a:rPr lang="ru-RU" baseline="0" dirty="0"/>
              <a:t> </a:t>
            </a:r>
            <a:r>
              <a:rPr lang="ru-RU" dirty="0"/>
              <a:t>обращения. Здесь нужно указывать способы, которыми получатель может обратиться за получением услуги.</a:t>
            </a:r>
          </a:p>
          <a:p>
            <a:r>
              <a:rPr lang="ru-RU" dirty="0"/>
              <a:t>Второй блок – способы получения результата. Здесь нужно указать способы получения результата выполнения процедуры.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489202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029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000" dirty="0" smtClean="0">
                <a:latin typeface="Arial" charset="0"/>
              </a:rPr>
              <a:t>Блок </a:t>
            </a:r>
            <a:r>
              <a:rPr lang="ru-RU" sz="1000" dirty="0">
                <a:latin typeface="Arial" charset="0"/>
              </a:rPr>
              <a:t>«Категории получателей». </a:t>
            </a:r>
          </a:p>
          <a:p>
            <a:endParaRPr lang="ru-RU" sz="1000" dirty="0">
              <a:latin typeface="Arial" charset="0"/>
            </a:endParaRPr>
          </a:p>
          <a:p>
            <a:r>
              <a:rPr lang="ru-RU" sz="1000" dirty="0">
                <a:latin typeface="Arial" charset="0"/>
              </a:rPr>
              <a:t>Получатели услуги в целом, как </a:t>
            </a:r>
            <a:r>
              <a:rPr lang="ru-RU" sz="1000" dirty="0" smtClean="0">
                <a:latin typeface="Arial" charset="0"/>
              </a:rPr>
              <a:t>правило, </a:t>
            </a:r>
            <a:r>
              <a:rPr lang="ru-RU" sz="1000" dirty="0">
                <a:latin typeface="Arial" charset="0"/>
              </a:rPr>
              <a:t>перечисляются в первом разделе административного регламента. Перечень возможных получателей </a:t>
            </a:r>
            <a:r>
              <a:rPr lang="ru-RU" sz="1000" dirty="0" err="1" smtClean="0">
                <a:latin typeface="Arial" charset="0"/>
              </a:rPr>
              <a:t>подуслуги</a:t>
            </a:r>
            <a:r>
              <a:rPr lang="ru-RU" sz="1000" dirty="0" smtClean="0">
                <a:latin typeface="Arial" charset="0"/>
              </a:rPr>
              <a:t>, как правило, </a:t>
            </a:r>
            <a:r>
              <a:rPr lang="ru-RU" sz="1000" dirty="0">
                <a:latin typeface="Arial" charset="0"/>
              </a:rPr>
              <a:t>или совпадает с перечнем получателей услуги в целом, или, если это указано в описании </a:t>
            </a:r>
            <a:r>
              <a:rPr lang="ru-RU" sz="1000" dirty="0" err="1" smtClean="0">
                <a:latin typeface="Arial" charset="0"/>
              </a:rPr>
              <a:t>подуслуги</a:t>
            </a:r>
            <a:r>
              <a:rPr lang="ru-RU" sz="1000" dirty="0" smtClean="0">
                <a:latin typeface="Arial" charset="0"/>
              </a:rPr>
              <a:t>, </a:t>
            </a:r>
            <a:r>
              <a:rPr lang="ru-RU" sz="1000" dirty="0">
                <a:latin typeface="Arial" charset="0"/>
              </a:rPr>
              <a:t>содержит одну или несколько категорий из списка категорий получателей услуги в целом.</a:t>
            </a:r>
          </a:p>
          <a:p>
            <a:endParaRPr lang="ru-RU" sz="1000" dirty="0">
              <a:latin typeface="Arial" charset="0"/>
            </a:endParaRPr>
          </a:p>
          <a:p>
            <a:r>
              <a:rPr lang="ru-RU" sz="1000" dirty="0"/>
              <a:t>Для заполнения вкладки </a:t>
            </a:r>
            <a:r>
              <a:rPr lang="ru-RU" sz="1000" b="1" dirty="0"/>
              <a:t>Категория</a:t>
            </a:r>
            <a:r>
              <a:rPr lang="ru-RU" sz="1000" dirty="0"/>
              <a:t> </a:t>
            </a:r>
            <a:r>
              <a:rPr lang="ru-RU" sz="1000" b="1" dirty="0"/>
              <a:t>получателей</a:t>
            </a:r>
            <a:r>
              <a:rPr lang="ru-RU" sz="1000" dirty="0"/>
              <a:t> используется кнопка </a:t>
            </a:r>
            <a:r>
              <a:rPr lang="ru-RU" sz="1000" b="1" dirty="0"/>
              <a:t>Добавить. </a:t>
            </a:r>
            <a:r>
              <a:rPr lang="ru-RU" sz="1000" dirty="0"/>
              <a:t>После </a:t>
            </a:r>
            <a:r>
              <a:rPr lang="ru-RU" sz="1000" dirty="0" smtClean="0"/>
              <a:t>нажатия </a:t>
            </a:r>
            <a:r>
              <a:rPr lang="ru-RU" sz="1000" dirty="0"/>
              <a:t>откроется окно </a:t>
            </a:r>
            <a:r>
              <a:rPr lang="ru-RU" sz="1000" b="1" dirty="0"/>
              <a:t>Категории получателей.</a:t>
            </a:r>
            <a:endParaRPr lang="ru-RU" sz="1000" dirty="0"/>
          </a:p>
          <a:p>
            <a:r>
              <a:rPr lang="ru-RU" sz="1000" dirty="0"/>
              <a:t>Далее следует выбрать необходимые категории, кликнув на галочке слева от названия, и нажать кнопку </a:t>
            </a:r>
            <a:r>
              <a:rPr lang="ru-RU" sz="1000" b="1" dirty="0"/>
              <a:t>Выбрать</a:t>
            </a:r>
            <a:r>
              <a:rPr lang="ru-RU" sz="1000" dirty="0"/>
              <a:t>. За одно открытие диалога вы можете выбрать несколько категорий получателей. Чтобы удалить категорию, воспользуйтесь кнопкой </a:t>
            </a:r>
            <a:r>
              <a:rPr lang="ru-RU" sz="1000" b="0" dirty="0"/>
              <a:t>в виде красного крестика справа от названия категории на вкладке цели.</a:t>
            </a:r>
          </a:p>
          <a:p>
            <a:endParaRPr lang="ru-RU" sz="1000" b="1" dirty="0"/>
          </a:p>
          <a:p>
            <a:r>
              <a:rPr lang="ru-RU" sz="1000" dirty="0"/>
              <a:t>Для каждой категории нужно указывать </a:t>
            </a:r>
            <a:r>
              <a:rPr lang="ru-RU" sz="1000" b="1" dirty="0"/>
              <a:t>Сведения о категории получателей</a:t>
            </a:r>
            <a:r>
              <a:rPr lang="ru-RU" sz="1000" dirty="0"/>
              <a:t>. Здесь может располагаться дополнительная информация или особые пометки. Если никакой уточняющей информации в регламенте не дается, в поле </a:t>
            </a:r>
            <a:r>
              <a:rPr lang="ru-RU" sz="1000" b="1" dirty="0" smtClean="0"/>
              <a:t>Комментарий</a:t>
            </a:r>
            <a:r>
              <a:rPr lang="ru-RU" sz="1000" dirty="0" smtClean="0"/>
              <a:t> </a:t>
            </a:r>
            <a:r>
              <a:rPr lang="ru-RU" sz="1000" dirty="0"/>
              <a:t>вводится значение «любое» или «любой».</a:t>
            </a:r>
            <a:endParaRPr lang="ru-RU" sz="1000" dirty="0">
              <a:latin typeface="Arial" charset="0"/>
            </a:endParaRPr>
          </a:p>
          <a:p>
            <a:endParaRPr lang="ru-RU" sz="1000" dirty="0">
              <a:latin typeface="Arial" charset="0"/>
            </a:endParaRPr>
          </a:p>
          <a:p>
            <a:r>
              <a:rPr lang="ru-RU" sz="1000" dirty="0">
                <a:latin typeface="Arial" charset="0"/>
              </a:rPr>
              <a:t>Напомним, что в случае, если </a:t>
            </a:r>
            <a:r>
              <a:rPr lang="ru-RU" sz="1000" dirty="0" smtClean="0">
                <a:latin typeface="Arial" charset="0"/>
              </a:rPr>
              <a:t>это подфункция</a:t>
            </a:r>
            <a:r>
              <a:rPr lang="ru-RU" sz="1000" baseline="0" dirty="0" smtClean="0">
                <a:latin typeface="Arial" charset="0"/>
              </a:rPr>
              <a:t> (</a:t>
            </a:r>
            <a:r>
              <a:rPr lang="ru-RU" sz="1000" dirty="0" smtClean="0">
                <a:latin typeface="Arial" charset="0"/>
              </a:rPr>
              <a:t>речь о функции </a:t>
            </a:r>
            <a:r>
              <a:rPr lang="ru-RU" sz="1000" dirty="0">
                <a:latin typeface="Arial" charset="0"/>
              </a:rPr>
              <a:t>контроля или </a:t>
            </a:r>
            <a:r>
              <a:rPr lang="ru-RU" sz="1000" dirty="0" smtClean="0">
                <a:latin typeface="Arial" charset="0"/>
              </a:rPr>
              <a:t>надзора), </a:t>
            </a:r>
            <a:r>
              <a:rPr lang="ru-RU" sz="1000" dirty="0">
                <a:latin typeface="Arial" charset="0"/>
              </a:rPr>
              <a:t>заполнение этой вкладки становится необязательным. В противном случае должна быть указана как минимум одна категория получателей.</a:t>
            </a:r>
          </a:p>
          <a:p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260394104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872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lnSpc>
                <a:spcPct val="90000"/>
              </a:lnSpc>
            </a:pPr>
            <a:r>
              <a:rPr lang="ru-RU" dirty="0"/>
              <a:t>Классификация </a:t>
            </a:r>
            <a:r>
              <a:rPr lang="ru-RU" dirty="0">
                <a:latin typeface="Arial" charset="0"/>
              </a:rPr>
              <a:t>процедуры</a:t>
            </a:r>
            <a:r>
              <a:rPr lang="ru-RU" dirty="0"/>
              <a:t> позволяет осуществлять поиск услуги </a:t>
            </a:r>
            <a:r>
              <a:rPr lang="ru-RU" dirty="0">
                <a:latin typeface="Arial" charset="0"/>
              </a:rPr>
              <a:t>по </a:t>
            </a:r>
            <a:r>
              <a:rPr lang="ru-RU" dirty="0"/>
              <a:t>жизненным ситуациям.</a:t>
            </a:r>
          </a:p>
          <a:p>
            <a:pPr marL="228600" indent="-228600">
              <a:lnSpc>
                <a:spcPct val="90000"/>
              </a:lnSpc>
            </a:pPr>
            <a:endParaRPr lang="ru-RU" dirty="0">
              <a:latin typeface="Arial" charset="0"/>
            </a:endParaRPr>
          </a:p>
          <a:p>
            <a:pPr marL="228600" indent="-228600">
              <a:lnSpc>
                <a:spcPct val="90000"/>
              </a:lnSpc>
            </a:pPr>
            <a:r>
              <a:rPr lang="ru-RU" b="1" dirty="0"/>
              <a:t>Жизненные ситуации</a:t>
            </a:r>
            <a:r>
              <a:rPr lang="ru-RU" dirty="0">
                <a:latin typeface="Arial" charset="0"/>
              </a:rPr>
              <a:t> </a:t>
            </a:r>
            <a:r>
              <a:rPr lang="ru-RU" dirty="0"/>
              <a:t>задаются аналогично категориям получателей.</a:t>
            </a:r>
          </a:p>
          <a:p>
            <a:pPr marL="228600" indent="-228600">
              <a:lnSpc>
                <a:spcPct val="90000"/>
              </a:lnSpc>
            </a:pPr>
            <a:r>
              <a:rPr lang="ru-RU" dirty="0"/>
              <a:t>Для того, чтобы это сделать, нужно воспользоваться кнопкой </a:t>
            </a:r>
            <a:r>
              <a:rPr lang="ru-RU" b="1" dirty="0"/>
              <a:t>Добавить</a:t>
            </a:r>
            <a:r>
              <a:rPr lang="ru-RU" dirty="0"/>
              <a:t>.</a:t>
            </a:r>
            <a:r>
              <a:rPr lang="ru-RU" baseline="0" dirty="0"/>
              <a:t> На форме </a:t>
            </a:r>
            <a:r>
              <a:rPr lang="ru-RU" b="1" baseline="0" dirty="0"/>
              <a:t>Выбор жизненной ситуации </a:t>
            </a:r>
            <a:r>
              <a:rPr lang="ru-RU" baseline="0" dirty="0"/>
              <a:t>отметить галочками нужные строки и нажать на кнопку </a:t>
            </a:r>
            <a:r>
              <a:rPr lang="ru-RU" b="1" dirty="0"/>
              <a:t>Выбрать</a:t>
            </a:r>
            <a:r>
              <a:rPr lang="ru-RU" dirty="0"/>
              <a:t>. </a:t>
            </a:r>
          </a:p>
          <a:p>
            <a:pPr marL="228600" indent="-228600">
              <a:lnSpc>
                <a:spcPct val="90000"/>
              </a:lnSpc>
            </a:pPr>
            <a:endParaRPr lang="ru-RU" dirty="0"/>
          </a:p>
          <a:p>
            <a:r>
              <a:rPr lang="ru-RU" dirty="0"/>
              <a:t>Жизненные ситуации появятся на вкладке. </a:t>
            </a:r>
            <a:r>
              <a:rPr lang="ru-RU" sz="1200" dirty="0"/>
              <a:t>Для каждой </a:t>
            </a:r>
            <a:r>
              <a:rPr lang="ru-RU" sz="1200" dirty="0" smtClean="0"/>
              <a:t>жизненной ситуации </a:t>
            </a:r>
            <a:r>
              <a:rPr lang="ru-RU" sz="1200" dirty="0"/>
              <a:t>нужно указывать </a:t>
            </a:r>
            <a:r>
              <a:rPr lang="ru-RU" sz="1200" b="1" dirty="0"/>
              <a:t>Сведения о жизненной ситуации</a:t>
            </a:r>
            <a:r>
              <a:rPr lang="ru-RU" sz="1200" dirty="0"/>
              <a:t>. Здесь может располагаться дополнительная информация или особые пометки. Если никакой уточняющей информации в регламенте не дается, в поле комментарий </a:t>
            </a:r>
            <a:r>
              <a:rPr lang="ru-RU" sz="1200" dirty="0" smtClean="0"/>
              <a:t>ничего не указывается.</a:t>
            </a:r>
            <a:endParaRPr lang="ru-RU" sz="1200" dirty="0">
              <a:latin typeface="Arial" charset="0"/>
            </a:endParaRPr>
          </a:p>
          <a:p>
            <a:endParaRPr lang="ru-RU" sz="1200" dirty="0">
              <a:latin typeface="Arial" charset="0"/>
            </a:endParaRPr>
          </a:p>
          <a:p>
            <a:pPr marL="228600" indent="-228600">
              <a:lnSpc>
                <a:spcPct val="90000"/>
              </a:lnSpc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3064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/>
            <a:r>
              <a:rPr lang="ru-RU" dirty="0" smtClean="0">
                <a:latin typeface="Arial" charset="0"/>
              </a:rPr>
              <a:t>Реестр </a:t>
            </a:r>
            <a:r>
              <a:rPr lang="ru-RU" dirty="0">
                <a:latin typeface="Arial" charset="0"/>
              </a:rPr>
              <a:t>государственных</a:t>
            </a:r>
            <a:r>
              <a:rPr lang="ru-RU" baseline="0" dirty="0">
                <a:latin typeface="Arial" charset="0"/>
              </a:rPr>
              <a:t> </a:t>
            </a:r>
            <a:r>
              <a:rPr lang="ru-RU" baseline="0" dirty="0" smtClean="0">
                <a:latin typeface="Arial" charset="0"/>
              </a:rPr>
              <a:t>и муниципальных услуг </a:t>
            </a:r>
            <a:r>
              <a:rPr lang="ru-RU" baseline="0" dirty="0">
                <a:latin typeface="Arial" charset="0"/>
              </a:rPr>
              <a:t>(далее – Реестр, </a:t>
            </a:r>
            <a:r>
              <a:rPr lang="ru-RU" baseline="0" dirty="0" smtClean="0">
                <a:latin typeface="Arial" charset="0"/>
              </a:rPr>
              <a:t>РГУ) </a:t>
            </a:r>
            <a:r>
              <a:rPr lang="ru-RU" dirty="0" smtClean="0">
                <a:latin typeface="Arial" charset="0"/>
              </a:rPr>
              <a:t>предназначен </a:t>
            </a:r>
            <a:r>
              <a:rPr lang="ru-RU" dirty="0">
                <a:latin typeface="Arial" charset="0"/>
              </a:rPr>
              <a:t>для автоматизации процессов ведения информации о государственных услугах и функциях, предоставляемых/исполняемых органами государственной власти Российской Федерации. </a:t>
            </a:r>
          </a:p>
          <a:p>
            <a:pPr marL="228600" indent="-228600"/>
            <a:r>
              <a:rPr lang="ru-RU" dirty="0" smtClean="0">
                <a:latin typeface="Arial" charset="0"/>
              </a:rPr>
              <a:t>Реестр </a:t>
            </a:r>
            <a:r>
              <a:rPr lang="ru-RU" dirty="0">
                <a:latin typeface="Arial" charset="0"/>
              </a:rPr>
              <a:t>поддерживает одновременную работу нескольких пользователей с разных рабочих мест. </a:t>
            </a:r>
          </a:p>
          <a:p>
            <a:pPr marL="228600" indent="-228600"/>
            <a:r>
              <a:rPr lang="ru-RU" dirty="0">
                <a:latin typeface="Arial" charset="0"/>
              </a:rPr>
              <a:t>Реестр</a:t>
            </a:r>
            <a:r>
              <a:rPr lang="ru-RU" baseline="0" dirty="0">
                <a:latin typeface="Arial" charset="0"/>
              </a:rPr>
              <a:t> и</a:t>
            </a:r>
            <a:r>
              <a:rPr lang="ru-RU" dirty="0">
                <a:latin typeface="Arial" charset="0"/>
              </a:rPr>
              <a:t>меет следующие возможности:</a:t>
            </a:r>
          </a:p>
          <a:p>
            <a:pPr marL="228600" indent="-228600">
              <a:buFontTx/>
              <a:buChar char="•"/>
            </a:pPr>
            <a:r>
              <a:rPr lang="ru-RU" dirty="0">
                <a:latin typeface="Arial" charset="0"/>
              </a:rPr>
              <a:t>Просмотр и формирование описания государственной </a:t>
            </a:r>
            <a:r>
              <a:rPr lang="ru-RU" baseline="0" dirty="0" smtClean="0">
                <a:latin typeface="Arial" charset="0"/>
              </a:rPr>
              <a:t>и муниципальной </a:t>
            </a:r>
            <a:r>
              <a:rPr lang="ru-RU" dirty="0" smtClean="0">
                <a:latin typeface="Arial" charset="0"/>
              </a:rPr>
              <a:t>услуги/функции</a:t>
            </a:r>
            <a:r>
              <a:rPr lang="ru-RU" dirty="0">
                <a:latin typeface="Arial" charset="0"/>
              </a:rPr>
              <a:t>, органа власти в соответствии с заданной структурой реестра.</a:t>
            </a:r>
          </a:p>
          <a:p>
            <a:pPr marL="228600" indent="-228600">
              <a:buFontTx/>
              <a:buChar char="•"/>
            </a:pPr>
            <a:r>
              <a:rPr lang="ru-RU" dirty="0">
                <a:latin typeface="Arial" charset="0"/>
              </a:rPr>
              <a:t>Навигация по структурированному перечню государственных </a:t>
            </a:r>
            <a:r>
              <a:rPr lang="ru-RU" baseline="0" dirty="0" smtClean="0">
                <a:latin typeface="Arial" charset="0"/>
              </a:rPr>
              <a:t>и муниципальных </a:t>
            </a:r>
            <a:r>
              <a:rPr lang="ru-RU" dirty="0" smtClean="0">
                <a:latin typeface="Arial" charset="0"/>
              </a:rPr>
              <a:t>услуг/функций</a:t>
            </a:r>
            <a:r>
              <a:rPr lang="ru-RU" dirty="0">
                <a:latin typeface="Arial" charset="0"/>
              </a:rPr>
              <a:t>, органов власти.</a:t>
            </a:r>
          </a:p>
          <a:p>
            <a:pPr marL="228600" indent="-228600">
              <a:buFontTx/>
              <a:buChar char="•"/>
            </a:pPr>
            <a:r>
              <a:rPr lang="ru-RU" dirty="0">
                <a:latin typeface="Arial" charset="0"/>
              </a:rPr>
              <a:t>Поиск и фильтрация государственных </a:t>
            </a:r>
            <a:r>
              <a:rPr lang="ru-RU" baseline="0" dirty="0" smtClean="0">
                <a:latin typeface="Arial" charset="0"/>
              </a:rPr>
              <a:t>и муниципальных </a:t>
            </a:r>
            <a:r>
              <a:rPr lang="ru-RU" dirty="0" smtClean="0">
                <a:latin typeface="Arial" charset="0"/>
              </a:rPr>
              <a:t>услуг/функций</a:t>
            </a:r>
            <a:r>
              <a:rPr lang="ru-RU" dirty="0">
                <a:latin typeface="Arial" charset="0"/>
              </a:rPr>
              <a:t>, органов власти, содержащихся в реестре.</a:t>
            </a:r>
          </a:p>
          <a:p>
            <a:pPr marL="228600" indent="-228600">
              <a:buFontTx/>
              <a:buChar char="•"/>
            </a:pPr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Реестр государственных </a:t>
            </a:r>
            <a:r>
              <a:rPr lang="ru-RU" baseline="0" dirty="0" smtClean="0">
                <a:latin typeface="Arial" charset="0"/>
              </a:rPr>
              <a:t>и муниципальных </a:t>
            </a:r>
            <a:r>
              <a:rPr lang="ru-RU" dirty="0" smtClean="0">
                <a:latin typeface="Arial" charset="0"/>
              </a:rPr>
              <a:t>услуг </a:t>
            </a:r>
            <a:r>
              <a:rPr lang="ru-RU" dirty="0">
                <a:latin typeface="Arial" charset="0"/>
              </a:rPr>
              <a:t>запускается из веб-браузера по указанной</a:t>
            </a:r>
            <a:r>
              <a:rPr lang="ru-RU" baseline="0" dirty="0">
                <a:latin typeface="Arial" charset="0"/>
              </a:rPr>
              <a:t> ссылке</a:t>
            </a:r>
            <a:r>
              <a:rPr lang="ru-RU" dirty="0">
                <a:latin typeface="Arial" charset="0"/>
              </a:rPr>
              <a:t>,</a:t>
            </a:r>
            <a:r>
              <a:rPr lang="ru-RU" baseline="0" dirty="0">
                <a:latin typeface="Arial" charset="0"/>
              </a:rPr>
              <a:t> п</a:t>
            </a:r>
            <a:r>
              <a:rPr lang="ru-RU" dirty="0">
                <a:latin typeface="Arial" charset="0"/>
              </a:rPr>
              <a:t>осле чего появляется окно, необходимое для прохождения процедуры авторизации и определения прав доступа пользователя. </a:t>
            </a:r>
          </a:p>
        </p:txBody>
      </p:sp>
    </p:spTree>
    <p:extLst>
      <p:ext uri="{BB962C8B-B14F-4D97-AF65-F5344CB8AC3E}">
        <p14:creationId xmlns:p14="http://schemas.microsoft.com/office/powerpoint/2010/main" val="1179942829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r>
              <a:rPr lang="ru-RU" dirty="0">
                <a:latin typeface="Arial" charset="0"/>
              </a:rPr>
              <a:t>Платность услуги и отдельных её процедур – это  очень важная информация для её получателей. </a:t>
            </a:r>
          </a:p>
          <a:p>
            <a:endParaRPr lang="ru-RU" dirty="0">
              <a:latin typeface="Arial" charset="0"/>
            </a:endParaRPr>
          </a:p>
          <a:p>
            <a:r>
              <a:rPr lang="ru-RU" dirty="0">
                <a:latin typeface="Arial" charset="0"/>
              </a:rPr>
              <a:t>Если процедура является бесплатной, следует отметить это, проставив галочку рядом с соответствующим </a:t>
            </a:r>
            <a:r>
              <a:rPr lang="ru-RU" dirty="0" smtClean="0">
                <a:latin typeface="Arial" charset="0"/>
              </a:rPr>
              <a:t>указанием </a:t>
            </a:r>
            <a:r>
              <a:rPr lang="ru-RU" b="1" dirty="0" smtClean="0">
                <a:latin typeface="Arial" charset="0"/>
              </a:rPr>
              <a:t>Предоставляется бесплатно</a:t>
            </a:r>
            <a:r>
              <a:rPr lang="ru-RU" dirty="0" smtClean="0">
                <a:latin typeface="Arial" charset="0"/>
              </a:rPr>
              <a:t>. </a:t>
            </a:r>
            <a:r>
              <a:rPr lang="ru-RU" dirty="0">
                <a:latin typeface="Arial" charset="0"/>
              </a:rPr>
              <a:t>В поле </a:t>
            </a:r>
            <a:r>
              <a:rPr lang="ru-RU" b="1" dirty="0">
                <a:latin typeface="Arial" charset="0"/>
              </a:rPr>
              <a:t>Комментарий</a:t>
            </a:r>
            <a:r>
              <a:rPr lang="ru-RU" dirty="0">
                <a:latin typeface="Arial" charset="0"/>
              </a:rPr>
              <a:t> в этом случае можно добавить некоторые пояснения.</a:t>
            </a:r>
          </a:p>
          <a:p>
            <a:endParaRPr lang="ru-RU" dirty="0">
              <a:latin typeface="Arial" charset="0"/>
            </a:endParaRPr>
          </a:p>
          <a:p>
            <a:r>
              <a:rPr lang="ru-RU" dirty="0">
                <a:latin typeface="Arial" charset="0"/>
              </a:rPr>
              <a:t>Рассмотрим случай, когда </a:t>
            </a:r>
            <a:r>
              <a:rPr lang="ru-RU" dirty="0" err="1" smtClean="0">
                <a:latin typeface="Arial" charset="0"/>
              </a:rPr>
              <a:t>подуслуга</a:t>
            </a:r>
            <a:r>
              <a:rPr lang="ru-RU" dirty="0" smtClean="0">
                <a:latin typeface="Arial" charset="0"/>
              </a:rPr>
              <a:t> требует </a:t>
            </a:r>
            <a:r>
              <a:rPr lang="ru-RU" dirty="0">
                <a:latin typeface="Arial" charset="0"/>
              </a:rPr>
              <a:t>оплаты.</a:t>
            </a:r>
          </a:p>
          <a:p>
            <a:r>
              <a:rPr lang="ru-RU" dirty="0">
                <a:latin typeface="Arial" charset="0"/>
              </a:rPr>
              <a:t>В этом случае следует создать оплату, нажав на кнопку </a:t>
            </a:r>
            <a:r>
              <a:rPr lang="ru-RU" b="1" dirty="0">
                <a:latin typeface="Arial" charset="0"/>
              </a:rPr>
              <a:t>Добавить.</a:t>
            </a:r>
            <a:r>
              <a:rPr lang="ru-RU" b="0" dirty="0">
                <a:latin typeface="Arial" charset="0"/>
              </a:rPr>
              <a:t> Введите название оплаты</a:t>
            </a:r>
            <a:r>
              <a:rPr lang="ru-RU" b="0" baseline="0" dirty="0">
                <a:latin typeface="Arial" charset="0"/>
              </a:rPr>
              <a:t> и нажмите кнопку </a:t>
            </a:r>
            <a:r>
              <a:rPr lang="ru-RU" b="1" baseline="0" dirty="0">
                <a:latin typeface="Arial" charset="0"/>
              </a:rPr>
              <a:t>Добавить.</a:t>
            </a:r>
            <a:r>
              <a:rPr lang="ru-RU" b="0" baseline="0" dirty="0">
                <a:latin typeface="Arial" charset="0"/>
              </a:rPr>
              <a:t>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Появятся следующие  поля для ввода информации об оплате:</a:t>
            </a:r>
          </a:p>
          <a:p>
            <a:pPr marL="228600" indent="-228600">
              <a:buFont typeface="+mj-lt"/>
              <a:buAutoNum type="arabicParenR"/>
            </a:pPr>
            <a:r>
              <a:rPr lang="ru-RU" sz="1200" b="1" dirty="0"/>
              <a:t>Основание</a:t>
            </a:r>
            <a:r>
              <a:rPr lang="ru-RU" sz="1200" b="1" i="1" dirty="0"/>
              <a:t> </a:t>
            </a:r>
            <a:r>
              <a:rPr lang="ru-RU" sz="1200" b="0" i="1" dirty="0"/>
              <a:t>(обязательное)</a:t>
            </a:r>
          </a:p>
          <a:p>
            <a:pPr marL="228600" indent="-228600">
              <a:buFont typeface="+mj-lt"/>
              <a:buAutoNum type="arabicParenR"/>
            </a:pPr>
            <a:r>
              <a:rPr lang="ru-RU" sz="1200" b="1" dirty="0"/>
              <a:t>Стоимость в рублях</a:t>
            </a:r>
            <a:r>
              <a:rPr lang="ru-RU" sz="1200" b="1" i="1" dirty="0"/>
              <a:t> </a:t>
            </a:r>
            <a:r>
              <a:rPr lang="ru-RU" sz="1200" b="0" i="1" dirty="0"/>
              <a:t>(обязательное</a:t>
            </a:r>
            <a:r>
              <a:rPr lang="ru-RU" sz="1200" b="0" i="1" dirty="0" smtClean="0"/>
              <a:t>) – </a:t>
            </a:r>
            <a:r>
              <a:rPr lang="ru-RU" sz="1200" b="0" i="0" dirty="0" smtClean="0"/>
              <a:t>при отсутствии точной суммы и указании на методику расчета следует по данной методике определить минимальную сумму оплаты и указать ее в поле.</a:t>
            </a:r>
            <a:endParaRPr lang="ru-RU" sz="1200" b="0" i="0" dirty="0"/>
          </a:p>
          <a:p>
            <a:pPr marL="228600" indent="-228600">
              <a:buFont typeface="+mj-lt"/>
              <a:buAutoNum type="arabicParenR"/>
            </a:pPr>
            <a:r>
              <a:rPr lang="ru-RU" sz="1200" b="1" i="1" dirty="0"/>
              <a:t> </a:t>
            </a:r>
            <a:r>
              <a:rPr lang="ru-RU" sz="1200" b="1" i="0" dirty="0"/>
              <a:t>Тип платежа  </a:t>
            </a:r>
            <a:r>
              <a:rPr lang="ru-RU" sz="1200" b="0" i="1" dirty="0"/>
              <a:t>(</a:t>
            </a:r>
            <a:r>
              <a:rPr lang="ru-RU" sz="1200" b="0" i="1" dirty="0" smtClean="0"/>
              <a:t>обязательное)</a:t>
            </a:r>
            <a:r>
              <a:rPr lang="ru-RU" sz="1200" b="1" i="1" dirty="0" smtClean="0"/>
              <a:t> </a:t>
            </a:r>
          </a:p>
          <a:p>
            <a:pPr marL="228600" indent="-228600">
              <a:buFont typeface="+mj-lt"/>
              <a:buAutoNum type="arabicParenR"/>
            </a:pP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поле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КБК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укажите код бюджетной классификации, по которому осуществляется оплата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услуги.</a:t>
            </a:r>
            <a:endParaRPr lang="ru-RU" sz="1200" b="1" i="0" dirty="0"/>
          </a:p>
          <a:p>
            <a:pPr marL="228600" indent="-228600">
              <a:buFont typeface="+mj-lt"/>
              <a:buAutoNum type="arabicParenR"/>
            </a:pPr>
            <a:r>
              <a:rPr lang="ru-RU" sz="1200" b="1" i="0" dirty="0"/>
              <a:t> Методика расчета </a:t>
            </a:r>
            <a:r>
              <a:rPr lang="ru-RU" sz="1200" b="0" i="0" dirty="0"/>
              <a:t>заполните</a:t>
            </a:r>
            <a:r>
              <a:rPr lang="ru-RU" sz="1200" b="0" i="0" baseline="0" dirty="0"/>
              <a:t> , прикрепив файл с описанием методики расчета.</a:t>
            </a:r>
            <a:endParaRPr lang="ru-RU" sz="1200" b="1" i="0" dirty="0"/>
          </a:p>
          <a:p>
            <a:pPr marL="228600" indent="-228600">
              <a:buFont typeface="+mj-lt"/>
              <a:buAutoNum type="arabicParenR"/>
            </a:pPr>
            <a:r>
              <a:rPr lang="ru-RU" sz="1200" b="1" i="0" dirty="0"/>
              <a:t> Описание методики расчета </a:t>
            </a:r>
            <a:r>
              <a:rPr lang="ru-RU" sz="1200" b="0" i="0" dirty="0"/>
              <a:t>заполните через редактор текста.</a:t>
            </a:r>
            <a:endParaRPr lang="ru-RU" sz="1200" b="1" i="0" dirty="0"/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lang="ru-RU" sz="1200" b="1" i="0" dirty="0"/>
              <a:t> НПА, регулирующие оплату</a:t>
            </a:r>
            <a:r>
              <a:rPr lang="ru-RU" sz="1200" b="1" i="1" dirty="0"/>
              <a:t> </a:t>
            </a:r>
            <a:r>
              <a:rPr lang="ru-RU" sz="1200" b="0" i="0" dirty="0"/>
              <a:t>заполните, нажав на кнопку </a:t>
            </a:r>
            <a:r>
              <a:rPr lang="ru-RU" sz="1200" b="1" i="0" dirty="0"/>
              <a:t>Добавить. </a:t>
            </a:r>
            <a:r>
              <a:rPr lang="ru-RU" sz="1200" b="0" i="0" dirty="0"/>
              <a:t> Выберите  нужные НПА и нажмите на кнопку </a:t>
            </a:r>
            <a:r>
              <a:rPr lang="ru-RU" sz="1200" b="1" i="0" dirty="0"/>
              <a:t>Выбрать.</a:t>
            </a:r>
            <a:endParaRPr lang="ru-RU" sz="1200" b="1" i="1" dirty="0"/>
          </a:p>
          <a:p>
            <a:pPr marL="228600" indent="-228600">
              <a:buFont typeface="+mj-lt"/>
              <a:buAutoNum type="arabicParenR"/>
            </a:pPr>
            <a:r>
              <a:rPr lang="ru-RU" sz="1200" b="1" i="0" dirty="0"/>
              <a:t> Платежные реквизиты органа власти</a:t>
            </a:r>
            <a:r>
              <a:rPr lang="ru-RU" sz="1200" b="0" i="0" dirty="0"/>
              <a:t> заполните, нажав на кнопку </a:t>
            </a:r>
            <a:r>
              <a:rPr lang="ru-RU" sz="1200" b="1" i="0" dirty="0"/>
              <a:t>Добавить. </a:t>
            </a:r>
            <a:r>
              <a:rPr lang="ru-RU" sz="1200" b="0" i="0" dirty="0"/>
              <a:t>Выберите нужные платежные реквизиты и нажмите на кнопку </a:t>
            </a:r>
            <a:r>
              <a:rPr lang="ru-RU" sz="1200" b="1" i="0" dirty="0"/>
              <a:t>Выбрать.</a:t>
            </a:r>
          </a:p>
          <a:p>
            <a:endParaRPr lang="ru-RU" dirty="0">
              <a:latin typeface="Arial" charset="0"/>
            </a:endParaRPr>
          </a:p>
          <a:p>
            <a:r>
              <a:rPr lang="ru-RU" dirty="0" smtClean="0">
                <a:latin typeface="Arial" charset="0"/>
              </a:rPr>
              <a:t>В описании </a:t>
            </a:r>
            <a:r>
              <a:rPr lang="ru-RU" dirty="0" err="1" smtClean="0">
                <a:latin typeface="Arial" charset="0"/>
              </a:rPr>
              <a:t>подуслуги</a:t>
            </a:r>
            <a:r>
              <a:rPr lang="ru-RU" dirty="0" smtClean="0">
                <a:latin typeface="Arial" charset="0"/>
              </a:rPr>
              <a:t> может быть указано несколько видов</a:t>
            </a:r>
            <a:r>
              <a:rPr lang="ru-RU" baseline="0" dirty="0" smtClean="0">
                <a:latin typeface="Arial" charset="0"/>
              </a:rPr>
              <a:t> оплаты: оплата услуги, госпошлина и так далее.</a:t>
            </a:r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8931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28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/>
              <a:t>Как вы уже заметили, входящие документы относятся не ко </a:t>
            </a:r>
            <a:r>
              <a:rPr lang="ru-RU" dirty="0">
                <a:latin typeface="Arial" charset="0"/>
              </a:rPr>
              <a:t>всей </a:t>
            </a:r>
            <a:r>
              <a:rPr lang="ru-RU" dirty="0" err="1" smtClean="0">
                <a:latin typeface="Arial" charset="0"/>
              </a:rPr>
              <a:t>подуслуге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 smtClean="0"/>
              <a:t>в </a:t>
            </a:r>
            <a:r>
              <a:rPr lang="ru-RU" dirty="0"/>
              <a:t>целом, а к целям обращения, так как в зависимости от желаемого результата, </a:t>
            </a:r>
            <a:r>
              <a:rPr lang="ru-RU" dirty="0" smtClean="0"/>
              <a:t>категории получателя заявители</a:t>
            </a:r>
            <a:r>
              <a:rPr lang="ru-RU" dirty="0">
                <a:latin typeface="Arial" charset="0"/>
              </a:rPr>
              <a:t>, как правило,</a:t>
            </a:r>
            <a:r>
              <a:rPr lang="ru-RU" dirty="0"/>
              <a:t> </a:t>
            </a:r>
            <a:r>
              <a:rPr lang="ru-RU" dirty="0">
                <a:latin typeface="Arial" charset="0"/>
              </a:rPr>
              <a:t>должны </a:t>
            </a:r>
            <a:r>
              <a:rPr lang="ru-RU" dirty="0"/>
              <a:t>предоставлять различные пакеты документов.</a:t>
            </a:r>
          </a:p>
          <a:p>
            <a:r>
              <a:rPr lang="ru-RU" dirty="0"/>
              <a:t>Все входящие документы должны быть перечислены на </a:t>
            </a:r>
            <a:r>
              <a:rPr lang="ru-RU" dirty="0" smtClean="0"/>
              <a:t>вкладке </a:t>
            </a:r>
            <a:r>
              <a:rPr lang="ru-RU" b="1" dirty="0" smtClean="0"/>
              <a:t>Перечень документов </a:t>
            </a:r>
            <a:r>
              <a:rPr lang="ru-RU" dirty="0" smtClean="0"/>
              <a:t>услуги, в подразделе</a:t>
            </a:r>
            <a:r>
              <a:rPr lang="ru-RU" baseline="0" dirty="0" smtClean="0"/>
              <a:t> </a:t>
            </a:r>
            <a:r>
              <a:rPr lang="ru-RU" b="1" baseline="0" dirty="0" smtClean="0"/>
              <a:t>Входящие документы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Чтобы указать входящие </a:t>
            </a:r>
            <a:r>
              <a:rPr lang="ru-RU" dirty="0" smtClean="0"/>
              <a:t>документы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подуслуги</a:t>
            </a:r>
            <a:r>
              <a:rPr lang="ru-RU" dirty="0" smtClean="0"/>
              <a:t>, </a:t>
            </a:r>
            <a:r>
              <a:rPr lang="ru-RU" dirty="0"/>
              <a:t>необходимо поставить указатель на строку «Входящие документы» и нажать кнопку </a:t>
            </a:r>
            <a:r>
              <a:rPr lang="ru-RU" b="1" dirty="0"/>
              <a:t>Добавить входящий документ.</a:t>
            </a:r>
            <a:endParaRPr lang="ru-RU" dirty="0"/>
          </a:p>
          <a:p>
            <a:r>
              <a:rPr lang="ru-RU" dirty="0"/>
              <a:t>После этого открывается форма для выбора входящих </a:t>
            </a:r>
            <a:r>
              <a:rPr lang="ru-RU" dirty="0" smtClean="0"/>
              <a:t>документов. </a:t>
            </a:r>
            <a:r>
              <a:rPr lang="ru-RU" dirty="0"/>
              <a:t>Выбрав нужные документы, следует нажать кнопку </a:t>
            </a:r>
            <a:r>
              <a:rPr lang="ru-RU" b="1" dirty="0"/>
              <a:t>Выбрать</a:t>
            </a:r>
            <a:r>
              <a:rPr lang="ru-RU" dirty="0"/>
              <a:t>.</a:t>
            </a:r>
          </a:p>
          <a:p>
            <a:r>
              <a:rPr lang="ru-RU" dirty="0"/>
              <a:t>После этого указанные документы появляются на вкладке.</a:t>
            </a:r>
          </a:p>
          <a:p>
            <a:r>
              <a:rPr lang="ru-RU" dirty="0"/>
              <a:t>Их можно удалять кликом на крестик права от названия входящего документа.</a:t>
            </a:r>
          </a:p>
          <a:p>
            <a:r>
              <a:rPr lang="ru-RU" dirty="0"/>
              <a:t>Каждый входящий документ имеет два блока полей . В открытом</a:t>
            </a:r>
            <a:r>
              <a:rPr lang="ru-RU" baseline="0" dirty="0"/>
              <a:t> окне </a:t>
            </a:r>
            <a:r>
              <a:rPr lang="ru-RU" dirty="0"/>
              <a:t>отображаются сведения, которые вносились при описании </a:t>
            </a:r>
            <a:r>
              <a:rPr lang="ru-RU" dirty="0" smtClean="0"/>
              <a:t>документа услуги (в справочнике документов). </a:t>
            </a:r>
            <a:r>
              <a:rPr lang="ru-RU" dirty="0"/>
              <a:t>Редактировать</a:t>
            </a:r>
            <a:r>
              <a:rPr lang="ru-RU" baseline="0" dirty="0"/>
              <a:t> их можно только из главного раздела </a:t>
            </a:r>
            <a:r>
              <a:rPr lang="ru-RU" baseline="0" dirty="0" smtClean="0"/>
              <a:t>Реестра </a:t>
            </a:r>
            <a:r>
              <a:rPr lang="ru-RU" b="1" baseline="0" dirty="0" smtClean="0"/>
              <a:t>Документы</a:t>
            </a:r>
            <a:r>
              <a:rPr lang="ru-RU" baseline="0" dirty="0" smtClean="0"/>
              <a:t>. </a:t>
            </a:r>
            <a:endParaRPr lang="ru-RU" dirty="0"/>
          </a:p>
          <a:p>
            <a:r>
              <a:rPr lang="ru-RU" dirty="0"/>
              <a:t>Рассмотрим подробнее </a:t>
            </a:r>
            <a:r>
              <a:rPr lang="ru-RU" dirty="0" smtClean="0"/>
              <a:t>блок </a:t>
            </a:r>
            <a:r>
              <a:rPr lang="ru-RU" dirty="0"/>
              <a:t>полей – параметры входящего документа.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89907238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4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/>
              <a:t>В</a:t>
            </a:r>
            <a:r>
              <a:rPr lang="ru-RU" baseline="0" dirty="0"/>
              <a:t> блоке слева содержится </a:t>
            </a:r>
            <a:r>
              <a:rPr lang="ru-RU" dirty="0"/>
              <a:t>описание входящего документа для непосредственного использования в рамках получения результата </a:t>
            </a:r>
            <a:r>
              <a:rPr lang="ru-RU" dirty="0">
                <a:latin typeface="Arial" charset="0"/>
              </a:rPr>
              <a:t>исполнения процедуры</a:t>
            </a:r>
            <a:r>
              <a:rPr lang="ru-RU" dirty="0"/>
              <a:t>.</a:t>
            </a:r>
          </a:p>
          <a:p>
            <a:r>
              <a:rPr lang="ru-RU" dirty="0"/>
              <a:t>Здесь указывается:</a:t>
            </a:r>
          </a:p>
          <a:p>
            <a:r>
              <a:rPr lang="ru-RU" dirty="0"/>
              <a:t>Необходимое </a:t>
            </a:r>
            <a:r>
              <a:rPr lang="ru-RU" b="1" dirty="0"/>
              <a:t>количество</a:t>
            </a:r>
            <a:r>
              <a:rPr lang="ru-RU" dirty="0"/>
              <a:t> экземпляров документа</a:t>
            </a:r>
            <a:r>
              <a:rPr lang="ru-RU" dirty="0">
                <a:latin typeface="Arial" charset="0"/>
              </a:rPr>
              <a:t> (обязательное поле). Экземпляр должен быть как минимум 1.</a:t>
            </a:r>
          </a:p>
          <a:p>
            <a:r>
              <a:rPr lang="ru-RU" b="1" dirty="0"/>
              <a:t>Тип</a:t>
            </a:r>
            <a:r>
              <a:rPr lang="ru-RU" dirty="0"/>
              <a:t>, который выбирается из выпадающего списка. Согласно этому параметру, документ </a:t>
            </a:r>
            <a:r>
              <a:rPr lang="ru-RU" dirty="0" smtClean="0"/>
              <a:t>для предоставления заявителем может </a:t>
            </a:r>
            <a:r>
              <a:rPr lang="ru-RU" dirty="0"/>
              <a:t>быть обязательным, необязательным и таким, который можно получить в ходе оказания услуги</a:t>
            </a:r>
            <a:r>
              <a:rPr lang="ru-RU" dirty="0">
                <a:latin typeface="Arial" charset="0"/>
              </a:rPr>
              <a:t>. Это поле также обязательно для заполнения.</a:t>
            </a:r>
          </a:p>
          <a:p>
            <a:r>
              <a:rPr lang="ru-RU" b="1" dirty="0"/>
              <a:t>Варианты предоставления</a:t>
            </a:r>
            <a:r>
              <a:rPr lang="ru-RU" dirty="0"/>
              <a:t> документа</a:t>
            </a:r>
            <a:r>
              <a:rPr lang="ru-RU" dirty="0">
                <a:latin typeface="Arial" charset="0"/>
              </a:rPr>
              <a:t> (также обязательное поле)</a:t>
            </a:r>
            <a:r>
              <a:rPr lang="ru-RU" dirty="0"/>
              <a:t> включают в себя:</a:t>
            </a:r>
          </a:p>
          <a:p>
            <a:pPr>
              <a:buFontTx/>
              <a:buChar char="•"/>
            </a:pPr>
            <a:r>
              <a:rPr lang="ru-RU" dirty="0"/>
              <a:t>Предоставление </a:t>
            </a:r>
            <a:r>
              <a:rPr lang="ru-RU" dirty="0" smtClean="0"/>
              <a:t>на все время оказания услуги с </a:t>
            </a:r>
            <a:r>
              <a:rPr lang="ru-RU" dirty="0"/>
              <a:t>возвратом по </a:t>
            </a:r>
            <a:r>
              <a:rPr lang="ru-RU" dirty="0" smtClean="0"/>
              <a:t>требованию.</a:t>
            </a:r>
            <a:endParaRPr lang="ru-RU" dirty="0"/>
          </a:p>
          <a:p>
            <a:pPr>
              <a:buFontTx/>
              <a:buChar char="•"/>
            </a:pPr>
            <a:r>
              <a:rPr lang="ru-RU" dirty="0" smtClean="0"/>
              <a:t>Предоставление</a:t>
            </a:r>
            <a:r>
              <a:rPr lang="ru-RU" baseline="0" dirty="0" smtClean="0"/>
              <a:t> б</a:t>
            </a:r>
            <a:r>
              <a:rPr lang="ru-RU" dirty="0" smtClean="0"/>
              <a:t>ез возврата.</a:t>
            </a:r>
            <a:endParaRPr lang="ru-RU" dirty="0"/>
          </a:p>
          <a:p>
            <a:pPr>
              <a:buFontTx/>
              <a:buChar char="•"/>
            </a:pPr>
            <a:r>
              <a:rPr lang="ru-RU" dirty="0" smtClean="0"/>
              <a:t>Предоставление для </a:t>
            </a:r>
            <a:r>
              <a:rPr lang="ru-RU" dirty="0"/>
              <a:t>просмотра или снятия </a:t>
            </a:r>
            <a:r>
              <a:rPr lang="ru-RU" dirty="0" smtClean="0"/>
              <a:t>копии.</a:t>
            </a:r>
            <a:endParaRPr lang="ru-RU" dirty="0"/>
          </a:p>
          <a:p>
            <a:pPr>
              <a:buFontTx/>
              <a:buChar char="•"/>
            </a:pPr>
            <a:r>
              <a:rPr lang="ru-RU" dirty="0"/>
              <a:t>Предоставление </a:t>
            </a:r>
            <a:r>
              <a:rPr lang="ru-RU" dirty="0" smtClean="0"/>
              <a:t>на все время оказания услуги с </a:t>
            </a:r>
            <a:r>
              <a:rPr lang="ru-RU" dirty="0"/>
              <a:t>обязательным </a:t>
            </a:r>
            <a:r>
              <a:rPr lang="ru-RU" dirty="0" smtClean="0"/>
              <a:t>возвратом.</a:t>
            </a:r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Кроме </a:t>
            </a:r>
            <a:r>
              <a:rPr lang="ru-RU" dirty="0"/>
              <a:t>того, можно добавить </a:t>
            </a:r>
            <a:r>
              <a:rPr lang="ru-RU" b="1" dirty="0" smtClean="0"/>
              <a:t>комментарий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6214726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486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r>
              <a:rPr lang="x-non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каждой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подуслуги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x-non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указывается </a:t>
            </a:r>
            <a:r>
              <a:rPr lang="x-non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полный конечный перечень документов (действий), выдаваемых (совершаемых) уполномоченными сотрудниками органов государственной власти (органов местного самоуправления). Каждый документ (действие) должны иметь характеристику оформления юридической значимости соответствующих документов (действий). Например: результаты экспертизы на бланке, подписанные руководителем; занесение в реестр сведений, подтвержденных выдачей выписки из реестра на бланке, подписанным уполномоченным сотрудником.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x-non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Сценарии завершения – это перечисление всех возможных вариантов завершения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подуслуги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x-non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 </a:t>
            </a:r>
            <a:r>
              <a:rPr lang="x-non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обращении </a:t>
            </a:r>
            <a:r>
              <a:rPr lang="x-none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Заявителя</a:t>
            </a:r>
            <a:r>
              <a:rPr lang="x-non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за данной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подуслугой</a:t>
            </a:r>
            <a:r>
              <a:rPr lang="x-non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x-non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Основной сценарий – положительный результат оказания услуги. Например, «Предоставление лицензии», «Замена паспорта», «Выдача пособия». 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x-non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 для любой услуги есть ситуации, когда </a:t>
            </a:r>
            <a:r>
              <a:rPr lang="x-none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Заявителю</a:t>
            </a:r>
            <a:r>
              <a:rPr lang="x-non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не будут предоставлены результаты, за которыми он обратился. Они тоже должны быть описаны в отдельных сценариях. Пример: «Отказ в выдаче лицензии по причине некомплектности документов», «Отказ в выдаче лицензии в связи с проведением процедуры банкротства в отношении </a:t>
            </a:r>
            <a:r>
              <a:rPr lang="x-none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Заявителя</a:t>
            </a:r>
            <a:r>
              <a:rPr lang="x-non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». 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x-non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том случае, если комплект документов, предоставляемых заявителю при «неудачном» для него завершении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подуслуги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x-non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всегда </a:t>
            </a:r>
            <a:r>
              <a:rPr lang="x-non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один и тот же (например, просто возвращают все документы, можно сделать один общий сценарий «неудачного» завершения – «Отказ в предоставлении услуги в связи с наличием оснований для отказа». При этом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вкладке</a:t>
            </a:r>
            <a:r>
              <a:rPr lang="x-non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«Основания для отказа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/приостановления</a:t>
            </a:r>
            <a:r>
              <a:rPr lang="x-non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должен быть исчерпывающий перечень таких оснований.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/>
            <a:endParaRPr lang="en-US" dirty="0"/>
          </a:p>
          <a:p>
            <a:pPr marL="228600" indent="-228600"/>
            <a:r>
              <a:rPr lang="ru-RU" dirty="0"/>
              <a:t>Для добавления нового сценария, необходимо нажать кнопку </a:t>
            </a:r>
            <a:r>
              <a:rPr lang="ru-RU" b="1" dirty="0"/>
              <a:t>Добавить сценарий завершения</a:t>
            </a:r>
            <a:r>
              <a:rPr lang="ru-RU" dirty="0"/>
              <a:t>.</a:t>
            </a:r>
          </a:p>
          <a:p>
            <a:pPr marL="228600" indent="-228600"/>
            <a:endParaRPr lang="en-US" dirty="0"/>
          </a:p>
          <a:p>
            <a:pPr marL="228600" indent="-228600"/>
            <a:r>
              <a:rPr lang="ru-RU" dirty="0"/>
              <a:t>К сценарию относятся исходящие документы и юридически значимые действия.</a:t>
            </a:r>
          </a:p>
          <a:p>
            <a:pPr marL="228600" indent="-228600"/>
            <a:endParaRPr lang="ru-RU" dirty="0"/>
          </a:p>
          <a:p>
            <a:pPr marL="228600" indent="-228600"/>
            <a:r>
              <a:rPr lang="ru-RU" dirty="0"/>
              <a:t>Описание сценария включает поля:</a:t>
            </a:r>
          </a:p>
          <a:p>
            <a:pPr marL="228600" indent="-228600">
              <a:buFontTx/>
              <a:buAutoNum type="arabicPeriod"/>
            </a:pPr>
            <a:r>
              <a:rPr lang="ru-RU" b="1" dirty="0"/>
              <a:t>Наименование</a:t>
            </a:r>
            <a:r>
              <a:rPr lang="ru-RU" dirty="0">
                <a:latin typeface="Arial" charset="0"/>
              </a:rPr>
              <a:t> (обязательное)</a:t>
            </a:r>
          </a:p>
          <a:p>
            <a:pPr marL="228600" indent="-228600">
              <a:buFontTx/>
              <a:buAutoNum type="arabicPeriod"/>
            </a:pPr>
            <a:r>
              <a:rPr lang="ru-RU" b="1" dirty="0"/>
              <a:t>Тип</a:t>
            </a:r>
            <a:r>
              <a:rPr lang="ru-RU" dirty="0">
                <a:latin typeface="Arial" charset="0"/>
              </a:rPr>
              <a:t> (обязательное)</a:t>
            </a:r>
          </a:p>
          <a:p>
            <a:pPr marL="685800" lvl="1" indent="-228600">
              <a:buFontTx/>
              <a:buChar char="•"/>
            </a:pPr>
            <a:r>
              <a:rPr lang="ru-RU" dirty="0"/>
              <a:t>Положительный результат</a:t>
            </a:r>
          </a:p>
          <a:p>
            <a:pPr marL="685800" lvl="1" indent="-228600">
              <a:buFontTx/>
              <a:buChar char="•"/>
            </a:pPr>
            <a:r>
              <a:rPr lang="ru-RU" dirty="0"/>
              <a:t>Отказ</a:t>
            </a:r>
          </a:p>
          <a:p>
            <a:pPr marL="685800" lvl="1" indent="-228600">
              <a:buFontTx/>
              <a:buChar char="•"/>
            </a:pPr>
            <a:r>
              <a:rPr lang="ru-RU" dirty="0"/>
              <a:t>Приостановление</a:t>
            </a:r>
          </a:p>
          <a:p>
            <a:pPr marL="228600" indent="-228600">
              <a:buFontTx/>
              <a:buAutoNum type="arabicPeriod"/>
            </a:pPr>
            <a:r>
              <a:rPr lang="ru-RU" dirty="0"/>
              <a:t> </a:t>
            </a:r>
            <a:r>
              <a:rPr lang="ru-RU" b="1" dirty="0"/>
              <a:t>Комментарий</a:t>
            </a:r>
            <a:r>
              <a:rPr lang="ru-RU" dirty="0"/>
              <a:t>, который вводится с помощью редактора текста.</a:t>
            </a:r>
          </a:p>
          <a:p>
            <a:pPr marL="0" indent="0">
              <a:buFontTx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2562897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Внутри сценария завершения следует добавить «Исходящие документы». На подуровне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Исходящие документы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следует выбрать документы, получаемые заявителем в результате предоставления данной услуги в рамках описываемой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подуслуги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из числа ранее добавленных на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вкладке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Перечень документов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блок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Исходящие документы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r>
              <a:rPr lang="ru-RU" dirty="0"/>
              <a:t>Чтобы указать исходящие документы для сценария, необходимо поставить указатель на строку «Исходящие документы» и нажать кнопку </a:t>
            </a:r>
            <a:r>
              <a:rPr lang="ru-RU" b="1" dirty="0"/>
              <a:t>Добавить</a:t>
            </a:r>
            <a:r>
              <a:rPr lang="en-US" b="1" dirty="0"/>
              <a:t> </a:t>
            </a:r>
            <a:r>
              <a:rPr lang="ru-RU" b="1" dirty="0"/>
              <a:t>исходящий</a:t>
            </a:r>
            <a:r>
              <a:rPr lang="ru-RU" b="1" baseline="0" dirty="0"/>
              <a:t> документ</a:t>
            </a:r>
            <a:r>
              <a:rPr lang="ru-RU" b="1" dirty="0"/>
              <a:t>.</a:t>
            </a:r>
            <a:endParaRPr lang="ru-RU" dirty="0"/>
          </a:p>
          <a:p>
            <a:r>
              <a:rPr lang="ru-RU" dirty="0"/>
              <a:t>После этого открывается форма выбора, где перечислены все документы </a:t>
            </a:r>
            <a:r>
              <a:rPr lang="ru-RU" dirty="0" smtClean="0"/>
              <a:t>вкладки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Перечень документов</a:t>
            </a:r>
            <a:r>
              <a:rPr lang="ru-RU" dirty="0" smtClean="0"/>
              <a:t>. </a:t>
            </a:r>
            <a:r>
              <a:rPr lang="ru-RU" dirty="0"/>
              <a:t>Выберите нужные документы, затем нажмите кнопку </a:t>
            </a:r>
            <a:r>
              <a:rPr lang="ru-RU" b="1" dirty="0"/>
              <a:t>Выбрать</a:t>
            </a:r>
            <a:r>
              <a:rPr lang="ru-RU" dirty="0"/>
              <a:t>. </a:t>
            </a:r>
          </a:p>
          <a:p>
            <a:r>
              <a:rPr lang="ru-RU" dirty="0"/>
              <a:t>После этого указанные документы появляются на вкладке </a:t>
            </a:r>
            <a:r>
              <a:rPr lang="ru-RU" b="1" dirty="0"/>
              <a:t>Исходящих документов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 smtClean="0"/>
              <a:t>Каждый </a:t>
            </a:r>
            <a:r>
              <a:rPr lang="ru-RU" dirty="0"/>
              <a:t>исходящий документ имеет описание, подобное входящим документам, состоящее из двух блоков информации. В форме</a:t>
            </a:r>
            <a:r>
              <a:rPr lang="ru-RU" baseline="0" dirty="0"/>
              <a:t> </a:t>
            </a:r>
            <a:r>
              <a:rPr lang="ru-RU" b="1" baseline="0" dirty="0"/>
              <a:t>Сведения о рабочем документе </a:t>
            </a:r>
            <a:r>
              <a:rPr lang="ru-RU" dirty="0"/>
              <a:t>отображаются сведения, которые вносились при описании </a:t>
            </a:r>
            <a:r>
              <a:rPr lang="ru-RU" dirty="0" smtClean="0"/>
              <a:t>документа </a:t>
            </a:r>
            <a:r>
              <a:rPr lang="ru-RU" dirty="0"/>
              <a:t>из его</a:t>
            </a:r>
            <a:r>
              <a:rPr lang="ru-RU" baseline="0" dirty="0"/>
              <a:t> карточки в </a:t>
            </a:r>
            <a:r>
              <a:rPr lang="ru-RU" dirty="0"/>
              <a:t>раздела </a:t>
            </a:r>
            <a:r>
              <a:rPr lang="ru-RU" b="1" dirty="0" smtClean="0"/>
              <a:t>Документы</a:t>
            </a:r>
            <a:r>
              <a:rPr lang="ru-RU" dirty="0"/>
              <a:t>. </a:t>
            </a:r>
          </a:p>
          <a:p>
            <a:r>
              <a:rPr lang="ru-RU" dirty="0"/>
              <a:t>Рассмотрим подробнее блок информации </a:t>
            </a:r>
            <a:r>
              <a:rPr lang="ru-RU" dirty="0" smtClean="0"/>
              <a:t>– </a:t>
            </a:r>
            <a:r>
              <a:rPr lang="ru-RU" dirty="0"/>
              <a:t>параметры исходящего документа.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3068262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691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/>
              <a:t>В</a:t>
            </a:r>
            <a:r>
              <a:rPr lang="ru-RU" baseline="0" dirty="0"/>
              <a:t> блоке </a:t>
            </a:r>
            <a:r>
              <a:rPr lang="ru-RU" dirty="0"/>
              <a:t>описания исходящих документов указываются их параметры в рамках получения результата </a:t>
            </a:r>
            <a:r>
              <a:rPr lang="ru-RU" dirty="0">
                <a:latin typeface="Arial" charset="0"/>
              </a:rPr>
              <a:t>исполнения </a:t>
            </a:r>
            <a:r>
              <a:rPr lang="ru-RU" dirty="0" err="1" smtClean="0">
                <a:latin typeface="Arial" charset="0"/>
              </a:rPr>
              <a:t>подуслуги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Здесь указывается:</a:t>
            </a:r>
          </a:p>
          <a:p>
            <a:r>
              <a:rPr lang="ru-RU" b="1" dirty="0"/>
              <a:t>Количество</a:t>
            </a:r>
            <a:r>
              <a:rPr lang="ru-RU" dirty="0"/>
              <a:t> экземпляров документа на </a:t>
            </a:r>
            <a:r>
              <a:rPr lang="ru-RU" dirty="0" smtClean="0"/>
              <a:t>выходе, отдаваемое заявителю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>
                <a:latin typeface="Arial" charset="0"/>
              </a:rPr>
              <a:t>(обязательное</a:t>
            </a:r>
            <a:r>
              <a:rPr lang="ru-RU" dirty="0" smtClean="0">
                <a:latin typeface="Arial" charset="0"/>
              </a:rPr>
              <a:t>).</a:t>
            </a:r>
            <a:endParaRPr lang="ru-RU" dirty="0">
              <a:latin typeface="Arial" charset="0"/>
            </a:endParaRPr>
          </a:p>
          <a:p>
            <a:r>
              <a:rPr lang="ru-RU" b="1" dirty="0"/>
              <a:t>Тип</a:t>
            </a:r>
            <a:r>
              <a:rPr lang="ru-RU" dirty="0"/>
              <a:t>, который выбирается из выпадающего списка</a:t>
            </a:r>
            <a:r>
              <a:rPr lang="ru-RU" dirty="0">
                <a:latin typeface="Arial" charset="0"/>
              </a:rPr>
              <a:t> (обязательное), по умолчанию выбирается значение «не определено»</a:t>
            </a:r>
            <a:r>
              <a:rPr lang="ru-RU" dirty="0"/>
              <a:t>. </a:t>
            </a:r>
          </a:p>
          <a:p>
            <a:r>
              <a:rPr lang="ru-RU" b="1" dirty="0"/>
              <a:t>Варианты выдачи </a:t>
            </a:r>
            <a:r>
              <a:rPr lang="ru-RU" dirty="0"/>
              <a:t>документа</a:t>
            </a:r>
            <a:r>
              <a:rPr lang="ru-RU" dirty="0">
                <a:latin typeface="Arial" charset="0"/>
              </a:rPr>
              <a:t> (обязательное поле)</a:t>
            </a:r>
            <a:r>
              <a:rPr lang="ru-RU" dirty="0"/>
              <a:t> включают в себя выдачу документа:</a:t>
            </a:r>
          </a:p>
          <a:p>
            <a:pPr>
              <a:buFontTx/>
              <a:buChar char="•"/>
            </a:pPr>
            <a:r>
              <a:rPr lang="ru-RU" dirty="0"/>
              <a:t>В начале </a:t>
            </a:r>
            <a:r>
              <a:rPr lang="ru-RU" dirty="0">
                <a:latin typeface="Arial" charset="0"/>
              </a:rPr>
              <a:t>оказания услуги</a:t>
            </a:r>
          </a:p>
          <a:p>
            <a:pPr>
              <a:buFontTx/>
              <a:buChar char="•"/>
            </a:pPr>
            <a:r>
              <a:rPr lang="ru-RU" dirty="0"/>
              <a:t>В конце </a:t>
            </a:r>
            <a:r>
              <a:rPr lang="ru-RU" dirty="0">
                <a:latin typeface="Arial" charset="0"/>
              </a:rPr>
              <a:t>оказания услуги</a:t>
            </a:r>
            <a:endParaRPr lang="ru-RU" dirty="0"/>
          </a:p>
          <a:p>
            <a:pPr>
              <a:buFontTx/>
              <a:buChar char="•"/>
            </a:pPr>
            <a:r>
              <a:rPr lang="ru-RU" dirty="0"/>
              <a:t>В процессе </a:t>
            </a:r>
            <a:r>
              <a:rPr lang="ru-RU" dirty="0">
                <a:latin typeface="Arial" charset="0"/>
              </a:rPr>
              <a:t>оказания услуги</a:t>
            </a:r>
            <a:endParaRPr lang="ru-RU" dirty="0"/>
          </a:p>
          <a:p>
            <a:r>
              <a:rPr lang="ru-RU" dirty="0"/>
              <a:t>Кроме того, можно добавить </a:t>
            </a:r>
            <a:r>
              <a:rPr lang="ru-RU" b="1" dirty="0" smtClean="0"/>
              <a:t>комментарий</a:t>
            </a:r>
            <a:r>
              <a:rPr lang="ru-RU" baseline="0" dirty="0" smtClean="0"/>
              <a:t> </a:t>
            </a:r>
            <a:r>
              <a:rPr lang="ru-RU" baseline="0" dirty="0"/>
              <a:t>и </a:t>
            </a:r>
            <a:r>
              <a:rPr lang="ru-RU" b="1" baseline="0" dirty="0"/>
              <a:t>Срок выдачи</a:t>
            </a:r>
            <a:r>
              <a:rPr lang="ru-RU" baseline="0" dirty="0"/>
              <a:t> документа.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3647395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793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Внутри сценария завершения следует добавить «Юридически значимые действия», а именно, следует указать возможные действия должностных лиц, являющиеся результатом предоставления услуги.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Юридически значимые действия (ЮЗД) - это перечень результатов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пподуслуги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которые не являются документами, однако влияют на положение </a:t>
            </a:r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Заявителя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Типичный пример – внесение </a:t>
            </a:r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Заявителя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любой регистр или реестр. Независимо от того, есть у </a:t>
            </a:r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Заявителя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подтверждающий документ, или нет, - занесение его в реестр может оказать влияние на его будущие взаимоотношения с органами власти. </a:t>
            </a:r>
          </a:p>
          <a:p>
            <a:pPr marL="228600" indent="-228600"/>
            <a:endParaRPr lang="ru-RU" dirty="0"/>
          </a:p>
          <a:p>
            <a:pPr marL="228600" indent="-228600"/>
            <a:r>
              <a:rPr lang="ru-RU" dirty="0"/>
              <a:t>Для добавления нового ЮЗД, необходимо выделить в дереве </a:t>
            </a:r>
            <a:r>
              <a:rPr lang="ru-RU" dirty="0">
                <a:latin typeface="Arial" charset="0"/>
              </a:rPr>
              <a:t>процедур</a:t>
            </a:r>
            <a:r>
              <a:rPr lang="ru-RU" dirty="0"/>
              <a:t> строку «Юридически значимые действия» и нажать кнопку </a:t>
            </a:r>
            <a:r>
              <a:rPr lang="ru-RU" b="1" dirty="0"/>
              <a:t>Добавить юридически значимое действие</a:t>
            </a:r>
            <a:r>
              <a:rPr lang="ru-RU" dirty="0"/>
              <a:t>.</a:t>
            </a:r>
          </a:p>
          <a:p>
            <a:pPr marL="228600" indent="-228600"/>
            <a:endParaRPr lang="ru-RU" dirty="0"/>
          </a:p>
          <a:p>
            <a:pPr marL="228600" indent="-228600"/>
            <a:r>
              <a:rPr lang="ru-RU" dirty="0"/>
              <a:t>Описание ЮЗД включает поля:</a:t>
            </a:r>
          </a:p>
          <a:p>
            <a:pPr marL="228600" indent="-228600">
              <a:buFontTx/>
              <a:buAutoNum type="arabicPeriod"/>
            </a:pPr>
            <a:r>
              <a:rPr lang="ru-RU" b="1" dirty="0"/>
              <a:t>Наименование </a:t>
            </a:r>
            <a:r>
              <a:rPr lang="ru-RU" dirty="0">
                <a:latin typeface="Arial" charset="0"/>
              </a:rPr>
              <a:t>(обязательное).</a:t>
            </a:r>
            <a:r>
              <a:rPr lang="ru-RU" dirty="0"/>
              <a:t> </a:t>
            </a:r>
            <a:endParaRPr lang="ru-RU" b="1" dirty="0"/>
          </a:p>
          <a:p>
            <a:pPr marL="228600" indent="-228600">
              <a:buFontTx/>
              <a:buAutoNum type="arabicPeriod"/>
            </a:pPr>
            <a:r>
              <a:rPr lang="ru-RU" b="1" dirty="0"/>
              <a:t>Тип</a:t>
            </a:r>
            <a:r>
              <a:rPr lang="ru-RU" dirty="0">
                <a:latin typeface="Arial" charset="0"/>
              </a:rPr>
              <a:t> (обязательное)</a:t>
            </a:r>
            <a:r>
              <a:rPr lang="ru-RU" dirty="0"/>
              <a:t> – выбирается из выпадающего списка</a:t>
            </a:r>
            <a:r>
              <a:rPr lang="ru-RU" dirty="0">
                <a:latin typeface="Arial" charset="0"/>
              </a:rPr>
              <a:t> (по умолчанию выбирается значение «не определено»).</a:t>
            </a:r>
          </a:p>
          <a:p>
            <a:pPr marL="228600" indent="-228600">
              <a:buFontTx/>
              <a:buAutoNum type="arabicPeriod"/>
            </a:pPr>
            <a:r>
              <a:rPr lang="ru-RU" b="1" dirty="0" smtClean="0"/>
              <a:t>Комментарий</a:t>
            </a:r>
            <a:r>
              <a:rPr lang="ru-RU" dirty="0"/>
              <a:t>, который вводится с помощью редактора текста.</a:t>
            </a:r>
          </a:p>
          <a:p>
            <a:pPr marL="228600" indent="-228600">
              <a:buFontTx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674955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98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 marL="228600" indent="-228600"/>
            <a:r>
              <a:rPr lang="ru-RU" dirty="0">
                <a:latin typeface="Arial" charset="0"/>
              </a:rPr>
              <a:t>Чтобы сохранить услугу, мы должны нажать кнопку </a:t>
            </a:r>
            <a:r>
              <a:rPr lang="ru-RU" b="1" dirty="0">
                <a:latin typeface="Arial" charset="0"/>
              </a:rPr>
              <a:t>Сохранить</a:t>
            </a:r>
            <a:r>
              <a:rPr lang="ru-RU" dirty="0">
                <a:latin typeface="Arial" charset="0"/>
              </a:rPr>
              <a:t> на панели действий услуги.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 smtClean="0">
                <a:latin typeface="Arial" charset="0"/>
              </a:rPr>
              <a:t>Для изменения </a:t>
            </a:r>
            <a:r>
              <a:rPr lang="ru-RU" dirty="0">
                <a:latin typeface="Arial" charset="0"/>
              </a:rPr>
              <a:t>статуса нужно нажать кнопку </a:t>
            </a:r>
            <a:r>
              <a:rPr lang="ru-RU" dirty="0" smtClean="0">
                <a:latin typeface="Arial" charset="0"/>
              </a:rPr>
              <a:t>действия по изменению </a:t>
            </a:r>
            <a:r>
              <a:rPr lang="ru-RU" dirty="0">
                <a:latin typeface="Arial" charset="0"/>
              </a:rPr>
              <a:t>статуса на панели действий. Название кнопки будет зависеть от стадии согласования и роли пользователя. </a:t>
            </a:r>
          </a:p>
          <a:p>
            <a:pPr marL="228600" indent="-228600"/>
            <a:r>
              <a:rPr lang="ru-RU" dirty="0">
                <a:latin typeface="Arial" charset="0"/>
              </a:rPr>
              <a:t>При этом открывается окно </a:t>
            </a:r>
            <a:r>
              <a:rPr lang="ru-RU" dirty="0" smtClean="0">
                <a:latin typeface="Arial" charset="0"/>
              </a:rPr>
              <a:t>оснований для изменения </a:t>
            </a:r>
            <a:r>
              <a:rPr lang="ru-RU" dirty="0">
                <a:latin typeface="Arial" charset="0"/>
              </a:rPr>
              <a:t>статуса объекта. На </a:t>
            </a:r>
            <a:r>
              <a:rPr lang="ru-RU" dirty="0" smtClean="0">
                <a:latin typeface="Arial" charset="0"/>
              </a:rPr>
              <a:t>этой форме </a:t>
            </a:r>
            <a:r>
              <a:rPr lang="ru-RU" dirty="0">
                <a:latin typeface="Arial" charset="0"/>
              </a:rPr>
              <a:t>в обязательном порядке </a:t>
            </a:r>
            <a:r>
              <a:rPr lang="ru-RU" dirty="0" smtClean="0">
                <a:latin typeface="Arial" charset="0"/>
              </a:rPr>
              <a:t>в </a:t>
            </a:r>
            <a:r>
              <a:rPr lang="ru-RU" dirty="0">
                <a:latin typeface="Arial" charset="0"/>
              </a:rPr>
              <a:t>структурированном текстовом виде можно ввести информацию о тех изменениях, которые нужно внести или уже были внесены в </a:t>
            </a:r>
            <a:r>
              <a:rPr lang="ru-RU" dirty="0" smtClean="0">
                <a:latin typeface="Arial" charset="0"/>
              </a:rPr>
              <a:t>сведения об услуге. </a:t>
            </a:r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Далее открывается диалог, в котором система спрашивает, планируете ли вы заверить сохраняемый объект квалифицированной ЭП.</a:t>
            </a:r>
          </a:p>
          <a:p>
            <a:pPr marL="228600" indent="-228600"/>
            <a:r>
              <a:rPr lang="ru-RU" dirty="0">
                <a:latin typeface="Arial" charset="0"/>
              </a:rPr>
              <a:t>Если в системе не заведен ваш сертификат с правом электронной подписи или вы просто не желаете подписывать внесенные изменения, нажмите кнопку </a:t>
            </a:r>
            <a:r>
              <a:rPr lang="ru-RU" b="1" dirty="0">
                <a:latin typeface="Arial" charset="0"/>
              </a:rPr>
              <a:t>Нет</a:t>
            </a:r>
            <a:r>
              <a:rPr lang="ru-RU" dirty="0">
                <a:latin typeface="Arial" charset="0"/>
              </a:rPr>
              <a:t>. Внесенные сведения будут просто сохранены.</a:t>
            </a:r>
          </a:p>
          <a:p>
            <a:pPr marL="228600" indent="-228600"/>
            <a:r>
              <a:rPr lang="ru-RU" dirty="0">
                <a:latin typeface="Arial" charset="0"/>
              </a:rPr>
              <a:t>Если вы хотите поставить свою электронную подпись под внесенными данными, следует нажать кнопку </a:t>
            </a:r>
            <a:r>
              <a:rPr lang="ru-RU" b="1" dirty="0">
                <a:latin typeface="Arial" charset="0"/>
              </a:rPr>
              <a:t>Да</a:t>
            </a:r>
            <a:r>
              <a:rPr lang="ru-RU" dirty="0">
                <a:latin typeface="Arial" charset="0"/>
              </a:rPr>
              <a:t>.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После того, как все данные для подписи введены, нажмите кнопку </a:t>
            </a:r>
            <a:r>
              <a:rPr lang="ru-RU" b="1" dirty="0">
                <a:latin typeface="Arial" charset="0"/>
              </a:rPr>
              <a:t>ОК</a:t>
            </a:r>
            <a:r>
              <a:rPr lang="ru-RU" dirty="0">
                <a:latin typeface="Arial" charset="0"/>
              </a:rPr>
              <a:t>. В случае, если вы не хотите сохранять данные о квалифицированной ЭП, нажмите кнопку </a:t>
            </a:r>
            <a:r>
              <a:rPr lang="en-US" b="1" dirty="0">
                <a:latin typeface="Arial" charset="0"/>
              </a:rPr>
              <a:t>Cance</a:t>
            </a:r>
            <a:r>
              <a:rPr lang="en-US" dirty="0">
                <a:latin typeface="Arial" charset="0"/>
              </a:rPr>
              <a:t>l</a:t>
            </a:r>
            <a:r>
              <a:rPr lang="ru-RU" dirty="0">
                <a:latin typeface="Arial" charset="0"/>
              </a:rPr>
              <a:t>.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После того, как услуга сохранилась, на панели внизу мы можем увидеть, как изменился её статус. Напомню, что после создания, на этой панели отображалась надпись «Статус: Новый».</a:t>
            </a:r>
          </a:p>
          <a:p>
            <a:pPr marL="228600" indent="-228600"/>
            <a:r>
              <a:rPr lang="ru-RU" dirty="0">
                <a:latin typeface="Arial" charset="0"/>
              </a:rPr>
              <a:t>Теперь же надпись изменилась на «Статус: На внутреннем согласовании».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Теперь рассмотрим работу с историей согласования услуги.</a:t>
            </a:r>
          </a:p>
        </p:txBody>
      </p:sp>
    </p:spTree>
    <p:extLst>
      <p:ext uri="{BB962C8B-B14F-4D97-AF65-F5344CB8AC3E}">
        <p14:creationId xmlns:p14="http://schemas.microsoft.com/office/powerpoint/2010/main" val="1994072599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98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228600" indent="-228600"/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30594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99FB074-A206-4D5A-93BB-543BEC0B3D39}" type="slidenum">
              <a:rPr lang="ru-RU" sz="1200" smtClean="0"/>
              <a:pPr eaLnBrk="1" hangingPunct="1"/>
              <a:t>89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15982268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/>
            <a:r>
              <a:rPr lang="ru-RU" dirty="0">
                <a:latin typeface="Arial" charset="0"/>
              </a:rPr>
              <a:t>Существует две возможности входа в подсистему:</a:t>
            </a:r>
          </a:p>
          <a:p>
            <a:pPr marL="228600" indent="-228600">
              <a:buFontTx/>
              <a:buAutoNum type="arabicParenR"/>
            </a:pPr>
            <a:r>
              <a:rPr lang="ru-RU" dirty="0">
                <a:latin typeface="Arial" charset="0"/>
              </a:rPr>
              <a:t> Простой вход</a:t>
            </a:r>
          </a:p>
          <a:p>
            <a:pPr marL="228600" indent="-228600">
              <a:buFontTx/>
              <a:buAutoNum type="arabicParenR"/>
            </a:pPr>
            <a:r>
              <a:rPr lang="ru-RU" dirty="0">
                <a:latin typeface="Arial" charset="0"/>
              </a:rPr>
              <a:t> Вход по сертификату</a:t>
            </a:r>
          </a:p>
          <a:p>
            <a:pPr marL="228600" indent="-228600">
              <a:buFontTx/>
              <a:buAutoNum type="arabicParenR"/>
            </a:pPr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Рассмотрим простой вход в подсистему:</a:t>
            </a:r>
          </a:p>
          <a:p>
            <a:pPr marL="228600" indent="-228600"/>
            <a:endParaRPr lang="ru-RU" dirty="0">
              <a:latin typeface="Arial" charset="0"/>
            </a:endParaRPr>
          </a:p>
          <a:p>
            <a:pPr marL="228600" indent="-228600"/>
            <a:r>
              <a:rPr lang="ru-RU" dirty="0">
                <a:latin typeface="Arial" charset="0"/>
              </a:rPr>
              <a:t>В поле </a:t>
            </a:r>
            <a:r>
              <a:rPr lang="ru-RU" b="1" dirty="0">
                <a:latin typeface="Arial" charset="0"/>
              </a:rPr>
              <a:t>Логин </a:t>
            </a:r>
            <a:r>
              <a:rPr lang="ru-RU" dirty="0"/>
              <a:t>вводится</a:t>
            </a:r>
            <a:r>
              <a:rPr lang="ru-RU" dirty="0">
                <a:latin typeface="Arial" charset="0"/>
              </a:rPr>
              <a:t> уникальное имя пользователя в подсистеме.</a:t>
            </a:r>
          </a:p>
          <a:p>
            <a:pPr marL="228600" indent="-228600"/>
            <a:r>
              <a:rPr lang="ru-RU" dirty="0">
                <a:latin typeface="Arial" charset="0"/>
              </a:rPr>
              <a:t>В поле </a:t>
            </a:r>
            <a:r>
              <a:rPr lang="ru-RU" b="1" dirty="0">
                <a:latin typeface="Arial" charset="0"/>
              </a:rPr>
              <a:t>Пароль </a:t>
            </a:r>
            <a:r>
              <a:rPr lang="ru-RU" dirty="0"/>
              <a:t>вводится</a:t>
            </a:r>
            <a:r>
              <a:rPr lang="ru-RU" dirty="0">
                <a:latin typeface="Arial" charset="0"/>
              </a:rPr>
              <a:t> персональный пароль пользователя.</a:t>
            </a:r>
          </a:p>
          <a:p>
            <a:pPr marL="228600" indent="-228600" eaLnBrk="1" hangingPunct="1">
              <a:spcBef>
                <a:spcPct val="0"/>
              </a:spcBef>
            </a:pPr>
            <a:r>
              <a:rPr lang="ru-RU" dirty="0"/>
              <a:t>Для входа в подсистему нажмите кнопку </a:t>
            </a:r>
            <a:r>
              <a:rPr lang="ru-RU" b="1" dirty="0"/>
              <a:t>Войти</a:t>
            </a:r>
            <a:r>
              <a:rPr lang="ru-RU" b="0" dirty="0"/>
              <a:t>.</a:t>
            </a:r>
            <a:endParaRPr lang="ru-RU" dirty="0"/>
          </a:p>
          <a:p>
            <a:pPr marL="228600" indent="-228600" eaLnBrk="1" hangingPunct="1">
              <a:spcBef>
                <a:spcPct val="0"/>
              </a:spcBef>
            </a:pPr>
            <a:endParaRPr lang="ru-RU" dirty="0">
              <a:latin typeface="Arial" charset="0"/>
            </a:endParaRPr>
          </a:p>
          <a:p>
            <a:pPr marL="228600" indent="-228600" eaLnBrk="1" hangingPunct="1">
              <a:spcBef>
                <a:spcPct val="0"/>
              </a:spcBef>
            </a:pPr>
            <a:r>
              <a:rPr lang="ru-RU" dirty="0">
                <a:latin typeface="Arial" charset="0"/>
              </a:rPr>
              <a:t>При успешной авторизации, по умолчанию произойдет переход в </a:t>
            </a:r>
            <a:r>
              <a:rPr lang="ru-RU" dirty="0" smtClean="0">
                <a:latin typeface="Arial" charset="0"/>
              </a:rPr>
              <a:t>главную форму РГУ </a:t>
            </a:r>
            <a:r>
              <a:rPr lang="ru-RU" dirty="0">
                <a:latin typeface="Arial" charset="0"/>
              </a:rPr>
              <a:t>в раздел «Мои задачи».</a:t>
            </a:r>
          </a:p>
        </p:txBody>
      </p:sp>
    </p:spTree>
    <p:extLst>
      <p:ext uri="{BB962C8B-B14F-4D97-AF65-F5344CB8AC3E}">
        <p14:creationId xmlns:p14="http://schemas.microsoft.com/office/powerpoint/2010/main" val="16219033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228600" indent="-228600">
              <a:lnSpc>
                <a:spcPct val="80000"/>
              </a:lnSpc>
            </a:pPr>
            <a:r>
              <a:rPr lang="ru-RU" sz="1000" dirty="0" smtClean="0">
                <a:latin typeface="Arial" charset="0"/>
              </a:rPr>
              <a:t>В рамках заполнения сведений об услуге, было</a:t>
            </a:r>
            <a:r>
              <a:rPr lang="ru-RU" sz="1000" baseline="0" dirty="0" smtClean="0">
                <a:latin typeface="Arial" charset="0"/>
              </a:rPr>
              <a:t> рассказано о возможности создания рабочего документа непосредственно из карточки ввода/редактирования услуги. Также создание рабочего документа доступно в разделе «Документы». </a:t>
            </a:r>
            <a:r>
              <a:rPr lang="ru-RU" sz="1000" dirty="0" smtClean="0">
                <a:latin typeface="Arial" charset="0"/>
              </a:rPr>
              <a:t>Чтобы </a:t>
            </a:r>
            <a:r>
              <a:rPr lang="ru-RU" sz="1000" dirty="0">
                <a:latin typeface="Arial" charset="0"/>
              </a:rPr>
              <a:t>создать </a:t>
            </a:r>
            <a:r>
              <a:rPr lang="ru-RU" sz="1000" dirty="0" smtClean="0">
                <a:latin typeface="Arial" charset="0"/>
              </a:rPr>
              <a:t>новый рабочий, </a:t>
            </a:r>
            <a:r>
              <a:rPr lang="ru-RU" sz="1000" dirty="0">
                <a:latin typeface="Arial" charset="0"/>
              </a:rPr>
              <a:t>нужно </a:t>
            </a:r>
            <a:r>
              <a:rPr lang="ru-RU" sz="1000" dirty="0" smtClean="0">
                <a:latin typeface="Arial" charset="0"/>
              </a:rPr>
              <a:t>в разделе </a:t>
            </a:r>
            <a:r>
              <a:rPr lang="ru-RU" sz="1000" b="1" dirty="0" smtClean="0">
                <a:latin typeface="Arial" charset="0"/>
              </a:rPr>
              <a:t>Документы</a:t>
            </a:r>
            <a:r>
              <a:rPr lang="ru-RU" sz="1000" dirty="0" smtClean="0">
                <a:latin typeface="Arial" charset="0"/>
              </a:rPr>
              <a:t> нажать </a:t>
            </a:r>
            <a:r>
              <a:rPr lang="ru-RU" sz="1000" dirty="0">
                <a:latin typeface="Arial" charset="0"/>
              </a:rPr>
              <a:t>на кнопку</a:t>
            </a:r>
            <a:r>
              <a:rPr lang="ru-RU" sz="1000" b="1" dirty="0">
                <a:latin typeface="Arial" charset="0"/>
              </a:rPr>
              <a:t>  Создать </a:t>
            </a:r>
            <a:r>
              <a:rPr lang="ru-RU" sz="1000" b="1" dirty="0" smtClean="0">
                <a:latin typeface="Arial" charset="0"/>
              </a:rPr>
              <a:t>рабочий</a:t>
            </a:r>
            <a:r>
              <a:rPr lang="ru-RU" sz="1000" b="1" baseline="0" dirty="0" smtClean="0">
                <a:latin typeface="Arial" charset="0"/>
              </a:rPr>
              <a:t> документ</a:t>
            </a:r>
            <a:r>
              <a:rPr lang="ru-RU" sz="1000" dirty="0" smtClean="0">
                <a:latin typeface="Arial" charset="0"/>
              </a:rPr>
              <a:t>. </a:t>
            </a:r>
            <a:r>
              <a:rPr lang="ru-RU" sz="1000" dirty="0">
                <a:latin typeface="Arial" charset="0"/>
              </a:rPr>
              <a:t>После выполнения этих действий перед вами откроется карточка</a:t>
            </a:r>
            <a:r>
              <a:rPr lang="ru-RU" sz="1000" b="1" dirty="0">
                <a:latin typeface="Arial" charset="0"/>
              </a:rPr>
              <a:t> </a:t>
            </a:r>
            <a:r>
              <a:rPr lang="ru-RU" sz="1000" b="1" dirty="0" smtClean="0">
                <a:latin typeface="Arial" charset="0"/>
              </a:rPr>
              <a:t>рабочего документа.</a:t>
            </a:r>
            <a:endParaRPr lang="ru-RU" sz="1000" b="1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endParaRPr lang="ru-RU" sz="1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065828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228600" indent="-228600">
              <a:lnSpc>
                <a:spcPct val="80000"/>
              </a:lnSpc>
            </a:pPr>
            <a:r>
              <a:rPr lang="ru-RU" sz="1000" dirty="0" smtClean="0">
                <a:latin typeface="Arial" charset="0"/>
              </a:rPr>
              <a:t>Рабочий документ </a:t>
            </a:r>
            <a:r>
              <a:rPr lang="ru-RU" sz="1000" dirty="0">
                <a:latin typeface="Arial" charset="0"/>
              </a:rPr>
              <a:t>имеет следующие </a:t>
            </a:r>
            <a:r>
              <a:rPr lang="ru-RU" sz="1000" dirty="0" smtClean="0">
                <a:latin typeface="Arial" charset="0"/>
              </a:rPr>
              <a:t>вкладки</a:t>
            </a:r>
            <a:r>
              <a:rPr lang="ru-RU" sz="1000" dirty="0">
                <a:latin typeface="Arial" charset="0"/>
              </a:rPr>
              <a:t>:</a:t>
            </a: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1000" b="1" dirty="0" smtClean="0">
                <a:latin typeface="Arial" charset="0"/>
              </a:rPr>
              <a:t>Сведения о рабочем документе</a:t>
            </a:r>
            <a:r>
              <a:rPr lang="ru-RU" sz="1000" dirty="0" smtClean="0">
                <a:latin typeface="Arial" charset="0"/>
              </a:rPr>
              <a:t>. </a:t>
            </a:r>
            <a:r>
              <a:rPr lang="ru-RU" sz="1000" dirty="0">
                <a:latin typeface="Arial" charset="0"/>
              </a:rPr>
              <a:t>В этом блоке располагается </a:t>
            </a:r>
            <a:r>
              <a:rPr lang="ru-RU" sz="1000" dirty="0" smtClean="0">
                <a:latin typeface="Arial" charset="0"/>
              </a:rPr>
              <a:t>основная </a:t>
            </a:r>
            <a:r>
              <a:rPr lang="ru-RU" sz="1000" dirty="0">
                <a:latin typeface="Arial" charset="0"/>
              </a:rPr>
              <a:t>информация </a:t>
            </a:r>
            <a:r>
              <a:rPr lang="ru-RU" sz="1000" dirty="0" smtClean="0">
                <a:latin typeface="Arial" charset="0"/>
              </a:rPr>
              <a:t>о рабочем документе.</a:t>
            </a:r>
          </a:p>
          <a:p>
            <a:pPr marL="228600" indent="-228600">
              <a:lnSpc>
                <a:spcPct val="80000"/>
              </a:lnSpc>
              <a:buFontTx/>
              <a:buAutoNum type="arabicParenR"/>
            </a:pPr>
            <a:r>
              <a:rPr lang="ru-RU" sz="1000" b="1" dirty="0" smtClean="0">
                <a:latin typeface="Arial" charset="0"/>
              </a:rPr>
              <a:t>Перечень КМВ</a:t>
            </a:r>
            <a:r>
              <a:rPr lang="ru-RU" sz="1000" baseline="0" dirty="0" smtClean="0">
                <a:latin typeface="Arial" charset="0"/>
              </a:rPr>
              <a:t>. В этом блоке располагается список карт межведомственного взаимодействия, которые используют в своем рабочий документ.</a:t>
            </a:r>
            <a:endParaRPr lang="ru-RU" sz="1000" dirty="0">
              <a:latin typeface="Arial" charset="0"/>
            </a:endParaRPr>
          </a:p>
          <a:p>
            <a:pPr marL="228600" marR="0" indent="-22860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endParaRPr lang="ru-RU" sz="1000" b="0" baseline="0" dirty="0">
              <a:latin typeface="Arial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endParaRPr lang="ru-RU" sz="1000" b="0" dirty="0">
              <a:latin typeface="Arial" charset="0"/>
            </a:endParaRPr>
          </a:p>
          <a:p>
            <a:pPr marL="228600" indent="-228600">
              <a:lnSpc>
                <a:spcPct val="80000"/>
              </a:lnSpc>
            </a:pPr>
            <a:r>
              <a:rPr lang="ru-RU" sz="1000" dirty="0">
                <a:latin typeface="Arial" charset="0"/>
              </a:rPr>
              <a:t>На нижней панели </a:t>
            </a:r>
            <a:r>
              <a:rPr lang="ru-RU" sz="1000" dirty="0" smtClean="0">
                <a:latin typeface="Arial" charset="0"/>
              </a:rPr>
              <a:t>формы</a:t>
            </a:r>
            <a:r>
              <a:rPr lang="ru-RU" sz="1000" baseline="0" dirty="0" smtClean="0">
                <a:latin typeface="Arial" charset="0"/>
              </a:rPr>
              <a:t> рабочего документа находится</a:t>
            </a:r>
            <a:r>
              <a:rPr lang="ru-RU" sz="1000" dirty="0" smtClean="0">
                <a:latin typeface="Arial" charset="0"/>
              </a:rPr>
              <a:t> </a:t>
            </a:r>
            <a:r>
              <a:rPr lang="ru-RU" sz="1000" dirty="0">
                <a:latin typeface="Arial" charset="0"/>
              </a:rPr>
              <a:t>текущий статус. «Статус: » для </a:t>
            </a:r>
            <a:r>
              <a:rPr lang="ru-RU" sz="1000" dirty="0" smtClean="0">
                <a:latin typeface="Arial" charset="0"/>
              </a:rPr>
              <a:t>нового несохраненного</a:t>
            </a:r>
            <a:r>
              <a:rPr lang="ru-RU" sz="1000" baseline="0" dirty="0" smtClean="0">
                <a:latin typeface="Arial" charset="0"/>
              </a:rPr>
              <a:t> рабочего документа. </a:t>
            </a:r>
            <a:r>
              <a:rPr lang="ru-RU" sz="1000" baseline="0" dirty="0">
                <a:latin typeface="Arial" charset="0"/>
              </a:rPr>
              <a:t>После сохранения статус изменится на «Статус: </a:t>
            </a:r>
            <a:r>
              <a:rPr lang="ru-RU" sz="1000" baseline="0" dirty="0" smtClean="0">
                <a:latin typeface="Arial" charset="0"/>
              </a:rPr>
              <a:t>Проект».</a:t>
            </a:r>
            <a:endParaRPr lang="ru-RU" sz="1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526578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70000" lnSpcReduction="20000"/>
          </a:bodyPr>
          <a:lstStyle/>
          <a:p>
            <a:pPr marL="228600" indent="-228600"/>
            <a:r>
              <a:rPr lang="ru-RU" dirty="0">
                <a:latin typeface="Arial" charset="0"/>
              </a:rPr>
              <a:t>Чтобы добавить новый документ </a:t>
            </a:r>
            <a:r>
              <a:rPr lang="ru-RU" b="1" dirty="0">
                <a:latin typeface="Arial" charset="0"/>
              </a:rPr>
              <a:t>Рабочие документы</a:t>
            </a:r>
            <a:r>
              <a:rPr lang="ru-RU" dirty="0">
                <a:latin typeface="Arial" charset="0"/>
              </a:rPr>
              <a:t> нужно нажать кнопку </a:t>
            </a:r>
            <a:r>
              <a:rPr lang="ru-RU" b="1" dirty="0">
                <a:latin typeface="Arial" charset="0"/>
              </a:rPr>
              <a:t>Создать. </a:t>
            </a:r>
            <a:r>
              <a:rPr lang="ru-RU" dirty="0">
                <a:latin typeface="Arial" charset="0"/>
              </a:rPr>
              <a:t>После этого мы должны заполнить следующие поля:</a:t>
            </a:r>
            <a:endParaRPr lang="ru-RU" b="1" dirty="0">
              <a:latin typeface="Arial" charset="0"/>
            </a:endParaRPr>
          </a:p>
          <a:p>
            <a:pPr marL="228600" indent="-228600"/>
            <a:endParaRPr lang="ru-RU" dirty="0"/>
          </a:p>
          <a:p>
            <a:pPr marL="228600" indent="-228600"/>
            <a:r>
              <a:rPr lang="ru-RU" b="1" dirty="0"/>
              <a:t>Наименование</a:t>
            </a:r>
            <a:r>
              <a:rPr lang="ru-RU" dirty="0"/>
              <a:t> документа</a:t>
            </a:r>
            <a:r>
              <a:rPr lang="ru-RU" b="1" dirty="0"/>
              <a:t> </a:t>
            </a:r>
            <a:r>
              <a:rPr lang="ru-RU" dirty="0"/>
              <a:t>(обязательное поле) – </a:t>
            </a:r>
            <a:r>
              <a:rPr lang="ru-RU" dirty="0" smtClean="0"/>
              <a:t>полное официальное наименование </a:t>
            </a:r>
            <a:r>
              <a:rPr lang="ru-RU" dirty="0"/>
              <a:t>рабочего документа</a:t>
            </a:r>
            <a:r>
              <a:rPr lang="ru-RU" dirty="0" smtClean="0"/>
              <a:t>;</a:t>
            </a:r>
          </a:p>
          <a:p>
            <a:pPr marL="228600" indent="-228600"/>
            <a:r>
              <a:rPr lang="ru-RU" b="1" dirty="0" smtClean="0"/>
              <a:t>Рабочее название документа </a:t>
            </a:r>
            <a:r>
              <a:rPr lang="ru-RU" b="0" dirty="0" smtClean="0"/>
              <a:t>(обязательное поле) – неофициальное краткое наименование, состоящее из ключевых слов для быстрого поиска документа, используется исключительно</a:t>
            </a:r>
            <a:r>
              <a:rPr lang="ru-RU" b="0" baseline="0" dirty="0" smtClean="0"/>
              <a:t> </a:t>
            </a:r>
            <a:r>
              <a:rPr lang="ru-RU" b="0" dirty="0" smtClean="0"/>
              <a:t>для поиска в Реестре.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prstClr val="black"/>
                </a:solidFill>
              </a:rPr>
              <a:t>Общепринятое наименование документа</a:t>
            </a:r>
            <a:r>
              <a:rPr lang="ru-RU" sz="1050" b="1" i="1" baseline="0" dirty="0" smtClean="0">
                <a:solidFill>
                  <a:prstClr val="black"/>
                </a:solidFill>
              </a:rPr>
              <a:t> </a:t>
            </a:r>
            <a:r>
              <a:rPr lang="ru-RU" sz="1050" i="1" baseline="0" dirty="0" smtClean="0">
                <a:solidFill>
                  <a:prstClr val="black"/>
                </a:solidFill>
              </a:rPr>
              <a:t>– </a:t>
            </a:r>
            <a:r>
              <a:rPr lang="ru-RU" sz="1050" i="0" baseline="0" dirty="0" smtClean="0">
                <a:solidFill>
                  <a:prstClr val="black"/>
                </a:solidFill>
              </a:rPr>
              <a:t>перечень неофициальных наименований, которые используются в отношении документа. </a:t>
            </a:r>
            <a:endParaRPr lang="ru-RU" b="1" i="0" dirty="0" smtClean="0"/>
          </a:p>
          <a:p>
            <a:pPr marL="228600" indent="-228600"/>
            <a:r>
              <a:rPr lang="ru-RU" b="1" dirty="0" smtClean="0"/>
              <a:t>Адрес </a:t>
            </a:r>
            <a:r>
              <a:rPr lang="ru-RU" b="1" dirty="0"/>
              <a:t>в сети Интернет</a:t>
            </a:r>
            <a:r>
              <a:rPr lang="ru-RU" dirty="0"/>
              <a:t> – может содержать ссылку на электронный образ рабочего документа; </a:t>
            </a:r>
          </a:p>
          <a:p>
            <a:pPr marL="228600" indent="-228600"/>
            <a:r>
              <a:rPr lang="ru-RU" b="1" dirty="0"/>
              <a:t>Наименование ссылки</a:t>
            </a:r>
            <a:r>
              <a:rPr lang="ru-RU" dirty="0"/>
              <a:t> – строка, которая будет отображаться в виде ссылки</a:t>
            </a:r>
            <a:r>
              <a:rPr lang="ru-RU" dirty="0" smtClean="0"/>
              <a:t>;</a:t>
            </a:r>
          </a:p>
          <a:p>
            <a:pPr marL="228600" indent="-228600"/>
            <a:r>
              <a:rPr lang="ru-RU" b="1" dirty="0" smtClean="0"/>
              <a:t>Предоставляется</a:t>
            </a:r>
            <a:r>
              <a:rPr lang="ru-RU" b="1" baseline="0" dirty="0" smtClean="0"/>
              <a:t> по МВ </a:t>
            </a:r>
            <a:r>
              <a:rPr lang="ru-RU" dirty="0" smtClean="0"/>
              <a:t>– признак</a:t>
            </a:r>
            <a:r>
              <a:rPr lang="ru-RU" baseline="0" dirty="0" smtClean="0"/>
              <a:t>, указывающий, возможно ли получение документа по каналам МВ. При отсутствии признака указываются основания невозможности получения документа по МВ (документ личного хранения, предоставляется в рамках НОУ или другое).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prstClr val="black"/>
                </a:solidFill>
              </a:rPr>
              <a:t>Классификатор документа по источникам </a:t>
            </a:r>
            <a:r>
              <a:rPr lang="ru-RU" dirty="0" smtClean="0"/>
              <a:t>– выбор</a:t>
            </a:r>
            <a:r>
              <a:rPr lang="ru-RU" baseline="0" dirty="0" smtClean="0"/>
              <a:t> из справочника значения классификации (справка, заявление, договор и т.д.).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baseline="0" dirty="0" smtClean="0">
                <a:solidFill>
                  <a:prstClr val="black"/>
                </a:solidFill>
              </a:rPr>
              <a:t>Класс документа </a:t>
            </a:r>
            <a:r>
              <a:rPr lang="ru-RU" sz="1200" baseline="0" dirty="0" smtClean="0">
                <a:solidFill>
                  <a:prstClr val="black"/>
                </a:solidFill>
              </a:rPr>
              <a:t>– указание на то, есть ли у документа орган власти – обладатель (ОГВ, введении которого находится документ). </a:t>
            </a:r>
            <a:endParaRPr lang="ru-RU" sz="1200" dirty="0" smtClean="0">
              <a:solidFill>
                <a:prstClr val="black"/>
              </a:solidFill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prstClr val="black"/>
                </a:solidFill>
              </a:rPr>
              <a:t>Источник документа (если не может быть указан поставщик или услуга)</a:t>
            </a:r>
            <a:r>
              <a:rPr lang="ru-RU" sz="1050" b="1" baseline="0" dirty="0" smtClean="0">
                <a:solidFill>
                  <a:prstClr val="black"/>
                </a:solidFill>
              </a:rPr>
              <a:t>  - </a:t>
            </a:r>
            <a:r>
              <a:rPr lang="ru-RU" sz="1050" b="0" baseline="0" dirty="0" smtClean="0">
                <a:solidFill>
                  <a:prstClr val="black"/>
                </a:solidFill>
              </a:rPr>
              <a:t>текстовая дополнительная  информация об источнике документа.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Arial" charset="0"/>
              </a:rPr>
              <a:t>Поля </a:t>
            </a:r>
            <a:r>
              <a:rPr lang="ru-RU" b="1" dirty="0" smtClean="0">
                <a:latin typeface="Arial" charset="0"/>
              </a:rPr>
              <a:t>Пример</a:t>
            </a:r>
            <a:r>
              <a:rPr lang="ru-RU" dirty="0" smtClean="0">
                <a:latin typeface="Arial" charset="0"/>
              </a:rPr>
              <a:t> и </a:t>
            </a:r>
            <a:r>
              <a:rPr lang="ru-RU" b="1" dirty="0" smtClean="0">
                <a:latin typeface="Arial" charset="0"/>
              </a:rPr>
              <a:t>Шаблон</a:t>
            </a:r>
            <a:r>
              <a:rPr lang="ru-RU" dirty="0" smtClean="0">
                <a:latin typeface="Arial" charset="0"/>
              </a:rPr>
              <a:t> документа служат для прикрепления соответствующего файла. Как правило эти формы представлены в приложениях к тексту регламента. Если в приложении представлен чистый бланк документа, то мы заносим его в поле </a:t>
            </a:r>
            <a:r>
              <a:rPr lang="ru-RU" b="1" dirty="0" smtClean="0">
                <a:latin typeface="Arial" charset="0"/>
              </a:rPr>
              <a:t>Шаблон</a:t>
            </a:r>
            <a:r>
              <a:rPr lang="ru-RU" dirty="0" smtClean="0">
                <a:latin typeface="Arial" charset="0"/>
              </a:rPr>
              <a:t>. Если же имеется образец заполнения его, то в поле </a:t>
            </a:r>
            <a:r>
              <a:rPr lang="ru-RU" b="1" dirty="0" smtClean="0">
                <a:latin typeface="Arial" charset="0"/>
              </a:rPr>
              <a:t>Пример</a:t>
            </a:r>
            <a:r>
              <a:rPr lang="ru-RU" dirty="0" smtClean="0">
                <a:latin typeface="Arial" charset="0"/>
              </a:rPr>
              <a:t>. Для добавления файла используйте кнопку </a:t>
            </a:r>
            <a:r>
              <a:rPr lang="ru-RU" b="1" dirty="0" smtClean="0">
                <a:latin typeface="Arial" charset="0"/>
              </a:rPr>
              <a:t>Выбрать</a:t>
            </a:r>
            <a:r>
              <a:rPr lang="ru-RU" dirty="0" smtClean="0">
                <a:latin typeface="Arial" charset="0"/>
              </a:rPr>
              <a:t> рядом с полем, появится окно Проводника (как при прикреплении файла с текстом НПА). Выбираем необходимый файл с помощью мыши и нажимаем кнопку </a:t>
            </a:r>
            <a:r>
              <a:rPr lang="ru-RU" b="1" dirty="0" err="1" smtClean="0">
                <a:latin typeface="Arial" charset="0"/>
              </a:rPr>
              <a:t>Open</a:t>
            </a:r>
            <a:r>
              <a:rPr lang="ru-RU" b="1" dirty="0" smtClean="0">
                <a:latin typeface="Arial" charset="0"/>
              </a:rPr>
              <a:t> (Открыть)</a:t>
            </a:r>
            <a:r>
              <a:rPr lang="ru-RU" dirty="0" smtClean="0">
                <a:latin typeface="Arial" charset="0"/>
              </a:rPr>
              <a:t>.</a:t>
            </a:r>
          </a:p>
          <a:p>
            <a:pPr marL="228600" indent="-228600"/>
            <a:r>
              <a:rPr lang="ru-RU" b="1" dirty="0" smtClean="0">
                <a:latin typeface="Arial" charset="0"/>
              </a:rPr>
              <a:t>Способы </a:t>
            </a:r>
            <a:r>
              <a:rPr lang="ru-RU" b="1" dirty="0">
                <a:latin typeface="Arial" charset="0"/>
              </a:rPr>
              <a:t>получения </a:t>
            </a:r>
            <a:r>
              <a:rPr lang="ru-RU" dirty="0"/>
              <a:t>(обязательное поле)</a:t>
            </a:r>
            <a:r>
              <a:rPr lang="ru-RU" dirty="0">
                <a:latin typeface="Arial" charset="0"/>
              </a:rPr>
              <a:t>– в данном поле нужно</a:t>
            </a:r>
            <a:r>
              <a:rPr lang="ru-RU" baseline="0" dirty="0">
                <a:latin typeface="Arial" charset="0"/>
              </a:rPr>
              <a:t> проставить галочки напротив требуемых значений.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есть возможность получить данный документ в электронном виде, выберите значение «</a:t>
            </a:r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Электронный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», если есть возможность получить документ в бумажном виде, выберите значение «</a:t>
            </a:r>
            <a:r>
              <a:rPr lang="ru-RU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Бумажный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».</a:t>
            </a:r>
          </a:p>
          <a:p>
            <a:pPr marL="228600" indent="-228600"/>
            <a:endParaRPr lang="ru-RU" dirty="0"/>
          </a:p>
          <a:p>
            <a:pPr marL="228600" indent="-228600"/>
            <a:r>
              <a:rPr lang="ru-RU" b="1" dirty="0" smtClean="0"/>
              <a:t>Комментарий</a:t>
            </a:r>
            <a:r>
              <a:rPr lang="ru-RU" dirty="0" smtClean="0"/>
              <a:t> – комментарий к рабочему документу. В этом поле мы указываем дополнительную информацию. Она может относиться к особенностям заполнения, предоставления документа. Здесь может быть указано, какие именно лица предоставляют этот документ. Информация, которая должна обязательно присутствовать в этом документе, и так далее. Комментарий добавляется с использованием встроенного текстового редактора. Чтобы перейти к редактору, нужно нажать на поле </a:t>
            </a:r>
            <a:r>
              <a:rPr lang="ru-RU" b="1" dirty="0" smtClean="0"/>
              <a:t>Комментарий</a:t>
            </a:r>
            <a:r>
              <a:rPr lang="ru-RU" dirty="0" smtClean="0"/>
              <a:t>.</a:t>
            </a:r>
            <a:endParaRPr lang="ru-RU" dirty="0" smtClean="0">
              <a:latin typeface="Arial" charset="0"/>
            </a:endParaRPr>
          </a:p>
          <a:p>
            <a:pPr marL="228600" indent="-228600"/>
            <a:endParaRPr lang="ru-RU" b="1" dirty="0">
              <a:latin typeface="Arial" charset="0"/>
            </a:endParaRPr>
          </a:p>
          <a:p>
            <a:pPr marL="228600" indent="-228600"/>
            <a:r>
              <a:rPr lang="ru-RU" dirty="0"/>
              <a:t>Рассмотрим варианты заполнения информации о рабочих документах.</a:t>
            </a:r>
          </a:p>
          <a:p>
            <a:pPr marL="228600" indent="-22860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7566669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506037-FBB5-413C-8F67-B82CA07B4307}" type="slidenum">
              <a:rPr lang="ru-RU" smtClean="0"/>
              <a:pPr>
                <a:defRPr/>
              </a:pPr>
              <a:t>93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610447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8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99FB074-A206-4D5A-93BB-543BEC0B3D39}" type="slidenum">
              <a:rPr lang="ru-RU" sz="1200" smtClean="0"/>
              <a:pPr eaLnBrk="1" hangingPunct="1"/>
              <a:t>94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4015941930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1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457200" indent="-45720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0213447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1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457200" indent="-45720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895606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1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457200" indent="-45720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3713195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10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228600" indent="-228600"/>
            <a:endParaRPr lang="ru-RU" sz="1000" dirty="0">
              <a:latin typeface="Arial" charset="0"/>
            </a:endParaRPr>
          </a:p>
          <a:p>
            <a:pPr marL="228600" indent="-228600"/>
            <a:endParaRPr lang="ru-RU" sz="1000" dirty="0">
              <a:latin typeface="Arial" charset="0"/>
            </a:endParaRPr>
          </a:p>
          <a:p>
            <a:pPr marL="228600" indent="-228600"/>
            <a:endParaRPr lang="ru-RU" sz="1000" dirty="0">
              <a:latin typeface="Arial" charset="0"/>
            </a:endParaRPr>
          </a:p>
          <a:p>
            <a:pPr marL="228600" indent="-228600"/>
            <a:endParaRPr lang="ru-RU" sz="1000" dirty="0">
              <a:latin typeface="Arial" charset="0"/>
            </a:endParaRPr>
          </a:p>
          <a:p>
            <a:pPr marL="228600" indent="-228600"/>
            <a:endParaRPr lang="ru-RU" sz="1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239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F06499-A55A-408B-A71A-C82FE3CE32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863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710B51-DA3C-4363-83EE-6861B8816C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623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FFE8C-0572-4A48-9C5C-B8CCD6A08E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8954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609725" y="485775"/>
            <a:ext cx="7354888" cy="56403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21C8B-08AF-4BCC-9ADA-C63260DE56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14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322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8B4C49-5031-47AD-9306-F5FD0C76C2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78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256358-48D3-4045-9A32-F4884936016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916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870C08-24FE-4104-B060-91A745C6B8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248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5009BB-3EC5-4DDF-8A8B-E5259B7AF2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838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125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CA2A1E-9DEA-42E0-9D27-7BF1660647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664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D5094-EB2D-4348-B1F2-308B153CF4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443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BD7BC5C-F0F0-4C74-B299-1E0A500EA5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633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Relationship Id="rId9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g"/><Relationship Id="rId4" Type="http://schemas.openxmlformats.org/officeDocument/2006/relationships/image" Target="../media/image58.jp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0.emf"/><Relationship Id="rId4" Type="http://schemas.openxmlformats.org/officeDocument/2006/relationships/package" Target="../embeddings/Microsoft_Excel_Worksheet1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6.emf"/><Relationship Id="rId4" Type="http://schemas.openxmlformats.org/officeDocument/2006/relationships/package" Target="../embeddings/Microsoft_Excel_Worksheet2.xlsx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8.jpeg"/><Relationship Id="rId5" Type="http://schemas.openxmlformats.org/officeDocument/2006/relationships/image" Target="../media/image97.emf"/><Relationship Id="rId4" Type="http://schemas.openxmlformats.org/officeDocument/2006/relationships/oleObject" Target="../embeddings/_________Microsoft_Visio_2003_20101.vsd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jpe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7" Type="http://schemas.openxmlformats.org/officeDocument/2006/relationships/image" Target="../media/image109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6.png"/><Relationship Id="rId4" Type="http://schemas.openxmlformats.org/officeDocument/2006/relationships/image" Target="../media/image125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3.jpg"/><Relationship Id="rId4" Type="http://schemas.openxmlformats.org/officeDocument/2006/relationships/image" Target="../media/image132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7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9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g"/><Relationship Id="rId4" Type="http://schemas.openxmlformats.org/officeDocument/2006/relationships/image" Target="../media/image58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2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6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46.png"/><Relationship Id="rId7" Type="http://schemas.openxmlformats.org/officeDocument/2006/relationships/image" Target="../media/image150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9.jpeg"/><Relationship Id="rId5" Type="http://schemas.openxmlformats.org/officeDocument/2006/relationships/image" Target="../media/image148.jpeg"/><Relationship Id="rId4" Type="http://schemas.openxmlformats.org/officeDocument/2006/relationships/image" Target="../media/image147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emf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emf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hyperlink" Target="mailto:rgu@gosuslugi.ru" TargetMode="External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640227" y="4797152"/>
            <a:ext cx="7961312" cy="44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2800" i="1" dirty="0"/>
              <a:t>Теория</a:t>
            </a:r>
          </a:p>
        </p:txBody>
      </p:sp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640227" y="2949773"/>
            <a:ext cx="79613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3200" b="1" dirty="0"/>
              <a:t>Курс пользователя </a:t>
            </a:r>
            <a:r>
              <a:rPr lang="en-US" sz="3200" b="1" dirty="0"/>
              <a:t/>
            </a:r>
            <a:br>
              <a:rPr lang="en-US" sz="3200" b="1" dirty="0"/>
            </a:br>
            <a:r>
              <a:rPr lang="ru-RU" sz="3200" b="1" dirty="0" smtClean="0"/>
              <a:t>реестра </a:t>
            </a:r>
            <a:r>
              <a:rPr lang="ru-RU" sz="3200" b="1" dirty="0"/>
              <a:t>государственных </a:t>
            </a:r>
            <a:r>
              <a:rPr lang="ru-RU" sz="3200" b="1" dirty="0" smtClean="0"/>
              <a:t>услуг</a:t>
            </a:r>
            <a:endParaRPr lang="ru-RU" sz="3200" b="1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820683" y="1414593"/>
            <a:ext cx="3600400" cy="392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/>
            <a:r>
              <a:rPr lang="ru-RU" sz="1200" b="1">
                <a:solidFill>
                  <a:srgbClr val="464648"/>
                </a:solidFill>
              </a:rPr>
              <a:t>Министерство экономического развития</a:t>
            </a:r>
          </a:p>
          <a:p>
            <a:pPr algn="ctr"/>
            <a:r>
              <a:rPr lang="ru-RU" sz="1200" b="1">
                <a:solidFill>
                  <a:srgbClr val="464648"/>
                </a:solidFill>
              </a:rPr>
              <a:t>Российской Федерации</a:t>
            </a:r>
            <a:endParaRPr lang="ru-RU" sz="1200" b="1" dirty="0">
              <a:solidFill>
                <a:srgbClr val="464648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365" y="686166"/>
            <a:ext cx="569035" cy="629286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416527" y="4076961"/>
            <a:ext cx="6408712" cy="45719"/>
            <a:chOff x="1403648" y="3860938"/>
            <a:chExt cx="6048672" cy="4353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55577" y="4508328"/>
            <a:ext cx="77721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sz="1600" b="0"/>
              <a:t> </a:t>
            </a:r>
            <a:r>
              <a:rPr lang="ru-RU" sz="1600"/>
              <a:t>Нажмите кнопку </a:t>
            </a:r>
            <a:r>
              <a:rPr lang="ru-RU" sz="1600" b="1"/>
              <a:t>Вход по сертификату</a:t>
            </a:r>
            <a:endParaRPr lang="ru-RU" sz="1600" b="1" dirty="0"/>
          </a:p>
        </p:txBody>
      </p:sp>
      <p:sp>
        <p:nvSpPr>
          <p:cNvPr id="19" name="Rectangle 30"/>
          <p:cNvSpPr>
            <a:spLocks noChangeArrowheads="1"/>
          </p:cNvSpPr>
          <p:nvPr/>
        </p:nvSpPr>
        <p:spPr bwMode="auto">
          <a:xfrm>
            <a:off x="755577" y="4872867"/>
            <a:ext cx="76328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sz="1600"/>
              <a:t> В открывшемся окне выберите свой сертификат и нажмите кнопку </a:t>
            </a:r>
            <a:r>
              <a:rPr lang="ru-RU" sz="1600" b="1"/>
              <a:t>Выбрать</a:t>
            </a:r>
            <a:endParaRPr lang="ru-RU" sz="1600" b="1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1935319" y="1281846"/>
            <a:ext cx="5805034" cy="3197181"/>
            <a:chOff x="2208943" y="1663245"/>
            <a:chExt cx="5273363" cy="2703251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2208943" y="1663245"/>
              <a:ext cx="3024335" cy="1965786"/>
              <a:chOff x="14108400" y="1634952"/>
              <a:chExt cx="3528392" cy="2293419"/>
            </a:xfrm>
          </p:grpSpPr>
          <p:pic>
            <p:nvPicPr>
              <p:cNvPr id="6159" name="Picture 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4108400" y="1634952"/>
                <a:ext cx="3528392" cy="2293419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6" name="AutoShape 27"/>
              <p:cNvSpPr>
                <a:spLocks noChangeArrowheads="1"/>
              </p:cNvSpPr>
              <p:nvPr/>
            </p:nvSpPr>
            <p:spPr bwMode="auto">
              <a:xfrm>
                <a:off x="14817937" y="3495270"/>
                <a:ext cx="1208915" cy="216471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b="0"/>
              </a:p>
            </p:txBody>
          </p:sp>
        </p:grpSp>
        <p:pic>
          <p:nvPicPr>
            <p:cNvPr id="6160" name="Picture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41673" y="2565119"/>
              <a:ext cx="2840633" cy="1801377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29" name="Rectangle 30"/>
          <p:cNvSpPr>
            <a:spLocks noChangeArrowheads="1"/>
          </p:cNvSpPr>
          <p:nvPr/>
        </p:nvSpPr>
        <p:spPr bwMode="auto">
          <a:xfrm>
            <a:off x="755577" y="5248412"/>
            <a:ext cx="76328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sz="1600"/>
              <a:t> Для отмены выбора сертификата нажмите кнопку </a:t>
            </a:r>
            <a:r>
              <a:rPr lang="ru-RU" sz="1600" b="1"/>
              <a:t>Отмена</a:t>
            </a:r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755577" y="5718424"/>
            <a:ext cx="56874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1400" i="1" dirty="0"/>
              <a:t>При успешной авторизации, по умолчанию произойдет переход в основную часть реестра государственных услуг.</a:t>
            </a: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582176" y="417657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/>
              <a:t>Вход в подсистему по сертификату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548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573" y="1376310"/>
            <a:ext cx="7012477" cy="38469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181" name="Rectangle 5"/>
          <p:cNvSpPr>
            <a:spLocks noChangeArrowheads="1"/>
          </p:cNvSpPr>
          <p:nvPr/>
        </p:nvSpPr>
        <p:spPr bwMode="auto">
          <a:xfrm>
            <a:off x="9556997" y="1253406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996868" y="1127681"/>
            <a:ext cx="7391556" cy="4095565"/>
            <a:chOff x="996868" y="1441557"/>
            <a:chExt cx="7150264" cy="3948920"/>
          </a:xfrm>
        </p:grpSpPr>
        <p:sp>
          <p:nvSpPr>
            <p:cNvPr id="7187" name="AutoShape 27"/>
            <p:cNvSpPr>
              <a:spLocks noChangeArrowheads="1"/>
            </p:cNvSpPr>
            <p:nvPr/>
          </p:nvSpPr>
          <p:spPr bwMode="auto">
            <a:xfrm>
              <a:off x="2633691" y="1655978"/>
              <a:ext cx="3775776" cy="246330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" name="AutoShape 27"/>
            <p:cNvSpPr>
              <a:spLocks noChangeArrowheads="1"/>
            </p:cNvSpPr>
            <p:nvPr/>
          </p:nvSpPr>
          <p:spPr bwMode="auto">
            <a:xfrm>
              <a:off x="2648344" y="1941112"/>
              <a:ext cx="5348641" cy="3449365"/>
            </a:xfrm>
            <a:prstGeom prst="roundRect">
              <a:avLst>
                <a:gd name="adj" fmla="val 1443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" name="AutoShape 27"/>
            <p:cNvSpPr>
              <a:spLocks noChangeArrowheads="1"/>
            </p:cNvSpPr>
            <p:nvPr/>
          </p:nvSpPr>
          <p:spPr bwMode="auto">
            <a:xfrm>
              <a:off x="1155743" y="1936819"/>
              <a:ext cx="1485274" cy="3442328"/>
            </a:xfrm>
            <a:prstGeom prst="roundRect">
              <a:avLst>
                <a:gd name="adj" fmla="val 2010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996868" y="3670649"/>
              <a:ext cx="317749" cy="355156"/>
              <a:chOff x="1283503" y="3566139"/>
              <a:chExt cx="302895" cy="338554"/>
            </a:xfrm>
          </p:grpSpPr>
          <p:sp>
            <p:nvSpPr>
              <p:cNvPr id="7" name="Овал 6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Text Box 15"/>
              <p:cNvSpPr txBox="1">
                <a:spLocks noChangeArrowheads="1"/>
              </p:cNvSpPr>
              <p:nvPr/>
            </p:nvSpPr>
            <p:spPr bwMode="auto">
              <a:xfrm>
                <a:off x="1283503" y="3566139"/>
                <a:ext cx="28892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sz="16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  <p:grpSp>
          <p:nvGrpSpPr>
            <p:cNvPr id="46" name="Группа 45"/>
            <p:cNvGrpSpPr/>
            <p:nvPr/>
          </p:nvGrpSpPr>
          <p:grpSpPr>
            <a:xfrm>
              <a:off x="7829383" y="3670649"/>
              <a:ext cx="317749" cy="355156"/>
              <a:chOff x="1283503" y="3566139"/>
              <a:chExt cx="302895" cy="338554"/>
            </a:xfrm>
          </p:grpSpPr>
          <p:sp>
            <p:nvSpPr>
              <p:cNvPr id="47" name="Овал 46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66139"/>
                <a:ext cx="28892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C00000"/>
                    </a:solidFill>
                  </a:rPr>
                  <a:t>5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49" name="Группа 48"/>
            <p:cNvGrpSpPr/>
            <p:nvPr/>
          </p:nvGrpSpPr>
          <p:grpSpPr>
            <a:xfrm>
              <a:off x="2633691" y="1451467"/>
              <a:ext cx="317749" cy="355156"/>
              <a:chOff x="1283503" y="3569143"/>
              <a:chExt cx="302895" cy="338554"/>
            </a:xfrm>
          </p:grpSpPr>
          <p:sp>
            <p:nvSpPr>
              <p:cNvPr id="50" name="Овал 49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69143"/>
                <a:ext cx="28892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52" name="AutoShape 27"/>
            <p:cNvSpPr>
              <a:spLocks noChangeArrowheads="1"/>
            </p:cNvSpPr>
            <p:nvPr/>
          </p:nvSpPr>
          <p:spPr bwMode="auto">
            <a:xfrm>
              <a:off x="6944569" y="1679231"/>
              <a:ext cx="1052416" cy="223077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AutoShape 27"/>
            <p:cNvSpPr>
              <a:spLocks noChangeArrowheads="1"/>
            </p:cNvSpPr>
            <p:nvPr/>
          </p:nvSpPr>
          <p:spPr bwMode="auto">
            <a:xfrm>
              <a:off x="6450258" y="1679231"/>
              <a:ext cx="487627" cy="225213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4" name="Группа 53"/>
            <p:cNvGrpSpPr/>
            <p:nvPr/>
          </p:nvGrpSpPr>
          <p:grpSpPr>
            <a:xfrm>
              <a:off x="6450256" y="1441557"/>
              <a:ext cx="317749" cy="355156"/>
              <a:chOff x="1283503" y="3559696"/>
              <a:chExt cx="302895" cy="338554"/>
            </a:xfrm>
          </p:grpSpPr>
          <p:sp>
            <p:nvSpPr>
              <p:cNvPr id="55" name="Овал 5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Text Box 15"/>
              <p:cNvSpPr txBox="1">
                <a:spLocks noChangeArrowheads="1"/>
              </p:cNvSpPr>
              <p:nvPr/>
            </p:nvSpPr>
            <p:spPr bwMode="auto">
              <a:xfrm>
                <a:off x="1289877" y="3559696"/>
                <a:ext cx="28892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grpSp>
          <p:nvGrpSpPr>
            <p:cNvPr id="57" name="Группа 56"/>
            <p:cNvGrpSpPr/>
            <p:nvPr/>
          </p:nvGrpSpPr>
          <p:grpSpPr>
            <a:xfrm>
              <a:off x="7694468" y="1441557"/>
              <a:ext cx="317749" cy="355156"/>
              <a:chOff x="1283503" y="3559698"/>
              <a:chExt cx="302895" cy="338554"/>
            </a:xfrm>
          </p:grpSpPr>
          <p:sp>
            <p:nvSpPr>
              <p:cNvPr id="58" name="Овал 57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Text Box 15"/>
              <p:cNvSpPr txBox="1">
                <a:spLocks noChangeArrowheads="1"/>
              </p:cNvSpPr>
              <p:nvPr/>
            </p:nvSpPr>
            <p:spPr bwMode="auto">
              <a:xfrm>
                <a:off x="1292812" y="3559698"/>
                <a:ext cx="28892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C00000"/>
                    </a:solidFill>
                  </a:rPr>
                  <a:t>3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3" name="Группа 2"/>
          <p:cNvGrpSpPr/>
          <p:nvPr/>
        </p:nvGrpSpPr>
        <p:grpSpPr>
          <a:xfrm>
            <a:off x="1884435" y="5332408"/>
            <a:ext cx="5375130" cy="1125197"/>
            <a:chOff x="1141087" y="5302041"/>
            <a:chExt cx="5375130" cy="1125197"/>
          </a:xfrm>
        </p:grpSpPr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370771" y="5302041"/>
              <a:ext cx="218628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b="0"/>
                <a:t>Панель управления</a:t>
              </a:r>
              <a:endParaRPr lang="ru-RU" sz="1400" b="1" dirty="0"/>
            </a:p>
          </p:txBody>
        </p:sp>
        <p:grpSp>
          <p:nvGrpSpPr>
            <p:cNvPr id="61" name="Группа 60"/>
            <p:cNvGrpSpPr/>
            <p:nvPr/>
          </p:nvGrpSpPr>
          <p:grpSpPr>
            <a:xfrm>
              <a:off x="1141087" y="5317431"/>
              <a:ext cx="224507" cy="276999"/>
              <a:chOff x="1283503" y="3538070"/>
              <a:chExt cx="302895" cy="373716"/>
            </a:xfrm>
          </p:grpSpPr>
          <p:sp>
            <p:nvSpPr>
              <p:cNvPr id="62" name="Овал 61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3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1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4" name="Rectangle 17"/>
            <p:cNvSpPr>
              <a:spLocks noChangeArrowheads="1"/>
            </p:cNvSpPr>
            <p:nvPr/>
          </p:nvSpPr>
          <p:spPr bwMode="auto">
            <a:xfrm>
              <a:off x="1370771" y="5721549"/>
              <a:ext cx="262516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/>
                <a:t>Информация о пользователе</a:t>
              </a:r>
            </a:p>
          </p:txBody>
        </p:sp>
        <p:grpSp>
          <p:nvGrpSpPr>
            <p:cNvPr id="65" name="Группа 64"/>
            <p:cNvGrpSpPr/>
            <p:nvPr/>
          </p:nvGrpSpPr>
          <p:grpSpPr>
            <a:xfrm>
              <a:off x="1141087" y="5738487"/>
              <a:ext cx="224507" cy="276999"/>
              <a:chOff x="1283503" y="3538070"/>
              <a:chExt cx="302895" cy="373716"/>
            </a:xfrm>
          </p:grpSpPr>
          <p:sp>
            <p:nvSpPr>
              <p:cNvPr id="66" name="Овал 65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7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2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8" name="Rectangle 17"/>
            <p:cNvSpPr>
              <a:spLocks noChangeArrowheads="1"/>
            </p:cNvSpPr>
            <p:nvPr/>
          </p:nvSpPr>
          <p:spPr bwMode="auto">
            <a:xfrm>
              <a:off x="1370771" y="6119461"/>
              <a:ext cx="262516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/>
                <a:t>Дополнительные функции</a:t>
              </a:r>
            </a:p>
          </p:txBody>
        </p:sp>
        <p:grpSp>
          <p:nvGrpSpPr>
            <p:cNvPr id="69" name="Группа 68"/>
            <p:cNvGrpSpPr/>
            <p:nvPr/>
          </p:nvGrpSpPr>
          <p:grpSpPr>
            <a:xfrm>
              <a:off x="1141087" y="6136399"/>
              <a:ext cx="224507" cy="276999"/>
              <a:chOff x="1283503" y="3538070"/>
              <a:chExt cx="302895" cy="373716"/>
            </a:xfrm>
          </p:grpSpPr>
          <p:sp>
            <p:nvSpPr>
              <p:cNvPr id="70" name="Овал 69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3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2" name="Rectangle 17"/>
            <p:cNvSpPr>
              <a:spLocks noChangeArrowheads="1"/>
            </p:cNvSpPr>
            <p:nvPr/>
          </p:nvSpPr>
          <p:spPr bwMode="auto">
            <a:xfrm>
              <a:off x="4572001" y="5302041"/>
              <a:ext cx="16561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/>
                <a:t>Разделы данных</a:t>
              </a:r>
            </a:p>
          </p:txBody>
        </p:sp>
        <p:grpSp>
          <p:nvGrpSpPr>
            <p:cNvPr id="73" name="Группа 72"/>
            <p:cNvGrpSpPr/>
            <p:nvPr/>
          </p:nvGrpSpPr>
          <p:grpSpPr>
            <a:xfrm>
              <a:off x="4342316" y="5317431"/>
              <a:ext cx="224507" cy="276999"/>
              <a:chOff x="1283503" y="3538070"/>
              <a:chExt cx="302895" cy="373716"/>
            </a:xfrm>
          </p:grpSpPr>
          <p:sp>
            <p:nvSpPr>
              <p:cNvPr id="74" name="Овал 73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5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4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6" name="Rectangle 17"/>
            <p:cNvSpPr>
              <a:spLocks noChangeArrowheads="1"/>
            </p:cNvSpPr>
            <p:nvPr/>
          </p:nvSpPr>
          <p:spPr bwMode="auto">
            <a:xfrm>
              <a:off x="4572001" y="5721549"/>
              <a:ext cx="194421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/>
                <a:t>Информация</a:t>
              </a:r>
            </a:p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/>
                <a:t>выбранного раздела</a:t>
              </a:r>
            </a:p>
          </p:txBody>
        </p:sp>
        <p:grpSp>
          <p:nvGrpSpPr>
            <p:cNvPr id="77" name="Группа 76"/>
            <p:cNvGrpSpPr/>
            <p:nvPr/>
          </p:nvGrpSpPr>
          <p:grpSpPr>
            <a:xfrm>
              <a:off x="4342316" y="5738487"/>
              <a:ext cx="224507" cy="276999"/>
              <a:chOff x="1283503" y="3538070"/>
              <a:chExt cx="302895" cy="373716"/>
            </a:xfrm>
          </p:grpSpPr>
          <p:sp>
            <p:nvSpPr>
              <p:cNvPr id="78" name="Овал 77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9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5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</p:grpSp>
      <p:sp>
        <p:nvSpPr>
          <p:cNvPr id="80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/>
              <a:t>Общий вид приложения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043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802685" y="1973396"/>
            <a:ext cx="7657747" cy="500709"/>
            <a:chOff x="802685" y="1516107"/>
            <a:chExt cx="7657747" cy="500709"/>
          </a:xfrm>
        </p:grpSpPr>
        <p:pic>
          <p:nvPicPr>
            <p:cNvPr id="10247" name="Picture 1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752098" y="1735283"/>
              <a:ext cx="2246600" cy="2808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01" name="Picture 2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19729" y="1735283"/>
              <a:ext cx="1133741" cy="28153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0" name="Picture 2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24301" y="1741363"/>
              <a:ext cx="1154560" cy="26867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212" name="Picture 2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42707" y="1726233"/>
              <a:ext cx="310587" cy="289881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213" name="Picture 2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890690" y="1725275"/>
              <a:ext cx="335864" cy="290839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215" name="Picture 2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152021" y="1725275"/>
              <a:ext cx="308411" cy="290839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2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2255" y="1735283"/>
              <a:ext cx="300986" cy="280831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79" name="Группа 78"/>
            <p:cNvGrpSpPr/>
            <p:nvPr/>
          </p:nvGrpSpPr>
          <p:grpSpPr>
            <a:xfrm>
              <a:off x="802685" y="1516107"/>
              <a:ext cx="317749" cy="355156"/>
              <a:chOff x="1283503" y="3569143"/>
              <a:chExt cx="302895" cy="338554"/>
            </a:xfrm>
          </p:grpSpPr>
          <p:sp>
            <p:nvSpPr>
              <p:cNvPr id="80" name="Овал 79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1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69143"/>
                <a:ext cx="28892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C00000"/>
                    </a:solidFill>
                  </a:rPr>
                  <a:t>1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82" name="Группа 81"/>
            <p:cNvGrpSpPr/>
            <p:nvPr/>
          </p:nvGrpSpPr>
          <p:grpSpPr>
            <a:xfrm>
              <a:off x="2202169" y="1516108"/>
              <a:ext cx="317749" cy="338554"/>
              <a:chOff x="1283503" y="3569143"/>
              <a:chExt cx="302895" cy="322728"/>
            </a:xfrm>
          </p:grpSpPr>
          <p:sp>
            <p:nvSpPr>
              <p:cNvPr id="83" name="Овал 8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4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69143"/>
                <a:ext cx="288925" cy="322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C00000"/>
                    </a:solidFill>
                  </a:rPr>
                  <a:t>2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85" name="Группа 84"/>
            <p:cNvGrpSpPr/>
            <p:nvPr/>
          </p:nvGrpSpPr>
          <p:grpSpPr>
            <a:xfrm>
              <a:off x="3545554" y="1516108"/>
              <a:ext cx="317749" cy="338554"/>
              <a:chOff x="1283503" y="3569143"/>
              <a:chExt cx="302895" cy="322728"/>
            </a:xfrm>
          </p:grpSpPr>
          <p:sp>
            <p:nvSpPr>
              <p:cNvPr id="86" name="Овал 85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7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69143"/>
                <a:ext cx="288925" cy="322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C00000"/>
                    </a:solidFill>
                  </a:rPr>
                  <a:t>3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88" name="Группа 87"/>
            <p:cNvGrpSpPr/>
            <p:nvPr/>
          </p:nvGrpSpPr>
          <p:grpSpPr>
            <a:xfrm>
              <a:off x="6071241" y="1516108"/>
              <a:ext cx="317749" cy="338554"/>
              <a:chOff x="1283503" y="3569143"/>
              <a:chExt cx="302895" cy="322728"/>
            </a:xfrm>
          </p:grpSpPr>
          <p:sp>
            <p:nvSpPr>
              <p:cNvPr id="89" name="Овал 88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0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69143"/>
                <a:ext cx="288925" cy="322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C00000"/>
                    </a:solidFill>
                  </a:rPr>
                  <a:t>4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6672273" y="1516108"/>
              <a:ext cx="317749" cy="338554"/>
              <a:chOff x="1283503" y="3569143"/>
              <a:chExt cx="302895" cy="322728"/>
            </a:xfrm>
          </p:grpSpPr>
          <p:sp>
            <p:nvSpPr>
              <p:cNvPr id="92" name="Овал 91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3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69143"/>
                <a:ext cx="288925" cy="322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C00000"/>
                    </a:solidFill>
                  </a:rPr>
                  <a:t>5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94" name="Группа 93"/>
            <p:cNvGrpSpPr/>
            <p:nvPr/>
          </p:nvGrpSpPr>
          <p:grpSpPr>
            <a:xfrm>
              <a:off x="7283727" y="1516108"/>
              <a:ext cx="317749" cy="338554"/>
              <a:chOff x="1283503" y="3569143"/>
              <a:chExt cx="302895" cy="322728"/>
            </a:xfrm>
          </p:grpSpPr>
          <p:sp>
            <p:nvSpPr>
              <p:cNvPr id="95" name="Овал 9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6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69143"/>
                <a:ext cx="288925" cy="322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C00000"/>
                    </a:solidFill>
                  </a:rPr>
                  <a:t>6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97" name="Группа 96"/>
            <p:cNvGrpSpPr/>
            <p:nvPr/>
          </p:nvGrpSpPr>
          <p:grpSpPr>
            <a:xfrm>
              <a:off x="7907437" y="1516108"/>
              <a:ext cx="317749" cy="338554"/>
              <a:chOff x="1283503" y="3569143"/>
              <a:chExt cx="302895" cy="322728"/>
            </a:xfrm>
          </p:grpSpPr>
          <p:sp>
            <p:nvSpPr>
              <p:cNvPr id="98" name="Овал 97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9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69143"/>
                <a:ext cx="288925" cy="322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C00000"/>
                    </a:solidFill>
                  </a:rPr>
                  <a:t>7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2" name="Группа 1"/>
          <p:cNvGrpSpPr/>
          <p:nvPr/>
        </p:nvGrpSpPr>
        <p:grpSpPr>
          <a:xfrm>
            <a:off x="1074622" y="3119842"/>
            <a:ext cx="7113872" cy="2065429"/>
            <a:chOff x="1136702" y="2662553"/>
            <a:chExt cx="7113872" cy="2065429"/>
          </a:xfrm>
        </p:grpSpPr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465621" y="3568420"/>
              <a:ext cx="218628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b="0"/>
                <a:t>Территория</a:t>
              </a:r>
              <a:endParaRPr lang="ru-RU" sz="1400" b="1" dirty="0"/>
            </a:p>
          </p:txBody>
        </p:sp>
        <p:grpSp>
          <p:nvGrpSpPr>
            <p:cNvPr id="60" name="Группа 59"/>
            <p:cNvGrpSpPr/>
            <p:nvPr/>
          </p:nvGrpSpPr>
          <p:grpSpPr>
            <a:xfrm>
              <a:off x="1235937" y="3583810"/>
              <a:ext cx="224507" cy="276999"/>
              <a:chOff x="1283503" y="3538070"/>
              <a:chExt cx="302895" cy="373716"/>
            </a:xfrm>
          </p:grpSpPr>
          <p:sp>
            <p:nvSpPr>
              <p:cNvPr id="61" name="Овал 6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1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3" name="Rectangle 17"/>
            <p:cNvSpPr>
              <a:spLocks noChangeArrowheads="1"/>
            </p:cNvSpPr>
            <p:nvPr/>
          </p:nvSpPr>
          <p:spPr bwMode="auto">
            <a:xfrm>
              <a:off x="1465621" y="3987928"/>
              <a:ext cx="262516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/>
                <a:t>Административный уровень</a:t>
              </a:r>
            </a:p>
          </p:txBody>
        </p:sp>
        <p:grpSp>
          <p:nvGrpSpPr>
            <p:cNvPr id="64" name="Группа 63"/>
            <p:cNvGrpSpPr/>
            <p:nvPr/>
          </p:nvGrpSpPr>
          <p:grpSpPr>
            <a:xfrm>
              <a:off x="1235937" y="4004866"/>
              <a:ext cx="224507" cy="276999"/>
              <a:chOff x="1283503" y="3538070"/>
              <a:chExt cx="302895" cy="373716"/>
            </a:xfrm>
          </p:grpSpPr>
          <p:sp>
            <p:nvSpPr>
              <p:cNvPr id="65" name="Овал 6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2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7" name="Rectangle 17"/>
            <p:cNvSpPr>
              <a:spLocks noChangeArrowheads="1"/>
            </p:cNvSpPr>
            <p:nvPr/>
          </p:nvSpPr>
          <p:spPr bwMode="auto">
            <a:xfrm>
              <a:off x="1465621" y="4385840"/>
              <a:ext cx="262516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/>
                <a:t>Ведомство</a:t>
              </a:r>
            </a:p>
          </p:txBody>
        </p:sp>
        <p:grpSp>
          <p:nvGrpSpPr>
            <p:cNvPr id="68" name="Группа 67"/>
            <p:cNvGrpSpPr/>
            <p:nvPr/>
          </p:nvGrpSpPr>
          <p:grpSpPr>
            <a:xfrm>
              <a:off x="1235937" y="4402778"/>
              <a:ext cx="224507" cy="276999"/>
              <a:chOff x="1283503" y="3538070"/>
              <a:chExt cx="302895" cy="373716"/>
            </a:xfrm>
          </p:grpSpPr>
          <p:sp>
            <p:nvSpPr>
              <p:cNvPr id="69" name="Овал 68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3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" name="Прямоугольник 2"/>
            <p:cNvSpPr/>
            <p:nvPr/>
          </p:nvSpPr>
          <p:spPr>
            <a:xfrm>
              <a:off x="1136702" y="2662553"/>
              <a:ext cx="26153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800" b="1"/>
                <a:t>Параметры</a:t>
              </a:r>
            </a:p>
            <a:p>
              <a:r>
                <a:rPr lang="ru-RU" sz="1800" b="1"/>
                <a:t>фильтрации данных </a:t>
              </a:r>
              <a:endParaRPr lang="ru-RU" sz="1800"/>
            </a:p>
          </p:txBody>
        </p:sp>
        <p:sp>
          <p:nvSpPr>
            <p:cNvPr id="100" name="Rectangle 17"/>
            <p:cNvSpPr>
              <a:spLocks noChangeArrowheads="1"/>
            </p:cNvSpPr>
            <p:nvPr/>
          </p:nvSpPr>
          <p:spPr bwMode="auto">
            <a:xfrm>
              <a:off x="5053478" y="3232935"/>
              <a:ext cx="218628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Просмотр уведомлений</a:t>
              </a:r>
            </a:p>
          </p:txBody>
        </p:sp>
        <p:grpSp>
          <p:nvGrpSpPr>
            <p:cNvPr id="101" name="Группа 100"/>
            <p:cNvGrpSpPr/>
            <p:nvPr/>
          </p:nvGrpSpPr>
          <p:grpSpPr>
            <a:xfrm>
              <a:off x="4823794" y="3248325"/>
              <a:ext cx="224507" cy="276999"/>
              <a:chOff x="1283503" y="3538070"/>
              <a:chExt cx="302895" cy="373716"/>
            </a:xfrm>
          </p:grpSpPr>
          <p:sp>
            <p:nvSpPr>
              <p:cNvPr id="102" name="Овал 101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3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4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4" name="Rectangle 17"/>
            <p:cNvSpPr>
              <a:spLocks noChangeArrowheads="1"/>
            </p:cNvSpPr>
            <p:nvPr/>
          </p:nvSpPr>
          <p:spPr bwMode="auto">
            <a:xfrm>
              <a:off x="5053478" y="3652443"/>
              <a:ext cx="319709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/>
                <a:t>Просмотр справочной информации</a:t>
              </a:r>
            </a:p>
          </p:txBody>
        </p:sp>
        <p:grpSp>
          <p:nvGrpSpPr>
            <p:cNvPr id="105" name="Группа 104"/>
            <p:cNvGrpSpPr/>
            <p:nvPr/>
          </p:nvGrpSpPr>
          <p:grpSpPr>
            <a:xfrm>
              <a:off x="4823794" y="3669381"/>
              <a:ext cx="224507" cy="276999"/>
              <a:chOff x="1283503" y="3538070"/>
              <a:chExt cx="302895" cy="373716"/>
            </a:xfrm>
          </p:grpSpPr>
          <p:sp>
            <p:nvSpPr>
              <p:cNvPr id="106" name="Овал 105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7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5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8" name="Rectangle 17"/>
            <p:cNvSpPr>
              <a:spLocks noChangeArrowheads="1"/>
            </p:cNvSpPr>
            <p:nvPr/>
          </p:nvSpPr>
          <p:spPr bwMode="auto">
            <a:xfrm>
              <a:off x="5053478" y="4047695"/>
              <a:ext cx="291639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None/>
              </a:pPr>
              <a:r>
                <a:rPr lang="ru-RU" sz="1400"/>
                <a:t>Просмотр сведений о программе</a:t>
              </a:r>
              <a:endParaRPr lang="en-US" sz="1400" dirty="0"/>
            </a:p>
          </p:txBody>
        </p:sp>
        <p:grpSp>
          <p:nvGrpSpPr>
            <p:cNvPr id="109" name="Группа 108"/>
            <p:cNvGrpSpPr/>
            <p:nvPr/>
          </p:nvGrpSpPr>
          <p:grpSpPr>
            <a:xfrm>
              <a:off x="4823794" y="4067293"/>
              <a:ext cx="224507" cy="276999"/>
              <a:chOff x="1283503" y="3538070"/>
              <a:chExt cx="302895" cy="373716"/>
            </a:xfrm>
          </p:grpSpPr>
          <p:sp>
            <p:nvSpPr>
              <p:cNvPr id="110" name="Овал 109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1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6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12" name="Прямоугольник 111"/>
            <p:cNvSpPr/>
            <p:nvPr/>
          </p:nvSpPr>
          <p:spPr>
            <a:xfrm>
              <a:off x="4724559" y="2662553"/>
              <a:ext cx="323798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800" b="1"/>
                <a:t>Дополнительные функции </a:t>
              </a:r>
              <a:endParaRPr lang="ru-RU" sz="1800"/>
            </a:p>
          </p:txBody>
        </p:sp>
        <p:sp>
          <p:nvSpPr>
            <p:cNvPr id="113" name="Rectangle 17"/>
            <p:cNvSpPr>
              <a:spLocks noChangeArrowheads="1"/>
            </p:cNvSpPr>
            <p:nvPr/>
          </p:nvSpPr>
          <p:spPr bwMode="auto">
            <a:xfrm>
              <a:off x="5053478" y="4420205"/>
              <a:ext cx="19822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None/>
              </a:pPr>
              <a:r>
                <a:rPr lang="ru-RU" sz="1400"/>
                <a:t>Выход из системы</a:t>
              </a:r>
              <a:endParaRPr lang="en-US" sz="1400" dirty="0"/>
            </a:p>
          </p:txBody>
        </p:sp>
        <p:grpSp>
          <p:nvGrpSpPr>
            <p:cNvPr id="114" name="Группа 113"/>
            <p:cNvGrpSpPr/>
            <p:nvPr/>
          </p:nvGrpSpPr>
          <p:grpSpPr>
            <a:xfrm>
              <a:off x="4823794" y="4434086"/>
              <a:ext cx="224507" cy="276999"/>
              <a:chOff x="1283503" y="3538070"/>
              <a:chExt cx="302895" cy="373716"/>
            </a:xfrm>
          </p:grpSpPr>
          <p:sp>
            <p:nvSpPr>
              <p:cNvPr id="115" name="Овал 11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6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7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</p:grpSp>
      <p:sp>
        <p:nvSpPr>
          <p:cNvPr id="71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/>
              <a:t>Панель управления</a:t>
            </a:r>
          </a:p>
          <a:p>
            <a:pPr algn="ctr">
              <a:lnSpc>
                <a:spcPts val="2500"/>
              </a:lnSpc>
            </a:pPr>
            <a:r>
              <a:rPr lang="ru-RU" sz="2400" b="1"/>
              <a:t>и дополнительные функции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169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133" y="1249109"/>
            <a:ext cx="5935140" cy="3220514"/>
          </a:xfrm>
          <a:prstGeom prst="rect">
            <a:avLst/>
          </a:prstGeom>
        </p:spPr>
      </p:pic>
      <p:grpSp>
        <p:nvGrpSpPr>
          <p:cNvPr id="25" name="Группа 24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3" name="AutoShape 27"/>
          <p:cNvSpPr>
            <a:spLocks noChangeArrowheads="1"/>
          </p:cNvSpPr>
          <p:nvPr/>
        </p:nvSpPr>
        <p:spPr bwMode="auto">
          <a:xfrm>
            <a:off x="2971569" y="1844824"/>
            <a:ext cx="4647704" cy="181299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4" name="AutoShape 27"/>
          <p:cNvSpPr>
            <a:spLocks noChangeArrowheads="1"/>
          </p:cNvSpPr>
          <p:nvPr/>
        </p:nvSpPr>
        <p:spPr bwMode="auto">
          <a:xfrm>
            <a:off x="2971569" y="2150810"/>
            <a:ext cx="4647704" cy="2286302"/>
          </a:xfrm>
          <a:prstGeom prst="roundRect">
            <a:avLst>
              <a:gd name="adj" fmla="val 1443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5" name="AutoShape 27"/>
          <p:cNvSpPr>
            <a:spLocks noChangeArrowheads="1"/>
          </p:cNvSpPr>
          <p:nvPr/>
        </p:nvSpPr>
        <p:spPr bwMode="auto">
          <a:xfrm>
            <a:off x="1691088" y="1628800"/>
            <a:ext cx="1296736" cy="1368152"/>
          </a:xfrm>
          <a:prstGeom prst="roundRect">
            <a:avLst>
              <a:gd name="adj" fmla="val 2010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8" name="Группа 97"/>
          <p:cNvGrpSpPr/>
          <p:nvPr/>
        </p:nvGrpSpPr>
        <p:grpSpPr>
          <a:xfrm>
            <a:off x="1487090" y="2171479"/>
            <a:ext cx="278790" cy="311610"/>
            <a:chOff x="1283503" y="3555652"/>
            <a:chExt cx="302895" cy="338554"/>
          </a:xfrm>
        </p:grpSpPr>
        <p:sp>
          <p:nvSpPr>
            <p:cNvPr id="107" name="Овал 106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Text Box 15"/>
            <p:cNvSpPr txBox="1">
              <a:spLocks noChangeArrowheads="1"/>
            </p:cNvSpPr>
            <p:nvPr/>
          </p:nvSpPr>
          <p:spPr bwMode="auto">
            <a:xfrm>
              <a:off x="1290487" y="3555652"/>
              <a:ext cx="2889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 b="1">
                  <a:solidFill>
                    <a:srgbClr val="C00000"/>
                  </a:solidFill>
                </a:rPr>
                <a:t>1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01" name="Группа 100"/>
          <p:cNvGrpSpPr/>
          <p:nvPr/>
        </p:nvGrpSpPr>
        <p:grpSpPr>
          <a:xfrm>
            <a:off x="3689829" y="1728594"/>
            <a:ext cx="278790" cy="311610"/>
            <a:chOff x="1283503" y="3542036"/>
            <a:chExt cx="302895" cy="338554"/>
          </a:xfrm>
        </p:grpSpPr>
        <p:sp>
          <p:nvSpPr>
            <p:cNvPr id="105" name="Овал 104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Text Box 15"/>
            <p:cNvSpPr txBox="1">
              <a:spLocks noChangeArrowheads="1"/>
            </p:cNvSpPr>
            <p:nvPr/>
          </p:nvSpPr>
          <p:spPr bwMode="auto">
            <a:xfrm>
              <a:off x="1289877" y="3542036"/>
              <a:ext cx="2889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 b="1">
                  <a:solidFill>
                    <a:srgbClr val="C00000"/>
                  </a:solidFill>
                </a:rPr>
                <a:t>2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02" name="Группа 101"/>
          <p:cNvGrpSpPr/>
          <p:nvPr/>
        </p:nvGrpSpPr>
        <p:grpSpPr>
          <a:xfrm>
            <a:off x="2846504" y="3797115"/>
            <a:ext cx="278790" cy="311610"/>
            <a:chOff x="1283503" y="3548352"/>
            <a:chExt cx="302895" cy="338554"/>
          </a:xfrm>
        </p:grpSpPr>
        <p:sp>
          <p:nvSpPr>
            <p:cNvPr id="103" name="Овал 102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Text Box 15"/>
            <p:cNvSpPr txBox="1">
              <a:spLocks noChangeArrowheads="1"/>
            </p:cNvSpPr>
            <p:nvPr/>
          </p:nvSpPr>
          <p:spPr bwMode="auto">
            <a:xfrm>
              <a:off x="1292812" y="3548352"/>
              <a:ext cx="2889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 b="1">
                  <a:solidFill>
                    <a:srgbClr val="C00000"/>
                  </a:solidFill>
                </a:rPr>
                <a:t>3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769570" y="4687212"/>
            <a:ext cx="5604860" cy="1636426"/>
            <a:chOff x="1270641" y="4851028"/>
            <a:chExt cx="5604860" cy="1636426"/>
          </a:xfrm>
        </p:grpSpPr>
        <p:sp>
          <p:nvSpPr>
            <p:cNvPr id="66" name="Прямоугольник 65"/>
            <p:cNvSpPr/>
            <p:nvPr/>
          </p:nvSpPr>
          <p:spPr>
            <a:xfrm>
              <a:off x="1270641" y="4851028"/>
              <a:ext cx="24191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800" b="1"/>
                <a:t>Структура каталога</a:t>
              </a:r>
              <a:endParaRPr lang="ru-RU" sz="1800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4858499" y="4851028"/>
              <a:ext cx="79362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800" b="1"/>
                <a:t>Поля</a:t>
              </a:r>
              <a:endParaRPr lang="ru-RU" sz="1800"/>
            </a:p>
          </p:txBody>
        </p:sp>
        <p:sp>
          <p:nvSpPr>
            <p:cNvPr id="113" name="Rectangle 17"/>
            <p:cNvSpPr>
              <a:spLocks noChangeArrowheads="1"/>
            </p:cNvSpPr>
            <p:nvPr/>
          </p:nvSpPr>
          <p:spPr bwMode="auto">
            <a:xfrm>
              <a:off x="1563034" y="5302513"/>
              <a:ext cx="218628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/>
                <a:t>Группы услуг</a:t>
              </a:r>
            </a:p>
          </p:txBody>
        </p:sp>
        <p:grpSp>
          <p:nvGrpSpPr>
            <p:cNvPr id="114" name="Группа 113"/>
            <p:cNvGrpSpPr/>
            <p:nvPr/>
          </p:nvGrpSpPr>
          <p:grpSpPr>
            <a:xfrm>
              <a:off x="1333350" y="5317903"/>
              <a:ext cx="224507" cy="276999"/>
              <a:chOff x="1283503" y="3538070"/>
              <a:chExt cx="302895" cy="373716"/>
            </a:xfrm>
          </p:grpSpPr>
          <p:sp>
            <p:nvSpPr>
              <p:cNvPr id="115" name="Овал 11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6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1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17" name="Rectangle 17"/>
            <p:cNvSpPr>
              <a:spLocks noChangeArrowheads="1"/>
            </p:cNvSpPr>
            <p:nvPr/>
          </p:nvSpPr>
          <p:spPr bwMode="auto">
            <a:xfrm>
              <a:off x="1563034" y="5722021"/>
              <a:ext cx="319709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/>
                <a:t>Поиск и фильтрация списка услуг</a:t>
              </a:r>
            </a:p>
          </p:txBody>
        </p:sp>
        <p:grpSp>
          <p:nvGrpSpPr>
            <p:cNvPr id="118" name="Группа 117"/>
            <p:cNvGrpSpPr/>
            <p:nvPr/>
          </p:nvGrpSpPr>
          <p:grpSpPr>
            <a:xfrm>
              <a:off x="1333350" y="5738959"/>
              <a:ext cx="224507" cy="276999"/>
              <a:chOff x="1283503" y="3538070"/>
              <a:chExt cx="302895" cy="373716"/>
            </a:xfrm>
          </p:grpSpPr>
          <p:sp>
            <p:nvSpPr>
              <p:cNvPr id="119" name="Овал 118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0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2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21" name="Rectangle 17"/>
            <p:cNvSpPr>
              <a:spLocks noChangeArrowheads="1"/>
            </p:cNvSpPr>
            <p:nvPr/>
          </p:nvSpPr>
          <p:spPr bwMode="auto">
            <a:xfrm>
              <a:off x="1563034" y="6117273"/>
              <a:ext cx="291639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None/>
              </a:pPr>
              <a:r>
                <a:rPr lang="ru-RU" sz="1400"/>
                <a:t>Сортировка списка услуг</a:t>
              </a:r>
            </a:p>
          </p:txBody>
        </p:sp>
        <p:grpSp>
          <p:nvGrpSpPr>
            <p:cNvPr id="122" name="Группа 121"/>
            <p:cNvGrpSpPr/>
            <p:nvPr/>
          </p:nvGrpSpPr>
          <p:grpSpPr>
            <a:xfrm>
              <a:off x="1333350" y="6136871"/>
              <a:ext cx="224507" cy="276999"/>
              <a:chOff x="1283503" y="3538070"/>
              <a:chExt cx="302895" cy="373716"/>
            </a:xfrm>
          </p:grpSpPr>
          <p:sp>
            <p:nvSpPr>
              <p:cNvPr id="123" name="Овал 12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4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3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5" name="Прямоугольник 4"/>
            <p:cNvSpPr/>
            <p:nvPr/>
          </p:nvSpPr>
          <p:spPr>
            <a:xfrm>
              <a:off x="4866098" y="5317903"/>
              <a:ext cx="200940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r>
                <a:rPr lang="ru-RU" sz="1400">
                  <a:latin typeface="Arial" panose="020B0604020202020204" pitchFamily="34" charset="0"/>
                </a:rPr>
                <a:t>Новое сообщение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ru-RU" sz="1400">
                  <a:latin typeface="Arial" panose="020B0604020202020204" pitchFamily="34" charset="0"/>
                </a:rPr>
                <a:t>Услуга 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ru-RU" sz="1400">
                  <a:latin typeface="Arial" panose="020B0604020202020204" pitchFamily="34" charset="0"/>
                </a:rPr>
                <a:t>Статус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ru-RU" sz="1400">
                  <a:latin typeface="Arial" panose="020B0604020202020204" pitchFamily="34" charset="0"/>
                </a:rPr>
                <a:t>Статус изменен</a:t>
              </a:r>
              <a:endParaRPr lang="en-US" sz="1400">
                <a:latin typeface="Arial" panose="020B0604020202020204" pitchFamily="34" charset="0"/>
              </a:endParaRPr>
            </a:p>
            <a:p>
              <a:pPr marL="285750" indent="-285750">
                <a:buFont typeface="Arial" pitchFamily="34" charset="0"/>
                <a:buChar char="•"/>
              </a:pPr>
              <a:r>
                <a:rPr lang="ru-RU" sz="1400">
                  <a:latin typeface="Arial" panose="020B0604020202020204" pitchFamily="34" charset="0"/>
                </a:rPr>
                <a:t>Услуга создана</a:t>
              </a:r>
              <a:endParaRPr lang="ru-RU" sz="1400" dirty="0">
                <a:latin typeface="Arial" panose="020B0604020202020204" pitchFamily="34" charset="0"/>
              </a:endParaRPr>
            </a:p>
          </p:txBody>
        </p:sp>
      </p:grpSp>
      <p:sp>
        <p:nvSpPr>
          <p:cNvPr id="39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/>
              <a:t>Структура каталога государственных услуг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7067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028" y="1470447"/>
            <a:ext cx="5598473" cy="3037832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2495498" y="1938319"/>
            <a:ext cx="4928004" cy="2330641"/>
            <a:chOff x="2495498" y="1938319"/>
            <a:chExt cx="4928004" cy="2330641"/>
          </a:xfrm>
        </p:grpSpPr>
        <p:sp>
          <p:nvSpPr>
            <p:cNvPr id="16" name="AutoShape 27"/>
            <p:cNvSpPr>
              <a:spLocks noChangeArrowheads="1"/>
            </p:cNvSpPr>
            <p:nvPr/>
          </p:nvSpPr>
          <p:spPr bwMode="auto">
            <a:xfrm>
              <a:off x="3039641" y="2198391"/>
              <a:ext cx="4383861" cy="150489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7" name="Группа 16"/>
            <p:cNvGrpSpPr/>
            <p:nvPr/>
          </p:nvGrpSpPr>
          <p:grpSpPr>
            <a:xfrm>
              <a:off x="3983723" y="1938319"/>
              <a:ext cx="276302" cy="338554"/>
              <a:chOff x="1283503" y="3628096"/>
              <a:chExt cx="302895" cy="367828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1283503" y="3659545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Text Box 15"/>
              <p:cNvSpPr txBox="1">
                <a:spLocks noChangeArrowheads="1"/>
              </p:cNvSpPr>
              <p:nvPr/>
            </p:nvSpPr>
            <p:spPr bwMode="auto">
              <a:xfrm>
                <a:off x="1289877" y="3628096"/>
                <a:ext cx="288926" cy="367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C00000"/>
                    </a:solidFill>
                  </a:rPr>
                  <a:t>1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20" name="Группа 19"/>
            <p:cNvGrpSpPr/>
            <p:nvPr/>
          </p:nvGrpSpPr>
          <p:grpSpPr>
            <a:xfrm>
              <a:off x="2495498" y="2507358"/>
              <a:ext cx="276302" cy="338554"/>
              <a:chOff x="1283503" y="3542036"/>
              <a:chExt cx="302895" cy="367828"/>
            </a:xfrm>
          </p:grpSpPr>
          <p:sp>
            <p:nvSpPr>
              <p:cNvPr id="21" name="Овал 2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Text Box 15"/>
              <p:cNvSpPr txBox="1">
                <a:spLocks noChangeArrowheads="1"/>
              </p:cNvSpPr>
              <p:nvPr/>
            </p:nvSpPr>
            <p:spPr bwMode="auto">
              <a:xfrm>
                <a:off x="1289877" y="3542036"/>
                <a:ext cx="288925" cy="367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C00000"/>
                    </a:solidFill>
                  </a:rPr>
                  <a:t>2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3" name="AutoShape 27"/>
            <p:cNvSpPr>
              <a:spLocks noChangeArrowheads="1"/>
            </p:cNvSpPr>
            <p:nvPr/>
          </p:nvSpPr>
          <p:spPr bwMode="auto">
            <a:xfrm>
              <a:off x="3039641" y="3645024"/>
              <a:ext cx="4383861" cy="623936"/>
            </a:xfrm>
            <a:prstGeom prst="roundRect">
              <a:avLst>
                <a:gd name="adj" fmla="val 687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4" name="Группа 23"/>
            <p:cNvGrpSpPr/>
            <p:nvPr/>
          </p:nvGrpSpPr>
          <p:grpSpPr>
            <a:xfrm>
              <a:off x="3198148" y="3736600"/>
              <a:ext cx="276302" cy="340474"/>
              <a:chOff x="1282892" y="5017632"/>
              <a:chExt cx="302895" cy="369916"/>
            </a:xfrm>
          </p:grpSpPr>
          <p:sp>
            <p:nvSpPr>
              <p:cNvPr id="25" name="Овал 24"/>
              <p:cNvSpPr/>
              <p:nvPr/>
            </p:nvSpPr>
            <p:spPr>
              <a:xfrm>
                <a:off x="1282892" y="5017632"/>
                <a:ext cx="302895" cy="3028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Text Box 15"/>
              <p:cNvSpPr txBox="1">
                <a:spLocks noChangeArrowheads="1"/>
              </p:cNvSpPr>
              <p:nvPr/>
            </p:nvSpPr>
            <p:spPr bwMode="auto">
              <a:xfrm>
                <a:off x="1289878" y="5019721"/>
                <a:ext cx="288926" cy="3678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</p:grpSp>
      </p:grp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/>
              <a:t>Группировка и сортировка списка</a:t>
            </a:r>
          </a:p>
          <a:p>
            <a:pPr algn="ctr">
              <a:lnSpc>
                <a:spcPts val="2500"/>
              </a:lnSpc>
            </a:pPr>
            <a:r>
              <a:rPr lang="ru-RU" sz="2400" b="1"/>
              <a:t>на примере услуги</a:t>
            </a: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2061963" y="4597024"/>
            <a:ext cx="536154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/>
              <a:t>Для сортировки по столбцу нажмите на название этого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sz="1400"/>
              <a:t>столбца (сортировка в обратном порядке  осуществляется повторным нажатием)</a:t>
            </a:r>
          </a:p>
        </p:txBody>
      </p:sp>
      <p:grpSp>
        <p:nvGrpSpPr>
          <p:cNvPr id="33" name="Группа 32"/>
          <p:cNvGrpSpPr/>
          <p:nvPr/>
        </p:nvGrpSpPr>
        <p:grpSpPr>
          <a:xfrm>
            <a:off x="1832279" y="4644682"/>
            <a:ext cx="224507" cy="276999"/>
            <a:chOff x="1283503" y="3538070"/>
            <a:chExt cx="302895" cy="373716"/>
          </a:xfrm>
        </p:grpSpPr>
        <p:sp>
          <p:nvSpPr>
            <p:cNvPr id="43" name="Овал 42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1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2061963" y="5396044"/>
            <a:ext cx="53615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Посмотреть услуги в зависимости от их статуса можно, кликнув на названии группы услуг </a:t>
            </a:r>
          </a:p>
        </p:txBody>
      </p:sp>
      <p:grpSp>
        <p:nvGrpSpPr>
          <p:cNvPr id="35" name="Группа 34"/>
          <p:cNvGrpSpPr/>
          <p:nvPr/>
        </p:nvGrpSpPr>
        <p:grpSpPr>
          <a:xfrm>
            <a:off x="1832279" y="5438552"/>
            <a:ext cx="224507" cy="276999"/>
            <a:chOff x="1283503" y="3538070"/>
            <a:chExt cx="302895" cy="373716"/>
          </a:xfrm>
        </p:grpSpPr>
        <p:sp>
          <p:nvSpPr>
            <p:cNvPr id="41" name="Овал 40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2061963" y="6002124"/>
            <a:ext cx="5246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buNone/>
            </a:pPr>
            <a:r>
              <a:rPr lang="ru-RU" sz="1400" dirty="0"/>
              <a:t>Для просмотра описания </a:t>
            </a:r>
            <a:r>
              <a:rPr lang="ru-RU" sz="1400" dirty="0" smtClean="0"/>
              <a:t>услуги, </a:t>
            </a:r>
            <a:r>
              <a:rPr lang="ru-RU" sz="1400" dirty="0"/>
              <a:t>кликните на строку</a:t>
            </a:r>
          </a:p>
          <a:p>
            <a:pPr eaLnBrk="1" hangingPunct="1">
              <a:spcBef>
                <a:spcPts val="0"/>
              </a:spcBef>
              <a:buNone/>
            </a:pPr>
            <a:r>
              <a:rPr lang="ru-RU" sz="1400" dirty="0"/>
              <a:t>в</a:t>
            </a:r>
            <a:r>
              <a:rPr lang="ru-RU" sz="1400" dirty="0" smtClean="0"/>
              <a:t> перечне услуг</a:t>
            </a:r>
            <a:endParaRPr lang="ru-RU" sz="1400" dirty="0"/>
          </a:p>
        </p:txBody>
      </p:sp>
      <p:grpSp>
        <p:nvGrpSpPr>
          <p:cNvPr id="37" name="Группа 36"/>
          <p:cNvGrpSpPr/>
          <p:nvPr/>
        </p:nvGrpSpPr>
        <p:grpSpPr>
          <a:xfrm>
            <a:off x="1837456" y="6045063"/>
            <a:ext cx="224507" cy="276999"/>
            <a:chOff x="1283503" y="3538070"/>
            <a:chExt cx="302895" cy="373716"/>
          </a:xfrm>
        </p:grpSpPr>
        <p:sp>
          <p:nvSpPr>
            <p:cNvPr id="39" name="Овал 38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3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421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498" y="2222681"/>
            <a:ext cx="5703005" cy="31285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3410" y="1346796"/>
            <a:ext cx="85571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В разделе «Мои </a:t>
            </a:r>
            <a:r>
              <a:rPr lang="ru-RU" sz="1600" dirty="0"/>
              <a:t>задачи» выделены объекты Реестра, созданные </a:t>
            </a:r>
            <a:r>
              <a:rPr lang="ru-RU" sz="1600" dirty="0" smtClean="0"/>
              <a:t>текущим пользователем </a:t>
            </a:r>
            <a:r>
              <a:rPr lang="ru-RU" sz="1600" dirty="0"/>
              <a:t>или требующие от него дальнейших действий.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Группировка и сортировка списков</a:t>
            </a:r>
          </a:p>
          <a:p>
            <a:pPr algn="ctr">
              <a:lnSpc>
                <a:spcPts val="2500"/>
              </a:lnSpc>
            </a:pPr>
            <a:r>
              <a:rPr lang="ru-RU" b="1" dirty="0" smtClean="0"/>
              <a:t>услуг, функций, </a:t>
            </a:r>
            <a:r>
              <a:rPr lang="ru-RU" b="1" dirty="0"/>
              <a:t>ОГВ,  Сообщений от ЕПГУ </a:t>
            </a:r>
            <a:endParaRPr lang="ru-RU" b="1" dirty="0" smtClean="0"/>
          </a:p>
          <a:p>
            <a:pPr algn="ctr">
              <a:lnSpc>
                <a:spcPts val="2500"/>
              </a:lnSpc>
            </a:pPr>
            <a:r>
              <a:rPr lang="ru-RU" b="1" dirty="0" smtClean="0"/>
              <a:t>в разделе «Мои </a:t>
            </a:r>
            <a:r>
              <a:rPr lang="ru-RU" b="1" dirty="0"/>
              <a:t>задачи»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1720498" y="2431270"/>
            <a:ext cx="1252464" cy="997729"/>
          </a:xfrm>
          <a:prstGeom prst="roundRect">
            <a:avLst>
              <a:gd name="adj" fmla="val 2891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0" name="Группа 29"/>
          <p:cNvGrpSpPr/>
          <p:nvPr/>
        </p:nvGrpSpPr>
        <p:grpSpPr>
          <a:xfrm>
            <a:off x="2833566" y="2620188"/>
            <a:ext cx="278790" cy="338554"/>
            <a:chOff x="1283503" y="3542036"/>
            <a:chExt cx="302895" cy="367828"/>
          </a:xfrm>
        </p:grpSpPr>
        <p:sp>
          <p:nvSpPr>
            <p:cNvPr id="38" name="Овал 37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Text Box 15"/>
            <p:cNvSpPr txBox="1">
              <a:spLocks noChangeArrowheads="1"/>
            </p:cNvSpPr>
            <p:nvPr/>
          </p:nvSpPr>
          <p:spPr bwMode="auto">
            <a:xfrm>
              <a:off x="1289877" y="3542036"/>
              <a:ext cx="288925" cy="367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 b="1">
                  <a:solidFill>
                    <a:srgbClr val="C00000"/>
                  </a:solidFill>
                </a:rPr>
                <a:t>1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3000160" y="3145779"/>
            <a:ext cx="4423343" cy="2143299"/>
          </a:xfrm>
          <a:prstGeom prst="roundRect">
            <a:avLst>
              <a:gd name="adj" fmla="val 1390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1" name="Группа 30"/>
          <p:cNvGrpSpPr/>
          <p:nvPr/>
        </p:nvGrpSpPr>
        <p:grpSpPr>
          <a:xfrm>
            <a:off x="7284108" y="4101481"/>
            <a:ext cx="278790" cy="338554"/>
            <a:chOff x="1283503" y="3542036"/>
            <a:chExt cx="302895" cy="367828"/>
          </a:xfrm>
        </p:grpSpPr>
        <p:sp>
          <p:nvSpPr>
            <p:cNvPr id="36" name="Овал 35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Text Box 15"/>
            <p:cNvSpPr txBox="1">
              <a:spLocks noChangeArrowheads="1"/>
            </p:cNvSpPr>
            <p:nvPr/>
          </p:nvSpPr>
          <p:spPr bwMode="auto">
            <a:xfrm>
              <a:off x="1289877" y="3542036"/>
              <a:ext cx="288925" cy="367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 b="1">
                  <a:solidFill>
                    <a:srgbClr val="C00000"/>
                  </a:solidFill>
                </a:rPr>
                <a:t>2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2061963" y="5382432"/>
            <a:ext cx="5493944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Объекты Реестра </a:t>
            </a:r>
            <a:r>
              <a:rPr lang="ru-RU" sz="1400" dirty="0" smtClean="0"/>
              <a:t>находятся в </a:t>
            </a:r>
            <a:r>
              <a:rPr lang="ru-RU" sz="1400" dirty="0"/>
              <a:t>одном списке </a:t>
            </a:r>
            <a:r>
              <a:rPr lang="ru-RU" sz="1400" dirty="0" smtClean="0"/>
              <a:t>при клике оп названию раздела, далее сгруппированы </a:t>
            </a:r>
            <a:r>
              <a:rPr lang="ru-RU" sz="1400" dirty="0"/>
              <a:t>по типу объекта </a:t>
            </a:r>
            <a:r>
              <a:rPr lang="ru-RU" sz="1400" dirty="0" smtClean="0"/>
              <a:t>(услуг</a:t>
            </a:r>
            <a:r>
              <a:rPr lang="ru-RU" sz="1400" smtClean="0"/>
              <a:t>, функций, </a:t>
            </a:r>
            <a:r>
              <a:rPr lang="ru-RU" sz="1400" dirty="0"/>
              <a:t>ОГВ, Сообщение от </a:t>
            </a:r>
            <a:r>
              <a:rPr lang="ru-RU" sz="1400" dirty="0" smtClean="0"/>
              <a:t>ЕПГУ, РД и прочие), </a:t>
            </a:r>
            <a:r>
              <a:rPr lang="ru-RU" sz="1400" dirty="0"/>
              <a:t>и </a:t>
            </a:r>
            <a:r>
              <a:rPr lang="ru-RU" sz="1400" dirty="0" smtClean="0"/>
              <a:t>внутри группы – по действию, которое ожидается от текущего пользователя</a:t>
            </a:r>
            <a:endParaRPr lang="ru-RU" sz="1400" dirty="0"/>
          </a:p>
        </p:txBody>
      </p:sp>
      <p:grpSp>
        <p:nvGrpSpPr>
          <p:cNvPr id="42" name="Группа 41"/>
          <p:cNvGrpSpPr/>
          <p:nvPr/>
        </p:nvGrpSpPr>
        <p:grpSpPr>
          <a:xfrm>
            <a:off x="1832279" y="5367559"/>
            <a:ext cx="224507" cy="276999"/>
            <a:chOff x="1283503" y="3538070"/>
            <a:chExt cx="302895" cy="373716"/>
          </a:xfrm>
        </p:grpSpPr>
        <p:sp>
          <p:nvSpPr>
            <p:cNvPr id="43" name="Овал 42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1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2061963" y="6433591"/>
            <a:ext cx="53615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Для просмотра сведений </a:t>
            </a:r>
            <a:r>
              <a:rPr lang="ru-RU" sz="1400" dirty="0" smtClean="0"/>
              <a:t>об объекте </a:t>
            </a:r>
            <a:r>
              <a:rPr lang="ru-RU" sz="1400" dirty="0"/>
              <a:t>кликните </a:t>
            </a:r>
            <a:r>
              <a:rPr lang="ru-RU" sz="1400" dirty="0" smtClean="0"/>
              <a:t>по его строке</a:t>
            </a:r>
            <a:endParaRPr lang="ru-RU" sz="1400" dirty="0"/>
          </a:p>
        </p:txBody>
      </p:sp>
      <p:grpSp>
        <p:nvGrpSpPr>
          <p:cNvPr id="46" name="Группа 45"/>
          <p:cNvGrpSpPr/>
          <p:nvPr/>
        </p:nvGrpSpPr>
        <p:grpSpPr>
          <a:xfrm>
            <a:off x="1832281" y="6264119"/>
            <a:ext cx="229684" cy="276999"/>
            <a:chOff x="1283503" y="3676615"/>
            <a:chExt cx="309879" cy="373716"/>
          </a:xfrm>
        </p:grpSpPr>
        <p:sp>
          <p:nvSpPr>
            <p:cNvPr id="47" name="Овал 46"/>
            <p:cNvSpPr/>
            <p:nvPr/>
          </p:nvSpPr>
          <p:spPr>
            <a:xfrm>
              <a:off x="1283503" y="3726160"/>
              <a:ext cx="302894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Text Box 15"/>
            <p:cNvSpPr txBox="1">
              <a:spLocks noChangeArrowheads="1"/>
            </p:cNvSpPr>
            <p:nvPr/>
          </p:nvSpPr>
          <p:spPr bwMode="auto">
            <a:xfrm>
              <a:off x="1304458" y="3676615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775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361" y="847666"/>
            <a:ext cx="6293278" cy="3429645"/>
          </a:xfrm>
          <a:prstGeom prst="rect">
            <a:avLst/>
          </a:prstGeom>
        </p:spPr>
      </p:pic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Перечень </a:t>
            </a:r>
            <a:r>
              <a:rPr lang="ru-RU" sz="2400" b="1" dirty="0" smtClean="0"/>
              <a:t>органов власти (организаций)</a:t>
            </a:r>
            <a:endParaRPr lang="ru-RU" sz="2400" b="1" dirty="0"/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2061962" y="4257383"/>
            <a:ext cx="56063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 smtClean="0"/>
              <a:t>Раздел и входящие в него группы органов власти, объединенные по статусам</a:t>
            </a:r>
            <a:endParaRPr lang="ru-RU" sz="1400" dirty="0"/>
          </a:p>
        </p:txBody>
      </p:sp>
      <p:grpSp>
        <p:nvGrpSpPr>
          <p:cNvPr id="36" name="Группа 35"/>
          <p:cNvGrpSpPr/>
          <p:nvPr/>
        </p:nvGrpSpPr>
        <p:grpSpPr>
          <a:xfrm>
            <a:off x="1832279" y="4376068"/>
            <a:ext cx="224507" cy="276999"/>
            <a:chOff x="1283503" y="3538070"/>
            <a:chExt cx="302895" cy="373716"/>
          </a:xfrm>
        </p:grpSpPr>
        <p:sp>
          <p:nvSpPr>
            <p:cNvPr id="37" name="Овал 36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1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9" name="Rectangle 17"/>
          <p:cNvSpPr>
            <a:spLocks noChangeArrowheads="1"/>
          </p:cNvSpPr>
          <p:nvPr/>
        </p:nvSpPr>
        <p:spPr bwMode="auto">
          <a:xfrm>
            <a:off x="2061963" y="4726481"/>
            <a:ext cx="53615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Представление </a:t>
            </a:r>
            <a:r>
              <a:rPr lang="ru-RU" sz="1400" dirty="0" smtClean="0"/>
              <a:t>органов власти </a:t>
            </a:r>
            <a:r>
              <a:rPr lang="ru-RU" sz="1400" dirty="0"/>
              <a:t>в иерархическом виде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или </a:t>
            </a:r>
            <a:r>
              <a:rPr lang="ru-RU" sz="1400" dirty="0" smtClean="0"/>
              <a:t>в виде плоского перечня</a:t>
            </a:r>
            <a:endParaRPr lang="ru-RU" sz="1400" dirty="0"/>
          </a:p>
        </p:txBody>
      </p:sp>
      <p:grpSp>
        <p:nvGrpSpPr>
          <p:cNvPr id="40" name="Группа 39"/>
          <p:cNvGrpSpPr/>
          <p:nvPr/>
        </p:nvGrpSpPr>
        <p:grpSpPr>
          <a:xfrm>
            <a:off x="1832279" y="4768989"/>
            <a:ext cx="224507" cy="276999"/>
            <a:chOff x="1283503" y="3538070"/>
            <a:chExt cx="302895" cy="373716"/>
          </a:xfrm>
        </p:grpSpPr>
        <p:sp>
          <p:nvSpPr>
            <p:cNvPr id="41" name="Овал 40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2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403648" y="1533646"/>
            <a:ext cx="6264694" cy="2687659"/>
            <a:chOff x="1403648" y="1448686"/>
            <a:chExt cx="6264694" cy="2687659"/>
          </a:xfrm>
        </p:grpSpPr>
        <p:sp>
          <p:nvSpPr>
            <p:cNvPr id="27" name="AutoShape 27"/>
            <p:cNvSpPr>
              <a:spLocks noChangeArrowheads="1"/>
            </p:cNvSpPr>
            <p:nvPr/>
          </p:nvSpPr>
          <p:spPr bwMode="auto">
            <a:xfrm>
              <a:off x="1403648" y="1448686"/>
              <a:ext cx="1296475" cy="792289"/>
            </a:xfrm>
            <a:prstGeom prst="roundRect">
              <a:avLst>
                <a:gd name="adj" fmla="val 2891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8" name="Группа 27"/>
            <p:cNvGrpSpPr/>
            <p:nvPr/>
          </p:nvGrpSpPr>
          <p:grpSpPr>
            <a:xfrm>
              <a:off x="2728360" y="1492851"/>
              <a:ext cx="278790" cy="338554"/>
              <a:chOff x="1283503" y="3542036"/>
              <a:chExt cx="302895" cy="367828"/>
            </a:xfrm>
          </p:grpSpPr>
          <p:sp>
            <p:nvSpPr>
              <p:cNvPr id="29" name="Овал 28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Text Box 15"/>
              <p:cNvSpPr txBox="1">
                <a:spLocks noChangeArrowheads="1"/>
              </p:cNvSpPr>
              <p:nvPr/>
            </p:nvSpPr>
            <p:spPr bwMode="auto">
              <a:xfrm>
                <a:off x="1289877" y="3542036"/>
                <a:ext cx="288926" cy="367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C00000"/>
                    </a:solidFill>
                  </a:rPr>
                  <a:t>1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1" name="AutoShape 27"/>
            <p:cNvSpPr>
              <a:spLocks noChangeArrowheads="1"/>
            </p:cNvSpPr>
            <p:nvPr/>
          </p:nvSpPr>
          <p:spPr bwMode="auto">
            <a:xfrm>
              <a:off x="2794949" y="1969715"/>
              <a:ext cx="4873393" cy="2166630"/>
            </a:xfrm>
            <a:prstGeom prst="roundRect">
              <a:avLst>
                <a:gd name="adj" fmla="val 1390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" name="AutoShape 27"/>
            <p:cNvSpPr>
              <a:spLocks noChangeArrowheads="1"/>
            </p:cNvSpPr>
            <p:nvPr/>
          </p:nvSpPr>
          <p:spPr bwMode="auto">
            <a:xfrm>
              <a:off x="2794949" y="1764965"/>
              <a:ext cx="4873393" cy="183587"/>
            </a:xfrm>
            <a:prstGeom prst="roundRect">
              <a:avLst>
                <a:gd name="adj" fmla="val 1390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AutoShape 27"/>
            <p:cNvSpPr>
              <a:spLocks noChangeArrowheads="1"/>
            </p:cNvSpPr>
            <p:nvPr/>
          </p:nvSpPr>
          <p:spPr bwMode="auto">
            <a:xfrm>
              <a:off x="3123973" y="1581570"/>
              <a:ext cx="820333" cy="162233"/>
            </a:xfrm>
            <a:prstGeom prst="roundRect">
              <a:avLst>
                <a:gd name="adj" fmla="val 1390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2" name="Группа 31"/>
            <p:cNvGrpSpPr/>
            <p:nvPr/>
          </p:nvGrpSpPr>
          <p:grpSpPr>
            <a:xfrm>
              <a:off x="3924005" y="1604742"/>
              <a:ext cx="278790" cy="338554"/>
              <a:chOff x="1283503" y="3542036"/>
              <a:chExt cx="302895" cy="367828"/>
            </a:xfrm>
          </p:grpSpPr>
          <p:sp>
            <p:nvSpPr>
              <p:cNvPr id="33" name="Овал 3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Text Box 15"/>
              <p:cNvSpPr txBox="1">
                <a:spLocks noChangeArrowheads="1"/>
              </p:cNvSpPr>
              <p:nvPr/>
            </p:nvSpPr>
            <p:spPr bwMode="auto">
              <a:xfrm>
                <a:off x="1289877" y="3542036"/>
                <a:ext cx="288925" cy="367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C00000"/>
                    </a:solidFill>
                  </a:rPr>
                  <a:t>2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46" name="Группа 45"/>
            <p:cNvGrpSpPr/>
            <p:nvPr/>
          </p:nvGrpSpPr>
          <p:grpSpPr>
            <a:xfrm>
              <a:off x="7296773" y="1808126"/>
              <a:ext cx="278790" cy="338554"/>
              <a:chOff x="1283503" y="3542036"/>
              <a:chExt cx="302895" cy="367828"/>
            </a:xfrm>
          </p:grpSpPr>
          <p:sp>
            <p:nvSpPr>
              <p:cNvPr id="47" name="Овал 46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Text Box 15"/>
              <p:cNvSpPr txBox="1">
                <a:spLocks noChangeArrowheads="1"/>
              </p:cNvSpPr>
              <p:nvPr/>
            </p:nvSpPr>
            <p:spPr bwMode="auto">
              <a:xfrm>
                <a:off x="1289877" y="3542036"/>
                <a:ext cx="288925" cy="367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C00000"/>
                    </a:solidFill>
                  </a:rPr>
                  <a:t>3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49" name="Группа 48"/>
            <p:cNvGrpSpPr/>
            <p:nvPr/>
          </p:nvGrpSpPr>
          <p:grpSpPr>
            <a:xfrm>
              <a:off x="7296773" y="2886146"/>
              <a:ext cx="278790" cy="338554"/>
              <a:chOff x="1283503" y="3542034"/>
              <a:chExt cx="302895" cy="367828"/>
            </a:xfrm>
          </p:grpSpPr>
          <p:sp>
            <p:nvSpPr>
              <p:cNvPr id="50" name="Овал 49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" name="Text Box 15"/>
              <p:cNvSpPr txBox="1">
                <a:spLocks noChangeArrowheads="1"/>
              </p:cNvSpPr>
              <p:nvPr/>
            </p:nvSpPr>
            <p:spPr bwMode="auto">
              <a:xfrm>
                <a:off x="1289875" y="3542034"/>
                <a:ext cx="288925" cy="367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</p:grpSp>
      <p:sp>
        <p:nvSpPr>
          <p:cNvPr id="52" name="Rectangle 17"/>
          <p:cNvSpPr>
            <a:spLocks noChangeArrowheads="1"/>
          </p:cNvSpPr>
          <p:nvPr/>
        </p:nvSpPr>
        <p:spPr bwMode="auto">
          <a:xfrm>
            <a:off x="2061963" y="5270863"/>
            <a:ext cx="53615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Сортировка  </a:t>
            </a:r>
            <a:r>
              <a:rPr lang="ru-RU" sz="1400" dirty="0" smtClean="0"/>
              <a:t>столбца </a:t>
            </a:r>
            <a:r>
              <a:rPr lang="ru-RU" sz="1400" dirty="0"/>
              <a:t>по </a:t>
            </a:r>
            <a:r>
              <a:rPr lang="ru-RU" sz="1400" dirty="0" smtClean="0"/>
              <a:t>клику на его название (</a:t>
            </a:r>
            <a:r>
              <a:rPr lang="ru-RU" sz="1400" dirty="0"/>
              <a:t>сортировка в обратном порядке осуществляется повторным </a:t>
            </a:r>
            <a:r>
              <a:rPr lang="ru-RU" sz="1400" dirty="0" smtClean="0"/>
              <a:t>кликом)</a:t>
            </a:r>
            <a:endParaRPr lang="ru-RU" sz="1400" dirty="0"/>
          </a:p>
        </p:txBody>
      </p:sp>
      <p:grpSp>
        <p:nvGrpSpPr>
          <p:cNvPr id="53" name="Группа 52"/>
          <p:cNvGrpSpPr/>
          <p:nvPr/>
        </p:nvGrpSpPr>
        <p:grpSpPr>
          <a:xfrm>
            <a:off x="1832279" y="5313371"/>
            <a:ext cx="224507" cy="276999"/>
            <a:chOff x="1283503" y="3538070"/>
            <a:chExt cx="302895" cy="373716"/>
          </a:xfrm>
        </p:grpSpPr>
        <p:sp>
          <p:nvSpPr>
            <p:cNvPr id="54" name="Овал 53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3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56" name="Rectangle 17"/>
          <p:cNvSpPr>
            <a:spLocks noChangeArrowheads="1"/>
          </p:cNvSpPr>
          <p:nvPr/>
        </p:nvSpPr>
        <p:spPr bwMode="auto">
          <a:xfrm>
            <a:off x="2061963" y="5805264"/>
            <a:ext cx="536154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Для просмотра </a:t>
            </a:r>
            <a:r>
              <a:rPr lang="ru-RU" sz="1400" dirty="0" smtClean="0"/>
              <a:t>сведений об органе власти, </a:t>
            </a:r>
            <a:r>
              <a:rPr lang="ru-RU" sz="1400" dirty="0"/>
              <a:t>кликните </a:t>
            </a:r>
            <a:r>
              <a:rPr lang="ru-RU" sz="1400" dirty="0" smtClean="0"/>
              <a:t>по строке в перечне или по иконке перехода в карточку сведений объекта</a:t>
            </a:r>
            <a:endParaRPr lang="ru-RU" sz="1400" dirty="0"/>
          </a:p>
        </p:txBody>
      </p:sp>
      <p:grpSp>
        <p:nvGrpSpPr>
          <p:cNvPr id="57" name="Группа 56"/>
          <p:cNvGrpSpPr/>
          <p:nvPr/>
        </p:nvGrpSpPr>
        <p:grpSpPr>
          <a:xfrm>
            <a:off x="1832279" y="6078412"/>
            <a:ext cx="224507" cy="276999"/>
            <a:chOff x="1283503" y="3538070"/>
            <a:chExt cx="302895" cy="373716"/>
          </a:xfrm>
        </p:grpSpPr>
        <p:sp>
          <p:nvSpPr>
            <p:cNvPr id="58" name="Овал 57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4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61" name="Прямоугольник 60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728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679" y="1412776"/>
            <a:ext cx="5970649" cy="3058166"/>
          </a:xfrm>
          <a:prstGeom prst="rect">
            <a:avLst/>
          </a:prstGeom>
        </p:spPr>
      </p:pic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/>
              <a:t>Перечень нормативных правовых актов (НПА)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2061963" y="4910979"/>
            <a:ext cx="536154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Для сортировки по столбцу нажмите на </a:t>
            </a:r>
            <a:r>
              <a:rPr lang="ru-RU" sz="1400" dirty="0" smtClean="0"/>
              <a:t>его название (</a:t>
            </a:r>
            <a:r>
              <a:rPr lang="ru-RU" sz="1400" dirty="0"/>
              <a:t>сортировка в обратном порядке осуществляется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повторным </a:t>
            </a:r>
            <a:r>
              <a:rPr lang="ru-RU" sz="1400" dirty="0" smtClean="0"/>
              <a:t>нажатием на название столбца)</a:t>
            </a:r>
            <a:endParaRPr lang="ru-RU" sz="1400" dirty="0"/>
          </a:p>
        </p:txBody>
      </p:sp>
      <p:grpSp>
        <p:nvGrpSpPr>
          <p:cNvPr id="42" name="Группа 41"/>
          <p:cNvGrpSpPr/>
          <p:nvPr/>
        </p:nvGrpSpPr>
        <p:grpSpPr>
          <a:xfrm>
            <a:off x="1832279" y="4958638"/>
            <a:ext cx="224507" cy="276999"/>
            <a:chOff x="1283503" y="3538070"/>
            <a:chExt cx="302895" cy="373716"/>
          </a:xfrm>
        </p:grpSpPr>
        <p:sp>
          <p:nvSpPr>
            <p:cNvPr id="43" name="Овал 42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1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2061963" y="5710000"/>
            <a:ext cx="53615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Для просмотра полного описания НПА, кликните на строку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sz="1400" dirty="0" smtClean="0"/>
              <a:t>перечня НПА в разделе</a:t>
            </a:r>
            <a:endParaRPr lang="ru-RU" sz="1400" dirty="0"/>
          </a:p>
        </p:txBody>
      </p:sp>
      <p:grpSp>
        <p:nvGrpSpPr>
          <p:cNvPr id="46" name="Группа 45"/>
          <p:cNvGrpSpPr/>
          <p:nvPr/>
        </p:nvGrpSpPr>
        <p:grpSpPr>
          <a:xfrm>
            <a:off x="1832279" y="5752508"/>
            <a:ext cx="224507" cy="276999"/>
            <a:chOff x="1283503" y="3538070"/>
            <a:chExt cx="302895" cy="373716"/>
          </a:xfrm>
        </p:grpSpPr>
        <p:sp>
          <p:nvSpPr>
            <p:cNvPr id="47" name="Овал 46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2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2910243" y="2209420"/>
            <a:ext cx="4754042" cy="2122497"/>
            <a:chOff x="2915816" y="2209420"/>
            <a:chExt cx="4754042" cy="2122497"/>
          </a:xfrm>
        </p:grpSpPr>
        <p:sp>
          <p:nvSpPr>
            <p:cNvPr id="30" name="AutoShape 27"/>
            <p:cNvSpPr>
              <a:spLocks noChangeArrowheads="1"/>
            </p:cNvSpPr>
            <p:nvPr/>
          </p:nvSpPr>
          <p:spPr bwMode="auto">
            <a:xfrm>
              <a:off x="2915816" y="2322555"/>
              <a:ext cx="4614085" cy="141702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7391068" y="2209420"/>
              <a:ext cx="278790" cy="338554"/>
              <a:chOff x="1399711" y="3731650"/>
              <a:chExt cx="302895" cy="367828"/>
            </a:xfrm>
          </p:grpSpPr>
          <p:sp>
            <p:nvSpPr>
              <p:cNvPr id="39" name="Овал 38"/>
              <p:cNvSpPr/>
              <p:nvPr/>
            </p:nvSpPr>
            <p:spPr>
              <a:xfrm>
                <a:off x="1399711" y="3763096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Text Box 15"/>
              <p:cNvSpPr txBox="1">
                <a:spLocks noChangeArrowheads="1"/>
              </p:cNvSpPr>
              <p:nvPr/>
            </p:nvSpPr>
            <p:spPr bwMode="auto">
              <a:xfrm>
                <a:off x="1406085" y="3731650"/>
                <a:ext cx="288925" cy="367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C00000"/>
                    </a:solidFill>
                  </a:rPr>
                  <a:t>1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3" name="AutoShape 27"/>
            <p:cNvSpPr>
              <a:spLocks noChangeArrowheads="1"/>
            </p:cNvSpPr>
            <p:nvPr/>
          </p:nvSpPr>
          <p:spPr bwMode="auto">
            <a:xfrm>
              <a:off x="2915816" y="3035670"/>
              <a:ext cx="4614085" cy="1296247"/>
            </a:xfrm>
            <a:prstGeom prst="roundRect">
              <a:avLst>
                <a:gd name="adj" fmla="val 235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2" name="Группа 31"/>
            <p:cNvGrpSpPr/>
            <p:nvPr/>
          </p:nvGrpSpPr>
          <p:grpSpPr>
            <a:xfrm>
              <a:off x="7381356" y="3390932"/>
              <a:ext cx="281510" cy="338554"/>
              <a:chOff x="1389158" y="3664374"/>
              <a:chExt cx="305850" cy="367828"/>
            </a:xfrm>
          </p:grpSpPr>
          <p:sp>
            <p:nvSpPr>
              <p:cNvPr id="37" name="Овал 36"/>
              <p:cNvSpPr/>
              <p:nvPr/>
            </p:nvSpPr>
            <p:spPr>
              <a:xfrm>
                <a:off x="1389158" y="3696839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8" name="Text Box 15"/>
              <p:cNvSpPr txBox="1">
                <a:spLocks noChangeArrowheads="1"/>
              </p:cNvSpPr>
              <p:nvPr/>
            </p:nvSpPr>
            <p:spPr bwMode="auto">
              <a:xfrm>
                <a:off x="1406083" y="3664374"/>
                <a:ext cx="288925" cy="367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</p:grp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6695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117" y="1208412"/>
            <a:ext cx="5754993" cy="3135902"/>
          </a:xfrm>
          <a:prstGeom prst="rect">
            <a:avLst/>
          </a:prstGeom>
        </p:spPr>
      </p:pic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Перечень д</a:t>
            </a:r>
            <a:r>
              <a:rPr lang="ru-RU" sz="2400" b="1" dirty="0" smtClean="0"/>
              <a:t>окументов</a:t>
            </a:r>
            <a:endParaRPr lang="ru-RU" sz="2400" b="1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2061963" y="5138608"/>
            <a:ext cx="536154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Для сортировки по столбцу нажмите на название этого столбца (сортировка </a:t>
            </a:r>
            <a:r>
              <a:rPr lang="ru-RU" sz="1400" dirty="0" smtClean="0"/>
              <a:t>в обратном </a:t>
            </a:r>
            <a:r>
              <a:rPr lang="ru-RU" sz="1400" dirty="0"/>
              <a:t>порядке осуществляется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повторным нажатием)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1832279" y="4509120"/>
            <a:ext cx="224507" cy="276999"/>
            <a:chOff x="1283503" y="3538070"/>
            <a:chExt cx="302895" cy="373716"/>
          </a:xfrm>
        </p:grpSpPr>
        <p:sp>
          <p:nvSpPr>
            <p:cNvPr id="31" name="Овал 30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1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2061963" y="6002124"/>
            <a:ext cx="53615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Для просмотра </a:t>
            </a:r>
            <a:r>
              <a:rPr lang="ru-RU" sz="1400" dirty="0" smtClean="0"/>
              <a:t>сведений о документе, </a:t>
            </a:r>
            <a:r>
              <a:rPr lang="ru-RU" sz="1400" dirty="0"/>
              <a:t>кликните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на строку с требуемым </a:t>
            </a:r>
            <a:r>
              <a:rPr lang="ru-RU" sz="1400" dirty="0" smtClean="0"/>
              <a:t>документом</a:t>
            </a:r>
            <a:endParaRPr lang="ru-RU" sz="1400" dirty="0"/>
          </a:p>
        </p:txBody>
      </p:sp>
      <p:grpSp>
        <p:nvGrpSpPr>
          <p:cNvPr id="34" name="Группа 33"/>
          <p:cNvGrpSpPr/>
          <p:nvPr/>
        </p:nvGrpSpPr>
        <p:grpSpPr>
          <a:xfrm>
            <a:off x="1832279" y="5168225"/>
            <a:ext cx="224507" cy="276999"/>
            <a:chOff x="1283503" y="3538070"/>
            <a:chExt cx="302895" cy="373716"/>
          </a:xfrm>
        </p:grpSpPr>
        <p:sp>
          <p:nvSpPr>
            <p:cNvPr id="35" name="Овал 34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 smtClean="0">
                  <a:solidFill>
                    <a:srgbClr val="C00000"/>
                  </a:solidFill>
                </a:rPr>
                <a:t>2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9" name="AutoShape 27"/>
          <p:cNvSpPr>
            <a:spLocks noChangeArrowheads="1"/>
          </p:cNvSpPr>
          <p:nvPr/>
        </p:nvSpPr>
        <p:spPr bwMode="auto">
          <a:xfrm>
            <a:off x="2882831" y="1912916"/>
            <a:ext cx="4508146" cy="16653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7308304" y="1840562"/>
            <a:ext cx="278790" cy="338554"/>
            <a:chOff x="1283503" y="3542036"/>
            <a:chExt cx="302895" cy="367828"/>
          </a:xfrm>
        </p:grpSpPr>
        <p:sp>
          <p:nvSpPr>
            <p:cNvPr id="45" name="Овал 44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Text Box 15"/>
            <p:cNvSpPr txBox="1">
              <a:spLocks noChangeArrowheads="1"/>
            </p:cNvSpPr>
            <p:nvPr/>
          </p:nvSpPr>
          <p:spPr bwMode="auto">
            <a:xfrm>
              <a:off x="1289877" y="3542036"/>
              <a:ext cx="288925" cy="367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600" b="1" dirty="0">
                  <a:solidFill>
                    <a:srgbClr val="C00000"/>
                  </a:solidFill>
                </a:rPr>
                <a:t>2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1" name="AutoShape 27"/>
          <p:cNvSpPr>
            <a:spLocks noChangeArrowheads="1"/>
          </p:cNvSpPr>
          <p:nvPr/>
        </p:nvSpPr>
        <p:spPr bwMode="auto">
          <a:xfrm>
            <a:off x="2910243" y="2813571"/>
            <a:ext cx="4469000" cy="639035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2" name="Группа 41"/>
          <p:cNvGrpSpPr/>
          <p:nvPr/>
        </p:nvGrpSpPr>
        <p:grpSpPr>
          <a:xfrm>
            <a:off x="7308304" y="2874422"/>
            <a:ext cx="278790" cy="338554"/>
            <a:chOff x="1283503" y="3542040"/>
            <a:chExt cx="302895" cy="367828"/>
          </a:xfrm>
        </p:grpSpPr>
        <p:sp>
          <p:nvSpPr>
            <p:cNvPr id="43" name="Овал 42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 Box 15"/>
            <p:cNvSpPr txBox="1">
              <a:spLocks noChangeArrowheads="1"/>
            </p:cNvSpPr>
            <p:nvPr/>
          </p:nvSpPr>
          <p:spPr bwMode="auto">
            <a:xfrm>
              <a:off x="1289877" y="3542040"/>
              <a:ext cx="288925" cy="367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600" b="1" dirty="0" smtClean="0">
                  <a:solidFill>
                    <a:srgbClr val="C00000"/>
                  </a:solidFill>
                </a:rPr>
                <a:t>3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sp>
        <p:nvSpPr>
          <p:cNvPr id="37" name="AutoShape 27"/>
          <p:cNvSpPr>
            <a:spLocks noChangeArrowheads="1"/>
          </p:cNvSpPr>
          <p:nvPr/>
        </p:nvSpPr>
        <p:spPr bwMode="auto">
          <a:xfrm>
            <a:off x="1619672" y="2233496"/>
            <a:ext cx="1235747" cy="783957"/>
          </a:xfrm>
          <a:prstGeom prst="roundRect">
            <a:avLst>
              <a:gd name="adj" fmla="val 2891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2493783" y="2726732"/>
            <a:ext cx="278790" cy="278789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 Box 15"/>
          <p:cNvSpPr txBox="1">
            <a:spLocks noChangeArrowheads="1"/>
          </p:cNvSpPr>
          <p:nvPr/>
        </p:nvSpPr>
        <p:spPr bwMode="auto">
          <a:xfrm>
            <a:off x="2502617" y="2686340"/>
            <a:ext cx="2534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 b="1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61962" y="4488459"/>
            <a:ext cx="53615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</a:rPr>
              <a:t>Посмотреть </a:t>
            </a:r>
            <a:r>
              <a:rPr lang="ru-RU" sz="1400" dirty="0" smtClean="0">
                <a:latin typeface="Arial" panose="020B0604020202020204" pitchFamily="34" charset="0"/>
              </a:rPr>
              <a:t>документы </a:t>
            </a:r>
            <a:r>
              <a:rPr lang="ru-RU" sz="1400" dirty="0">
                <a:latin typeface="Arial" panose="020B0604020202020204" pitchFamily="34" charset="0"/>
              </a:rPr>
              <a:t>в зависимости от их статуса можно, кликнув на названии группы </a:t>
            </a:r>
            <a:r>
              <a:rPr lang="ru-RU" sz="1400" dirty="0" smtClean="0">
                <a:latin typeface="Arial" panose="020B0604020202020204" pitchFamily="34" charset="0"/>
              </a:rPr>
              <a:t>документов </a:t>
            </a:r>
            <a:endParaRPr lang="ru-RU" sz="1400" dirty="0">
              <a:latin typeface="Arial" panose="020B0604020202020204" pitchFamily="34" charset="0"/>
            </a:endParaRPr>
          </a:p>
        </p:txBody>
      </p:sp>
      <p:grpSp>
        <p:nvGrpSpPr>
          <p:cNvPr id="50" name="Группа 49"/>
          <p:cNvGrpSpPr/>
          <p:nvPr/>
        </p:nvGrpSpPr>
        <p:grpSpPr>
          <a:xfrm>
            <a:off x="1827101" y="6021288"/>
            <a:ext cx="224507" cy="276999"/>
            <a:chOff x="1283503" y="3538075"/>
            <a:chExt cx="302895" cy="373716"/>
          </a:xfrm>
        </p:grpSpPr>
        <p:sp>
          <p:nvSpPr>
            <p:cNvPr id="51" name="Овал 50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Text Box 15"/>
            <p:cNvSpPr txBox="1">
              <a:spLocks noChangeArrowheads="1"/>
            </p:cNvSpPr>
            <p:nvPr/>
          </p:nvSpPr>
          <p:spPr bwMode="auto">
            <a:xfrm>
              <a:off x="1290488" y="3538075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52817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Полнотекстовый поиск </a:t>
            </a:r>
            <a:r>
              <a:rPr lang="ru-RU" sz="2400" b="1" dirty="0"/>
              <a:t>на примере </a:t>
            </a:r>
            <a:r>
              <a:rPr lang="ru-RU" sz="2400" b="1" dirty="0" smtClean="0"/>
              <a:t>услуги</a:t>
            </a:r>
            <a:endParaRPr lang="ru-RU" sz="2400" b="1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2926905" y="892104"/>
            <a:ext cx="5605535" cy="1956003"/>
            <a:chOff x="752284" y="878203"/>
            <a:chExt cx="6168406" cy="1956003"/>
          </a:xfrm>
        </p:grpSpPr>
        <p:pic>
          <p:nvPicPr>
            <p:cNvPr id="46" name="Picture 2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18231" y="878203"/>
              <a:ext cx="4439324" cy="1735797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7" name="AutoShape 27"/>
            <p:cNvSpPr>
              <a:spLocks noChangeArrowheads="1"/>
            </p:cNvSpPr>
            <p:nvPr/>
          </p:nvSpPr>
          <p:spPr bwMode="auto">
            <a:xfrm>
              <a:off x="3320290" y="1110843"/>
              <a:ext cx="3600400" cy="144016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8" name="Группа 47"/>
            <p:cNvGrpSpPr/>
            <p:nvPr/>
          </p:nvGrpSpPr>
          <p:grpSpPr>
            <a:xfrm>
              <a:off x="6494820" y="1038834"/>
              <a:ext cx="278790" cy="338556"/>
              <a:chOff x="1283503" y="3291941"/>
              <a:chExt cx="302895" cy="367829"/>
            </a:xfrm>
          </p:grpSpPr>
          <p:sp>
            <p:nvSpPr>
              <p:cNvPr id="49" name="Овал 48"/>
              <p:cNvSpPr/>
              <p:nvPr/>
            </p:nvSpPr>
            <p:spPr>
              <a:xfrm>
                <a:off x="1283503" y="3301981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0" name="Text Box 15"/>
              <p:cNvSpPr txBox="1">
                <a:spLocks noChangeArrowheads="1"/>
              </p:cNvSpPr>
              <p:nvPr/>
            </p:nvSpPr>
            <p:spPr bwMode="auto">
              <a:xfrm>
                <a:off x="1289877" y="3291941"/>
                <a:ext cx="288925" cy="3678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51" name="Rectangle 17"/>
            <p:cNvSpPr>
              <a:spLocks noChangeArrowheads="1"/>
            </p:cNvSpPr>
            <p:nvPr/>
          </p:nvSpPr>
          <p:spPr bwMode="auto">
            <a:xfrm>
              <a:off x="752284" y="2526429"/>
              <a:ext cx="53615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endParaRPr lang="ru-RU" sz="1400" dirty="0"/>
            </a:p>
          </p:txBody>
        </p:sp>
      </p:grpSp>
      <p:sp>
        <p:nvSpPr>
          <p:cNvPr id="60" name="Rectangle 17"/>
          <p:cNvSpPr>
            <a:spLocks noChangeArrowheads="1"/>
          </p:cNvSpPr>
          <p:nvPr/>
        </p:nvSpPr>
        <p:spPr bwMode="auto">
          <a:xfrm>
            <a:off x="5004047" y="2871923"/>
            <a:ext cx="403244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ru-RU" sz="1400" dirty="0" smtClean="0"/>
              <a:t>Каждая услуга, удовлетворяющая поисковому запросу, содержит следующие ключевые параметры:</a:t>
            </a:r>
            <a:endParaRPr lang="ru-RU" sz="1400" dirty="0"/>
          </a:p>
          <a:p>
            <a:pPr marL="182563" lvl="0" indent="-182563"/>
            <a:r>
              <a:rPr lang="ru-RU" sz="1400" dirty="0" smtClean="0"/>
              <a:t>Наименование (</a:t>
            </a:r>
            <a:r>
              <a:rPr lang="ru-RU" sz="1400" i="1" dirty="0" smtClean="0"/>
              <a:t>представлено </a:t>
            </a:r>
            <a:r>
              <a:rPr lang="ru-RU" sz="1400" i="1" dirty="0"/>
              <a:t>в виде ссылки, по нажатию на </a:t>
            </a:r>
            <a:r>
              <a:rPr lang="ru-RU" sz="1400" i="1" dirty="0" smtClean="0"/>
              <a:t>которую </a:t>
            </a:r>
            <a:r>
              <a:rPr lang="ru-RU" sz="1400" i="1" dirty="0"/>
              <a:t>пользователь переходит в </a:t>
            </a:r>
            <a:r>
              <a:rPr lang="ru-RU" sz="1400" i="1" dirty="0" smtClean="0"/>
              <a:t>форму редактирования услуги</a:t>
            </a:r>
            <a:r>
              <a:rPr lang="ru-RU" sz="1400" dirty="0" smtClean="0"/>
              <a:t>);</a:t>
            </a:r>
            <a:endParaRPr lang="ru-RU" sz="1400" dirty="0"/>
          </a:p>
          <a:p>
            <a:pPr marL="182563" lvl="0" indent="-182563"/>
            <a:r>
              <a:rPr lang="ru-RU" sz="1400" dirty="0" smtClean="0"/>
              <a:t>Идентификатор;</a:t>
            </a:r>
            <a:endParaRPr lang="ru-RU" sz="1400" dirty="0"/>
          </a:p>
          <a:p>
            <a:pPr marL="182563" lvl="0" indent="-182563"/>
            <a:r>
              <a:rPr lang="ru-RU" sz="1400" dirty="0" smtClean="0"/>
              <a:t>Статус;</a:t>
            </a:r>
            <a:endParaRPr lang="ru-RU" sz="1400" dirty="0"/>
          </a:p>
          <a:p>
            <a:pPr marL="182563" lvl="0" indent="-182563"/>
            <a:r>
              <a:rPr lang="ru-RU" sz="1400" dirty="0"/>
              <a:t>Статус </a:t>
            </a:r>
            <a:r>
              <a:rPr lang="ru-RU" sz="1400" dirty="0" smtClean="0"/>
              <a:t>изменен;</a:t>
            </a:r>
            <a:endParaRPr lang="ru-RU" sz="1400" dirty="0"/>
          </a:p>
          <a:p>
            <a:pPr marL="182563" indent="-182563"/>
            <a:r>
              <a:rPr lang="ru-RU" sz="1400" dirty="0"/>
              <a:t>Услуга </a:t>
            </a:r>
            <a:r>
              <a:rPr lang="ru-RU" sz="1400" dirty="0" smtClean="0"/>
              <a:t>создана.</a:t>
            </a:r>
          </a:p>
        </p:txBody>
      </p:sp>
      <p:grpSp>
        <p:nvGrpSpPr>
          <p:cNvPr id="61" name="Группа 60"/>
          <p:cNvGrpSpPr/>
          <p:nvPr/>
        </p:nvGrpSpPr>
        <p:grpSpPr>
          <a:xfrm>
            <a:off x="4779541" y="2894589"/>
            <a:ext cx="224507" cy="276999"/>
            <a:chOff x="1283503" y="3538070"/>
            <a:chExt cx="302895" cy="373716"/>
          </a:xfrm>
        </p:grpSpPr>
        <p:sp>
          <p:nvSpPr>
            <p:cNvPr id="62" name="Овал 61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2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91344" y="1026088"/>
            <a:ext cx="31660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</a:rPr>
              <a:t>Поиск</a:t>
            </a:r>
            <a:endParaRPr lang="ru-RU" sz="1400" b="1" dirty="0">
              <a:latin typeface="Arial" panose="020B0604020202020204" pitchFamily="34" charset="0"/>
            </a:endParaRPr>
          </a:p>
          <a:p>
            <a:r>
              <a:rPr lang="ru-RU" sz="1400" dirty="0">
                <a:latin typeface="Arial" panose="020B0604020202020204" pitchFamily="34" charset="0"/>
              </a:rPr>
              <a:t>Поиск по частичному </a:t>
            </a:r>
            <a:r>
              <a:rPr lang="ru-RU" sz="1400" dirty="0" smtClean="0">
                <a:latin typeface="Arial" panose="020B0604020202020204" pitchFamily="34" charset="0"/>
              </a:rPr>
              <a:t>совпадению текста из поисковой строки со значениями  группы полей описания услуги (например, </a:t>
            </a:r>
            <a:r>
              <a:rPr lang="ru-RU" sz="1400" dirty="0" smtClean="0"/>
              <a:t>Идентификатор, </a:t>
            </a:r>
            <a:r>
              <a:rPr lang="ru-RU" sz="1400" dirty="0"/>
              <a:t>Ответственный орган </a:t>
            </a:r>
            <a:r>
              <a:rPr lang="ru-RU" sz="1400" dirty="0" smtClean="0"/>
              <a:t>власти, НПА, Документ, Наименование подуслуги и т.д.</a:t>
            </a:r>
            <a:r>
              <a:rPr lang="ru-RU" sz="1400" dirty="0" smtClean="0">
                <a:latin typeface="Arial" panose="020B0604020202020204" pitchFamily="34" charset="0"/>
              </a:rPr>
              <a:t>).</a:t>
            </a:r>
            <a:endParaRPr lang="ru-RU" sz="1400" dirty="0">
              <a:latin typeface="Arial" panose="020B0604020202020204" pitchFamily="34" charset="0"/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226216" y="1099207"/>
            <a:ext cx="224507" cy="276999"/>
            <a:chOff x="1283503" y="3538070"/>
            <a:chExt cx="302895" cy="373716"/>
          </a:xfrm>
        </p:grpSpPr>
        <p:sp>
          <p:nvSpPr>
            <p:cNvPr id="35" name="Овал 34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4572000" y="2585733"/>
            <a:ext cx="18871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</a:rPr>
              <a:t>Результаты поиска</a:t>
            </a:r>
          </a:p>
        </p:txBody>
      </p:sp>
      <p:grpSp>
        <p:nvGrpSpPr>
          <p:cNvPr id="31" name="Группа 30"/>
          <p:cNvGrpSpPr/>
          <p:nvPr/>
        </p:nvGrpSpPr>
        <p:grpSpPr>
          <a:xfrm>
            <a:off x="4786483" y="5541980"/>
            <a:ext cx="224507" cy="276999"/>
            <a:chOff x="1283503" y="3538070"/>
            <a:chExt cx="302895" cy="373716"/>
          </a:xfrm>
        </p:grpSpPr>
        <p:sp>
          <p:nvSpPr>
            <p:cNvPr id="32" name="Овал 31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3</a:t>
              </a: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5005812" y="5540243"/>
            <a:ext cx="40306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</a:rPr>
              <a:t>Боковая информационная панель с расширенным перечнем полей, в которых</a:t>
            </a:r>
            <a:r>
              <a:rPr lang="ru-RU" sz="1400" dirty="0" smtClean="0"/>
              <a:t> найдены совпадения.</a:t>
            </a:r>
            <a:endParaRPr lang="ru-RU" sz="1400" dirty="0">
              <a:latin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215" y="3140968"/>
            <a:ext cx="4314917" cy="2501736"/>
          </a:xfrm>
          <a:prstGeom prst="rect">
            <a:avLst/>
          </a:prstGeom>
        </p:spPr>
      </p:pic>
      <p:sp>
        <p:nvSpPr>
          <p:cNvPr id="39" name="AutoShape 27"/>
          <p:cNvSpPr>
            <a:spLocks noChangeArrowheads="1"/>
          </p:cNvSpPr>
          <p:nvPr/>
        </p:nvSpPr>
        <p:spPr bwMode="auto">
          <a:xfrm>
            <a:off x="226215" y="3652088"/>
            <a:ext cx="2059786" cy="280968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86828" y="3530683"/>
            <a:ext cx="253350" cy="278789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 Box 15"/>
          <p:cNvSpPr txBox="1">
            <a:spLocks noChangeArrowheads="1"/>
          </p:cNvSpPr>
          <p:nvPr/>
        </p:nvSpPr>
        <p:spPr bwMode="auto">
          <a:xfrm>
            <a:off x="92670" y="3501008"/>
            <a:ext cx="2475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 b="1" dirty="0" smtClean="0">
                <a:solidFill>
                  <a:srgbClr val="C00000"/>
                </a:solidFill>
              </a:rPr>
              <a:t>2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42" name="AutoShape 27"/>
          <p:cNvSpPr>
            <a:spLocks noChangeArrowheads="1"/>
          </p:cNvSpPr>
          <p:nvPr/>
        </p:nvSpPr>
        <p:spPr bwMode="auto">
          <a:xfrm>
            <a:off x="2419546" y="3400702"/>
            <a:ext cx="2088778" cy="2332553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4304186" y="3412925"/>
            <a:ext cx="253350" cy="278789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 Box 15"/>
          <p:cNvSpPr txBox="1">
            <a:spLocks noChangeArrowheads="1"/>
          </p:cNvSpPr>
          <p:nvPr/>
        </p:nvSpPr>
        <p:spPr bwMode="auto">
          <a:xfrm>
            <a:off x="4308949" y="3378588"/>
            <a:ext cx="2475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 b="1" dirty="0">
                <a:solidFill>
                  <a:srgbClr val="C0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520373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Содержание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890746" y="980728"/>
            <a:ext cx="7663281" cy="4548078"/>
            <a:chOff x="2197365" y="1044115"/>
            <a:chExt cx="5619558" cy="4548078"/>
          </a:xfrm>
        </p:grpSpPr>
        <p:sp>
          <p:nvSpPr>
            <p:cNvPr id="9" name="Rectangle 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434579" y="1119076"/>
              <a:ext cx="5382344" cy="4473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/>
            <a:lstStyle/>
            <a:p>
              <a:r>
                <a:rPr lang="ru-RU" sz="1500" dirty="0"/>
                <a:t>Введение. Реестр </a:t>
              </a:r>
              <a:r>
                <a:rPr lang="ru-RU" sz="1500" dirty="0"/>
                <a:t>государственных и муниципальных услуг</a:t>
              </a:r>
              <a:r>
                <a:rPr lang="ru-RU" sz="1500" dirty="0" smtClean="0"/>
                <a:t>. </a:t>
              </a:r>
              <a:endParaRPr lang="ru-RU" sz="1500" dirty="0"/>
            </a:p>
            <a:p>
              <a:endParaRPr lang="ru-RU" sz="1500" dirty="0"/>
            </a:p>
            <a:p>
              <a:r>
                <a:rPr lang="ru-RU" sz="1500" dirty="0" smtClean="0"/>
                <a:t>Тема 1. Основные </a:t>
              </a:r>
              <a:r>
                <a:rPr lang="ru-RU" sz="1500" dirty="0"/>
                <a:t>приемы работы с </a:t>
              </a:r>
              <a:r>
                <a:rPr lang="ru-RU" sz="1500" dirty="0"/>
                <a:t>реестром государственных и муниципальных услуг</a:t>
              </a:r>
              <a:endParaRPr lang="ru-RU" sz="1500" dirty="0"/>
            </a:p>
            <a:p>
              <a:endParaRPr lang="ru-RU" sz="1500" dirty="0" smtClean="0"/>
            </a:p>
            <a:p>
              <a:r>
                <a:rPr lang="ru-RU" sz="1500" dirty="0" smtClean="0"/>
                <a:t>Тема 2. Ввод </a:t>
              </a:r>
              <a:r>
                <a:rPr lang="ru-RU" sz="1500" dirty="0"/>
                <a:t>информации об органах </a:t>
              </a:r>
              <a:r>
                <a:rPr lang="ru-RU" sz="1500" dirty="0"/>
                <a:t>власти, органах местного самоуправления и иных организациях, предоставляющих услуги</a:t>
              </a:r>
              <a:endParaRPr lang="ru-RU" sz="1500" dirty="0" smtClean="0"/>
            </a:p>
            <a:p>
              <a:endParaRPr lang="ru-RU" sz="1500" dirty="0" smtClean="0"/>
            </a:p>
            <a:p>
              <a:r>
                <a:rPr lang="ru-RU" sz="1500" dirty="0" smtClean="0"/>
                <a:t>Тема 3. Жизненный </a:t>
              </a:r>
              <a:r>
                <a:rPr lang="ru-RU" sz="1500" dirty="0" smtClean="0"/>
                <a:t>цикл органа власти</a:t>
              </a:r>
            </a:p>
            <a:p>
              <a:endParaRPr lang="ru-RU" sz="1500" dirty="0"/>
            </a:p>
            <a:p>
              <a:r>
                <a:rPr lang="ru-RU" sz="1500" dirty="0" smtClean="0"/>
                <a:t>Тема 4. Ввод </a:t>
              </a:r>
              <a:r>
                <a:rPr lang="ru-RU" sz="1500" dirty="0"/>
                <a:t>основной информации о государственной </a:t>
              </a:r>
              <a:r>
                <a:rPr lang="ru-RU" sz="1500" dirty="0" smtClean="0"/>
                <a:t>(муниципальной) услуге</a:t>
              </a:r>
            </a:p>
            <a:p>
              <a:endParaRPr lang="ru-RU" sz="1500" dirty="0" smtClean="0"/>
            </a:p>
            <a:p>
              <a:r>
                <a:rPr lang="ru-RU" sz="1500" dirty="0" smtClean="0"/>
                <a:t>Тема 5. Жизненный </a:t>
              </a:r>
              <a:r>
                <a:rPr lang="ru-RU" sz="1500" dirty="0" smtClean="0"/>
                <a:t>цикл услуги</a:t>
              </a:r>
              <a:endParaRPr lang="ru-RU" sz="1500" dirty="0"/>
            </a:p>
            <a:p>
              <a:endParaRPr lang="ru-RU" sz="1500" dirty="0"/>
            </a:p>
            <a:p>
              <a:r>
                <a:rPr lang="ru-RU" sz="1500" dirty="0" smtClean="0"/>
                <a:t>Тема 6. Работа </a:t>
              </a:r>
              <a:r>
                <a:rPr lang="ru-RU" sz="1500" dirty="0"/>
                <a:t>с вариантами предоставления (</a:t>
              </a:r>
              <a:r>
                <a:rPr lang="ru-RU" sz="1500" dirty="0" err="1"/>
                <a:t>подуслугами</a:t>
              </a:r>
              <a:r>
                <a:rPr lang="ru-RU" sz="1500" dirty="0"/>
                <a:t>)</a:t>
              </a:r>
            </a:p>
            <a:p>
              <a:endParaRPr lang="ru-RU" sz="1500" dirty="0"/>
            </a:p>
            <a:p>
              <a:r>
                <a:rPr lang="ru-RU" sz="1500" dirty="0" smtClean="0"/>
                <a:t>Тема 7. Ввод </a:t>
              </a:r>
              <a:r>
                <a:rPr lang="ru-RU" sz="1500" dirty="0"/>
                <a:t>основной </a:t>
              </a:r>
              <a:r>
                <a:rPr lang="ru-RU" sz="1500" dirty="0" smtClean="0"/>
                <a:t>информации</a:t>
              </a:r>
              <a:r>
                <a:rPr lang="en-US" sz="1500" dirty="0" smtClean="0"/>
                <a:t> </a:t>
              </a:r>
              <a:r>
                <a:rPr lang="ru-RU" sz="1500" dirty="0" smtClean="0"/>
                <a:t>о документе</a:t>
              </a:r>
            </a:p>
            <a:p>
              <a:endParaRPr lang="ru-RU" sz="1500" dirty="0" smtClean="0"/>
            </a:p>
            <a:p>
              <a:r>
                <a:rPr lang="ru-RU" sz="1500" dirty="0" smtClean="0"/>
                <a:t>Тема 8. Жизненный </a:t>
              </a:r>
              <a:r>
                <a:rPr lang="ru-RU" sz="1500" dirty="0" smtClean="0"/>
                <a:t>цикл документа</a:t>
              </a:r>
              <a:endParaRPr lang="ru-RU" sz="1500" dirty="0"/>
            </a:p>
            <a:p>
              <a:endParaRPr lang="ru-RU" sz="1500" dirty="0"/>
            </a:p>
            <a:p>
              <a:endParaRPr lang="ru-RU" sz="1500" dirty="0"/>
            </a:p>
          </p:txBody>
        </p:sp>
        <p:sp>
          <p:nvSpPr>
            <p:cNvPr id="18" name="Прямоугольник 17"/>
            <p:cNvSpPr/>
            <p:nvPr/>
          </p:nvSpPr>
          <p:spPr>
            <a:xfrm flipH="1">
              <a:off x="2200279" y="2291379"/>
              <a:ext cx="72012" cy="440947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 flipH="1">
              <a:off x="2200279" y="3391041"/>
              <a:ext cx="72004" cy="284325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 flipH="1">
              <a:off x="2200271" y="4323666"/>
              <a:ext cx="72011" cy="372625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 flipH="1">
              <a:off x="2197365" y="4798355"/>
              <a:ext cx="72006" cy="285580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 flipH="1">
              <a:off x="2204858" y="1044115"/>
              <a:ext cx="72012" cy="404735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 flipH="1">
              <a:off x="2197365" y="5203682"/>
              <a:ext cx="72006" cy="367002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flipH="1">
            <a:off x="894720" y="1558056"/>
            <a:ext cx="103065" cy="444886"/>
          </a:xfrm>
          <a:prstGeom prst="rect">
            <a:avLst/>
          </a:prstGeom>
          <a:solidFill>
            <a:srgbClr val="F3C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flipH="1">
            <a:off x="894720" y="2893778"/>
            <a:ext cx="100629" cy="280294"/>
          </a:xfrm>
          <a:prstGeom prst="rect">
            <a:avLst/>
          </a:prstGeom>
          <a:solidFill>
            <a:srgbClr val="F3C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894720" y="3800297"/>
            <a:ext cx="98190" cy="318273"/>
          </a:xfrm>
          <a:prstGeom prst="rect">
            <a:avLst/>
          </a:prstGeom>
          <a:solidFill>
            <a:srgbClr val="F3C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8258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99" y="2560393"/>
            <a:ext cx="5257800" cy="33051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26" y="991766"/>
            <a:ext cx="5260473" cy="781050"/>
          </a:xfrm>
          <a:prstGeom prst="rect">
            <a:avLst/>
          </a:prstGeom>
        </p:spPr>
      </p:pic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Расширенный </a:t>
            </a:r>
            <a:r>
              <a:rPr lang="ru-RU" sz="2400" b="1" dirty="0" smtClean="0"/>
              <a:t>поиск на </a:t>
            </a:r>
            <a:r>
              <a:rPr lang="ru-RU" sz="2400" b="1" dirty="0"/>
              <a:t>примере </a:t>
            </a:r>
            <a:r>
              <a:rPr lang="ru-RU" sz="2400" b="1" dirty="0" smtClean="0"/>
              <a:t>услуги</a:t>
            </a:r>
            <a:endParaRPr lang="ru-RU" sz="2400" b="1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5571629" y="2575937"/>
            <a:ext cx="224507" cy="276999"/>
            <a:chOff x="1283503" y="3538070"/>
            <a:chExt cx="302895" cy="373716"/>
          </a:xfrm>
        </p:grpSpPr>
        <p:sp>
          <p:nvSpPr>
            <p:cNvPr id="62" name="Овал 61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2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sp>
        <p:nvSpPr>
          <p:cNvPr id="56" name="AutoShape 27"/>
          <p:cNvSpPr>
            <a:spLocks noChangeArrowheads="1"/>
          </p:cNvSpPr>
          <p:nvPr/>
        </p:nvSpPr>
        <p:spPr bwMode="auto">
          <a:xfrm>
            <a:off x="174334" y="2852936"/>
            <a:ext cx="5117746" cy="1380134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7" name="Группа 56"/>
          <p:cNvGrpSpPr/>
          <p:nvPr/>
        </p:nvGrpSpPr>
        <p:grpSpPr>
          <a:xfrm>
            <a:off x="2560397" y="4038532"/>
            <a:ext cx="278790" cy="338554"/>
            <a:chOff x="1283503" y="3542035"/>
            <a:chExt cx="302895" cy="367828"/>
          </a:xfrm>
        </p:grpSpPr>
        <p:sp>
          <p:nvSpPr>
            <p:cNvPr id="58" name="Овал 57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Text Box 15"/>
            <p:cNvSpPr txBox="1">
              <a:spLocks noChangeArrowheads="1"/>
            </p:cNvSpPr>
            <p:nvPr/>
          </p:nvSpPr>
          <p:spPr bwMode="auto">
            <a:xfrm>
              <a:off x="1289877" y="3542035"/>
              <a:ext cx="288925" cy="367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5840842" y="2550267"/>
            <a:ext cx="319565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</a:rPr>
              <a:t>Поиск </a:t>
            </a:r>
            <a:r>
              <a:rPr lang="ru-RU" sz="1400" dirty="0" smtClean="0">
                <a:latin typeface="Arial" panose="020B0604020202020204" pitchFamily="34" charset="0"/>
              </a:rPr>
              <a:t>по группе </a:t>
            </a:r>
            <a:r>
              <a:rPr lang="ru-RU" sz="1400" dirty="0">
                <a:latin typeface="Arial" panose="020B0604020202020204" pitchFamily="34" charset="0"/>
              </a:rPr>
              <a:t>полей: </a:t>
            </a:r>
          </a:p>
          <a:p>
            <a:pPr marL="182563" indent="-182563">
              <a:spcBef>
                <a:spcPct val="20000"/>
              </a:spcBef>
              <a:buChar char="•"/>
            </a:pPr>
            <a:r>
              <a:rPr lang="ru-RU" sz="1400" dirty="0">
                <a:latin typeface="Arial" panose="020B0604020202020204" pitchFamily="34" charset="0"/>
              </a:rPr>
              <a:t>Автор последнего изменения</a:t>
            </a:r>
          </a:p>
          <a:p>
            <a:pPr marL="182563" indent="-182563">
              <a:spcBef>
                <a:spcPct val="20000"/>
              </a:spcBef>
              <a:buChar char="•"/>
            </a:pPr>
            <a:r>
              <a:rPr lang="ru-RU" sz="1400" dirty="0">
                <a:latin typeface="Arial" panose="020B0604020202020204" pitchFamily="34" charset="0"/>
              </a:rPr>
              <a:t>Дата последнего изменения</a:t>
            </a:r>
          </a:p>
          <a:p>
            <a:pPr marL="182563" indent="-182563">
              <a:spcBef>
                <a:spcPct val="20000"/>
              </a:spcBef>
              <a:buChar char="•"/>
            </a:pPr>
            <a:r>
              <a:rPr lang="ru-RU" sz="1400" dirty="0">
                <a:latin typeface="Arial" panose="020B0604020202020204" pitchFamily="34" charset="0"/>
              </a:rPr>
              <a:t>Ответственный орган власти</a:t>
            </a:r>
          </a:p>
          <a:p>
            <a:pPr marL="182563" indent="-182563">
              <a:spcBef>
                <a:spcPct val="20000"/>
              </a:spcBef>
              <a:buChar char="•"/>
            </a:pPr>
            <a:r>
              <a:rPr lang="ru-RU" sz="1400" dirty="0">
                <a:latin typeface="Arial" panose="020B0604020202020204" pitchFamily="34" charset="0"/>
              </a:rPr>
              <a:t>Оплата</a:t>
            </a:r>
          </a:p>
          <a:p>
            <a:pPr marL="182563" indent="-182563">
              <a:spcBef>
                <a:spcPct val="20000"/>
              </a:spcBef>
              <a:buChar char="•"/>
            </a:pPr>
            <a:r>
              <a:rPr lang="ru-RU" sz="1400" dirty="0">
                <a:latin typeface="Arial" panose="020B0604020202020204" pitchFamily="34" charset="0"/>
              </a:rPr>
              <a:t>Категории получателей</a:t>
            </a:r>
          </a:p>
          <a:p>
            <a:pPr marL="182563" indent="-182563">
              <a:spcBef>
                <a:spcPct val="20000"/>
              </a:spcBef>
              <a:buChar char="•"/>
            </a:pPr>
            <a:r>
              <a:rPr lang="ru-RU" sz="1400" dirty="0">
                <a:latin typeface="Arial" panose="020B0604020202020204" pitchFamily="34" charset="0"/>
              </a:rPr>
              <a:t>Жизненные ситуации</a:t>
            </a:r>
          </a:p>
          <a:p>
            <a:pPr marL="182563" indent="-182563">
              <a:spcBef>
                <a:spcPct val="20000"/>
              </a:spcBef>
              <a:buChar char="•"/>
            </a:pPr>
            <a:r>
              <a:rPr lang="ru-RU" sz="1400" dirty="0">
                <a:latin typeface="Arial" panose="020B0604020202020204" pitchFamily="34" charset="0"/>
              </a:rPr>
              <a:t>Раздел каталога услуг/функций</a:t>
            </a:r>
          </a:p>
          <a:p>
            <a:pPr marL="182563" indent="-182563">
              <a:spcBef>
                <a:spcPct val="20000"/>
              </a:spcBef>
              <a:buChar char="•"/>
            </a:pPr>
            <a:r>
              <a:rPr lang="ru-RU" sz="1400" dirty="0">
                <a:latin typeface="Arial" panose="020B0604020202020204" pitchFamily="34" charset="0"/>
              </a:rPr>
              <a:t>Территория обслуживания</a:t>
            </a:r>
          </a:p>
          <a:p>
            <a:pPr marL="182563" indent="-182563">
              <a:spcBef>
                <a:spcPct val="20000"/>
              </a:spcBef>
              <a:buChar char="•"/>
            </a:pPr>
            <a:r>
              <a:rPr lang="ru-RU" sz="1400" dirty="0">
                <a:latin typeface="Arial" panose="020B0604020202020204" pitchFamily="34" charset="0"/>
              </a:rPr>
              <a:t>Предоставляется в МФЦ</a:t>
            </a:r>
          </a:p>
          <a:p>
            <a:pPr marL="182563" indent="-182563">
              <a:spcBef>
                <a:spcPct val="20000"/>
              </a:spcBef>
              <a:buChar char="•"/>
            </a:pPr>
            <a:r>
              <a:rPr lang="ru-RU" sz="1400" dirty="0">
                <a:latin typeface="Arial" panose="020B0604020202020204" pitchFamily="34" charset="0"/>
              </a:rPr>
              <a:t>Предоставляется в электронном виде</a:t>
            </a:r>
          </a:p>
        </p:txBody>
      </p:sp>
      <p:grpSp>
        <p:nvGrpSpPr>
          <p:cNvPr id="43" name="Группа 42"/>
          <p:cNvGrpSpPr/>
          <p:nvPr/>
        </p:nvGrpSpPr>
        <p:grpSpPr>
          <a:xfrm>
            <a:off x="5593836" y="1162878"/>
            <a:ext cx="224507" cy="276999"/>
            <a:chOff x="1283503" y="3538071"/>
            <a:chExt cx="302895" cy="373716"/>
          </a:xfrm>
        </p:grpSpPr>
        <p:sp>
          <p:nvSpPr>
            <p:cNvPr id="44" name="Овал 43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Text Box 15"/>
            <p:cNvSpPr txBox="1">
              <a:spLocks noChangeArrowheads="1"/>
            </p:cNvSpPr>
            <p:nvPr/>
          </p:nvSpPr>
          <p:spPr bwMode="auto">
            <a:xfrm>
              <a:off x="1290489" y="3538071"/>
              <a:ext cx="288925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5853318" y="1124744"/>
            <a:ext cx="29671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</a:rPr>
              <a:t>Раскрытие группы полей расширенного </a:t>
            </a:r>
            <a:r>
              <a:rPr lang="ru-RU" sz="1400" dirty="0" smtClean="0">
                <a:latin typeface="Arial" panose="020B0604020202020204" pitchFamily="34" charset="0"/>
              </a:rPr>
              <a:t>поиска </a:t>
            </a:r>
            <a:endParaRPr lang="ru-RU" sz="1400" dirty="0">
              <a:latin typeface="Arial" panose="020B0604020202020204" pitchFamily="34" charset="0"/>
            </a:endParaRPr>
          </a:p>
        </p:txBody>
      </p:sp>
      <p:sp>
        <p:nvSpPr>
          <p:cNvPr id="65" name="AutoShape 27"/>
          <p:cNvSpPr>
            <a:spLocks noChangeArrowheads="1"/>
          </p:cNvSpPr>
          <p:nvPr/>
        </p:nvSpPr>
        <p:spPr bwMode="auto">
          <a:xfrm>
            <a:off x="4655739" y="1340768"/>
            <a:ext cx="692884" cy="159992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9" name="Группа 68"/>
          <p:cNvGrpSpPr/>
          <p:nvPr/>
        </p:nvGrpSpPr>
        <p:grpSpPr>
          <a:xfrm>
            <a:off x="4725258" y="1412776"/>
            <a:ext cx="278790" cy="338554"/>
            <a:chOff x="1283503" y="3542035"/>
            <a:chExt cx="302895" cy="367828"/>
          </a:xfrm>
        </p:grpSpPr>
        <p:sp>
          <p:nvSpPr>
            <p:cNvPr id="70" name="Овал 69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Text Box 15"/>
            <p:cNvSpPr txBox="1">
              <a:spLocks noChangeArrowheads="1"/>
            </p:cNvSpPr>
            <p:nvPr/>
          </p:nvSpPr>
          <p:spPr bwMode="auto">
            <a:xfrm>
              <a:off x="1289877" y="3542035"/>
              <a:ext cx="288925" cy="367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600" b="1" dirty="0">
                  <a:solidFill>
                    <a:srgbClr val="C00000"/>
                  </a:solidFill>
                </a:rPr>
                <a:t>1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85353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2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89"/>
          <a:stretch/>
        </p:blipFill>
        <p:spPr bwMode="auto">
          <a:xfrm>
            <a:off x="1511660" y="1063997"/>
            <a:ext cx="6120680" cy="236500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/>
              <a:t>Предупреждение о завершении сессии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1559663" y="4220458"/>
            <a:ext cx="607267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Кнопка игнорирования предупреждения. По нажатию кнопки обратный отсчет до завершения сессии продолжается без изменения.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При этом панель предупреждения скрывается</a:t>
            </a:r>
          </a:p>
        </p:txBody>
      </p:sp>
      <p:sp>
        <p:nvSpPr>
          <p:cNvPr id="38" name="AutoShape 27"/>
          <p:cNvSpPr>
            <a:spLocks noChangeArrowheads="1"/>
          </p:cNvSpPr>
          <p:nvPr/>
        </p:nvSpPr>
        <p:spPr bwMode="auto">
          <a:xfrm>
            <a:off x="4742733" y="1238450"/>
            <a:ext cx="1269427" cy="144403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9" name="Группа 38"/>
          <p:cNvGrpSpPr/>
          <p:nvPr/>
        </p:nvGrpSpPr>
        <p:grpSpPr>
          <a:xfrm>
            <a:off x="5872765" y="1008815"/>
            <a:ext cx="278790" cy="338554"/>
            <a:chOff x="1283503" y="3542036"/>
            <a:chExt cx="302895" cy="367828"/>
          </a:xfrm>
        </p:grpSpPr>
        <p:sp>
          <p:nvSpPr>
            <p:cNvPr id="40" name="Овал 39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Text Box 15"/>
            <p:cNvSpPr txBox="1">
              <a:spLocks noChangeArrowheads="1"/>
            </p:cNvSpPr>
            <p:nvPr/>
          </p:nvSpPr>
          <p:spPr bwMode="auto">
            <a:xfrm>
              <a:off x="1289877" y="3542036"/>
              <a:ext cx="288925" cy="367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 b="1">
                  <a:solidFill>
                    <a:srgbClr val="C00000"/>
                  </a:solidFill>
                </a:rPr>
                <a:t>1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6200032" y="1238450"/>
            <a:ext cx="1269427" cy="144403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3" name="Группа 42"/>
          <p:cNvGrpSpPr/>
          <p:nvPr/>
        </p:nvGrpSpPr>
        <p:grpSpPr>
          <a:xfrm>
            <a:off x="7330064" y="1018966"/>
            <a:ext cx="278790" cy="338554"/>
            <a:chOff x="1283503" y="3542036"/>
            <a:chExt cx="302895" cy="367828"/>
          </a:xfrm>
        </p:grpSpPr>
        <p:sp>
          <p:nvSpPr>
            <p:cNvPr id="44" name="Овал 43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Text Box 15"/>
            <p:cNvSpPr txBox="1">
              <a:spLocks noChangeArrowheads="1"/>
            </p:cNvSpPr>
            <p:nvPr/>
          </p:nvSpPr>
          <p:spPr bwMode="auto">
            <a:xfrm>
              <a:off x="1289877" y="3542036"/>
              <a:ext cx="288925" cy="367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 b="1">
                  <a:solidFill>
                    <a:srgbClr val="C00000"/>
                  </a:solidFill>
                </a:rPr>
                <a:t>2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pic>
        <p:nvPicPr>
          <p:cNvPr id="48" name="Рисунок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122" y="3894646"/>
            <a:ext cx="1879590" cy="232591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663" y="5187273"/>
            <a:ext cx="1891050" cy="223604"/>
          </a:xfrm>
          <a:prstGeom prst="rect">
            <a:avLst/>
          </a:prstGeom>
          <a:ln>
            <a:solidFill>
              <a:schemeClr val="bg2"/>
            </a:solidFill>
          </a:ln>
        </p:spPr>
      </p:pic>
      <p:grpSp>
        <p:nvGrpSpPr>
          <p:cNvPr id="31" name="Группа 30"/>
          <p:cNvGrpSpPr/>
          <p:nvPr/>
        </p:nvGrpSpPr>
        <p:grpSpPr>
          <a:xfrm>
            <a:off x="1472641" y="3724760"/>
            <a:ext cx="224507" cy="276999"/>
            <a:chOff x="1283503" y="3538070"/>
            <a:chExt cx="302895" cy="373716"/>
          </a:xfrm>
        </p:grpSpPr>
        <p:sp>
          <p:nvSpPr>
            <p:cNvPr id="32" name="Овал 31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1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1472641" y="5022076"/>
            <a:ext cx="224507" cy="276999"/>
            <a:chOff x="1283503" y="3538070"/>
            <a:chExt cx="302895" cy="373716"/>
          </a:xfrm>
        </p:grpSpPr>
        <p:sp>
          <p:nvSpPr>
            <p:cNvPr id="51" name="Овал 50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2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53" name="Rectangle 17"/>
          <p:cNvSpPr>
            <a:spLocks noChangeArrowheads="1"/>
          </p:cNvSpPr>
          <p:nvPr/>
        </p:nvSpPr>
        <p:spPr bwMode="auto">
          <a:xfrm>
            <a:off x="1559663" y="5549827"/>
            <a:ext cx="607267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/>
              <a:t>Кнопка продления сессии. С момента нажатия кнопки сессия пользователя начинается заново. Перехода на форму авторизации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sz="1400"/>
              <a:t>не произойдет. При этом все несохраненные данные останутся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sz="1400"/>
              <a:t>на экране пользователя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5849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16527" y="1412777"/>
            <a:ext cx="6408712" cy="1658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Ввод информации об органах </a:t>
            </a:r>
            <a:r>
              <a:rPr lang="ru-RU" sz="2400" b="1" dirty="0"/>
              <a:t>власти</a:t>
            </a:r>
            <a:r>
              <a:rPr lang="ru-RU" sz="2400" b="1" dirty="0" smtClean="0"/>
              <a:t>, </a:t>
            </a:r>
            <a:r>
              <a:rPr lang="ru-RU" sz="2400" b="1" dirty="0"/>
              <a:t>органах местного самоуправления и иных организациях, предоставляющих услуги</a:t>
            </a:r>
            <a:endParaRPr lang="ru-RU" sz="2400" b="1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1416527" y="3082500"/>
            <a:ext cx="6408712" cy="45719"/>
            <a:chOff x="1403648" y="3860938"/>
            <a:chExt cx="6048672" cy="43536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568927" y="3081709"/>
            <a:ext cx="64087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Тема 2.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133161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484784"/>
            <a:ext cx="5298582" cy="2799754"/>
          </a:xfrm>
          <a:prstGeom prst="rect">
            <a:avLst/>
          </a:prstGeom>
        </p:spPr>
      </p:pic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827584" y="48378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/>
              <a:t>Органы власти. Иерархическое представление 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3057173" y="2364009"/>
            <a:ext cx="4187780" cy="155728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7101522" y="2204864"/>
            <a:ext cx="278790" cy="338554"/>
            <a:chOff x="1283503" y="3542036"/>
            <a:chExt cx="302895" cy="367828"/>
          </a:xfrm>
        </p:grpSpPr>
        <p:sp>
          <p:nvSpPr>
            <p:cNvPr id="34" name="Овал 33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1289877" y="3542036"/>
              <a:ext cx="288925" cy="367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 b="1">
                  <a:solidFill>
                    <a:srgbClr val="C00000"/>
                  </a:solidFill>
                </a:rPr>
                <a:t>1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1998612" y="4653136"/>
            <a:ext cx="53615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 smtClean="0">
                <a:latin typeface="Arial" charset="0"/>
              </a:rPr>
              <a:t>Правительство субъекта </a:t>
            </a:r>
            <a:r>
              <a:rPr lang="ru-RU" sz="1400" dirty="0">
                <a:latin typeface="Arial" charset="0"/>
              </a:rPr>
              <a:t>Российской Федерации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grpSp>
        <p:nvGrpSpPr>
          <p:cNvPr id="45" name="Группа 44"/>
          <p:cNvGrpSpPr/>
          <p:nvPr/>
        </p:nvGrpSpPr>
        <p:grpSpPr>
          <a:xfrm>
            <a:off x="1768928" y="4671791"/>
            <a:ext cx="224507" cy="276999"/>
            <a:chOff x="1283503" y="3538070"/>
            <a:chExt cx="302895" cy="373716"/>
          </a:xfrm>
        </p:grpSpPr>
        <p:sp>
          <p:nvSpPr>
            <p:cNvPr id="46" name="Овал 45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1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8" name="AutoShape 27"/>
          <p:cNvSpPr>
            <a:spLocks noChangeArrowheads="1"/>
          </p:cNvSpPr>
          <p:nvPr/>
        </p:nvSpPr>
        <p:spPr bwMode="auto">
          <a:xfrm>
            <a:off x="3057173" y="2518369"/>
            <a:ext cx="4187780" cy="539925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8" name="Группа 37"/>
          <p:cNvGrpSpPr/>
          <p:nvPr/>
        </p:nvGrpSpPr>
        <p:grpSpPr>
          <a:xfrm>
            <a:off x="7110614" y="2658398"/>
            <a:ext cx="278790" cy="338554"/>
            <a:chOff x="1283503" y="3542036"/>
            <a:chExt cx="302895" cy="367828"/>
          </a:xfrm>
        </p:grpSpPr>
        <p:sp>
          <p:nvSpPr>
            <p:cNvPr id="39" name="Овал 38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Text Box 15"/>
            <p:cNvSpPr txBox="1">
              <a:spLocks noChangeArrowheads="1"/>
            </p:cNvSpPr>
            <p:nvPr/>
          </p:nvSpPr>
          <p:spPr bwMode="auto">
            <a:xfrm>
              <a:off x="1289877" y="3542036"/>
              <a:ext cx="288925" cy="367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 b="1">
                  <a:solidFill>
                    <a:srgbClr val="C00000"/>
                  </a:solidFill>
                </a:rPr>
                <a:t>2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9" name="AutoShape 27"/>
          <p:cNvSpPr>
            <a:spLocks noChangeArrowheads="1"/>
          </p:cNvSpPr>
          <p:nvPr/>
        </p:nvSpPr>
        <p:spPr bwMode="auto">
          <a:xfrm>
            <a:off x="3057173" y="3083072"/>
            <a:ext cx="4187780" cy="1062933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915816" y="1550724"/>
            <a:ext cx="598284" cy="628345"/>
          </a:xfrm>
          <a:custGeom>
            <a:avLst/>
            <a:gdLst>
              <a:gd name="connsiteX0" fmla="*/ 0 w 936104"/>
              <a:gd name="connsiteY0" fmla="*/ 0 h 986485"/>
              <a:gd name="connsiteX1" fmla="*/ 936104 w 936104"/>
              <a:gd name="connsiteY1" fmla="*/ 0 h 986485"/>
              <a:gd name="connsiteX2" fmla="*/ 936104 w 936104"/>
              <a:gd name="connsiteY2" fmla="*/ 986485 h 986485"/>
              <a:gd name="connsiteX3" fmla="*/ 0 w 936104"/>
              <a:gd name="connsiteY3" fmla="*/ 986485 h 986485"/>
              <a:gd name="connsiteX4" fmla="*/ 0 w 936104"/>
              <a:gd name="connsiteY4" fmla="*/ 0 h 986485"/>
              <a:gd name="connsiteX0" fmla="*/ 0 w 1891144"/>
              <a:gd name="connsiteY0" fmla="*/ 386080 h 986485"/>
              <a:gd name="connsiteX1" fmla="*/ 1891144 w 1891144"/>
              <a:gd name="connsiteY1" fmla="*/ 0 h 986485"/>
              <a:gd name="connsiteX2" fmla="*/ 1891144 w 1891144"/>
              <a:gd name="connsiteY2" fmla="*/ 986485 h 986485"/>
              <a:gd name="connsiteX3" fmla="*/ 955040 w 1891144"/>
              <a:gd name="connsiteY3" fmla="*/ 986485 h 986485"/>
              <a:gd name="connsiteX4" fmla="*/ 0 w 1891144"/>
              <a:gd name="connsiteY4" fmla="*/ 386080 h 986485"/>
              <a:gd name="connsiteX0" fmla="*/ 0 w 1891144"/>
              <a:gd name="connsiteY0" fmla="*/ 386080 h 986485"/>
              <a:gd name="connsiteX1" fmla="*/ 1891144 w 1891144"/>
              <a:gd name="connsiteY1" fmla="*/ 0 h 986485"/>
              <a:gd name="connsiteX2" fmla="*/ 1891144 w 1891144"/>
              <a:gd name="connsiteY2" fmla="*/ 986485 h 986485"/>
              <a:gd name="connsiteX3" fmla="*/ 289560 w 1891144"/>
              <a:gd name="connsiteY3" fmla="*/ 514045 h 986485"/>
              <a:gd name="connsiteX4" fmla="*/ 0 w 1891144"/>
              <a:gd name="connsiteY4" fmla="*/ 386080 h 986485"/>
              <a:gd name="connsiteX0" fmla="*/ 0 w 1891144"/>
              <a:gd name="connsiteY0" fmla="*/ 736600 h 1337005"/>
              <a:gd name="connsiteX1" fmla="*/ 494144 w 1891144"/>
              <a:gd name="connsiteY1" fmla="*/ 0 h 1337005"/>
              <a:gd name="connsiteX2" fmla="*/ 1891144 w 1891144"/>
              <a:gd name="connsiteY2" fmla="*/ 1337005 h 1337005"/>
              <a:gd name="connsiteX3" fmla="*/ 289560 w 1891144"/>
              <a:gd name="connsiteY3" fmla="*/ 864565 h 1337005"/>
              <a:gd name="connsiteX4" fmla="*/ 0 w 1891144"/>
              <a:gd name="connsiteY4" fmla="*/ 736600 h 1337005"/>
              <a:gd name="connsiteX0" fmla="*/ 0 w 555104"/>
              <a:gd name="connsiteY0" fmla="*/ 736600 h 864565"/>
              <a:gd name="connsiteX1" fmla="*/ 494144 w 555104"/>
              <a:gd name="connsiteY1" fmla="*/ 0 h 864565"/>
              <a:gd name="connsiteX2" fmla="*/ 555104 w 555104"/>
              <a:gd name="connsiteY2" fmla="*/ 762965 h 864565"/>
              <a:gd name="connsiteX3" fmla="*/ 289560 w 555104"/>
              <a:gd name="connsiteY3" fmla="*/ 864565 h 864565"/>
              <a:gd name="connsiteX4" fmla="*/ 0 w 555104"/>
              <a:gd name="connsiteY4" fmla="*/ 736600 h 864565"/>
              <a:gd name="connsiteX0" fmla="*/ 0 w 555104"/>
              <a:gd name="connsiteY0" fmla="*/ 736600 h 768045"/>
              <a:gd name="connsiteX1" fmla="*/ 494144 w 555104"/>
              <a:gd name="connsiteY1" fmla="*/ 0 h 768045"/>
              <a:gd name="connsiteX2" fmla="*/ 555104 w 555104"/>
              <a:gd name="connsiteY2" fmla="*/ 762965 h 768045"/>
              <a:gd name="connsiteX3" fmla="*/ 421640 w 555104"/>
              <a:gd name="connsiteY3" fmla="*/ 768045 h 768045"/>
              <a:gd name="connsiteX4" fmla="*/ 0 w 555104"/>
              <a:gd name="connsiteY4" fmla="*/ 736600 h 768045"/>
              <a:gd name="connsiteX0" fmla="*/ 0 w 387464"/>
              <a:gd name="connsiteY0" fmla="*/ 754380 h 768045"/>
              <a:gd name="connsiteX1" fmla="*/ 326504 w 387464"/>
              <a:gd name="connsiteY1" fmla="*/ 0 h 768045"/>
              <a:gd name="connsiteX2" fmla="*/ 387464 w 387464"/>
              <a:gd name="connsiteY2" fmla="*/ 762965 h 768045"/>
              <a:gd name="connsiteX3" fmla="*/ 254000 w 387464"/>
              <a:gd name="connsiteY3" fmla="*/ 768045 h 768045"/>
              <a:gd name="connsiteX4" fmla="*/ 0 w 387464"/>
              <a:gd name="connsiteY4" fmla="*/ 754380 h 768045"/>
              <a:gd name="connsiteX0" fmla="*/ 0 w 423024"/>
              <a:gd name="connsiteY0" fmla="*/ 543560 h 557225"/>
              <a:gd name="connsiteX1" fmla="*/ 423024 w 423024"/>
              <a:gd name="connsiteY1" fmla="*/ 0 h 557225"/>
              <a:gd name="connsiteX2" fmla="*/ 387464 w 423024"/>
              <a:gd name="connsiteY2" fmla="*/ 552145 h 557225"/>
              <a:gd name="connsiteX3" fmla="*/ 254000 w 423024"/>
              <a:gd name="connsiteY3" fmla="*/ 557225 h 557225"/>
              <a:gd name="connsiteX4" fmla="*/ 0 w 423024"/>
              <a:gd name="connsiteY4" fmla="*/ 543560 h 557225"/>
              <a:gd name="connsiteX0" fmla="*/ 0 w 423024"/>
              <a:gd name="connsiteY0" fmla="*/ 543560 h 618185"/>
              <a:gd name="connsiteX1" fmla="*/ 423024 w 423024"/>
              <a:gd name="connsiteY1" fmla="*/ 0 h 618185"/>
              <a:gd name="connsiteX2" fmla="*/ 420484 w 423024"/>
              <a:gd name="connsiteY2" fmla="*/ 618185 h 618185"/>
              <a:gd name="connsiteX3" fmla="*/ 254000 w 423024"/>
              <a:gd name="connsiteY3" fmla="*/ 557225 h 618185"/>
              <a:gd name="connsiteX4" fmla="*/ 0 w 423024"/>
              <a:gd name="connsiteY4" fmla="*/ 543560 h 618185"/>
              <a:gd name="connsiteX0" fmla="*/ 0 w 423024"/>
              <a:gd name="connsiteY0" fmla="*/ 543560 h 618185"/>
              <a:gd name="connsiteX1" fmla="*/ 423024 w 423024"/>
              <a:gd name="connsiteY1" fmla="*/ 0 h 618185"/>
              <a:gd name="connsiteX2" fmla="*/ 420484 w 423024"/>
              <a:gd name="connsiteY2" fmla="*/ 618185 h 618185"/>
              <a:gd name="connsiteX3" fmla="*/ 210820 w 423024"/>
              <a:gd name="connsiteY3" fmla="*/ 585165 h 618185"/>
              <a:gd name="connsiteX4" fmla="*/ 0 w 423024"/>
              <a:gd name="connsiteY4" fmla="*/ 543560 h 618185"/>
              <a:gd name="connsiteX0" fmla="*/ 0 w 423024"/>
              <a:gd name="connsiteY0" fmla="*/ 543560 h 618185"/>
              <a:gd name="connsiteX1" fmla="*/ 423024 w 423024"/>
              <a:gd name="connsiteY1" fmla="*/ 0 h 618185"/>
              <a:gd name="connsiteX2" fmla="*/ 420484 w 423024"/>
              <a:gd name="connsiteY2" fmla="*/ 618185 h 618185"/>
              <a:gd name="connsiteX3" fmla="*/ 210820 w 423024"/>
              <a:gd name="connsiteY3" fmla="*/ 585165 h 618185"/>
              <a:gd name="connsiteX4" fmla="*/ 0 w 423024"/>
              <a:gd name="connsiteY4" fmla="*/ 543560 h 618185"/>
              <a:gd name="connsiteX0" fmla="*/ 0 w 438294"/>
              <a:gd name="connsiteY0" fmla="*/ 543560 h 628345"/>
              <a:gd name="connsiteX1" fmla="*/ 423024 w 438294"/>
              <a:gd name="connsiteY1" fmla="*/ 0 h 628345"/>
              <a:gd name="connsiteX2" fmla="*/ 438264 w 438294"/>
              <a:gd name="connsiteY2" fmla="*/ 628345 h 628345"/>
              <a:gd name="connsiteX3" fmla="*/ 210820 w 438294"/>
              <a:gd name="connsiteY3" fmla="*/ 585165 h 628345"/>
              <a:gd name="connsiteX4" fmla="*/ 0 w 438294"/>
              <a:gd name="connsiteY4" fmla="*/ 543560 h 628345"/>
              <a:gd name="connsiteX0" fmla="*/ 0 w 438264"/>
              <a:gd name="connsiteY0" fmla="*/ 543560 h 628345"/>
              <a:gd name="connsiteX1" fmla="*/ 423024 w 438264"/>
              <a:gd name="connsiteY1" fmla="*/ 0 h 628345"/>
              <a:gd name="connsiteX2" fmla="*/ 438264 w 438264"/>
              <a:gd name="connsiteY2" fmla="*/ 628345 h 628345"/>
              <a:gd name="connsiteX3" fmla="*/ 210820 w 438264"/>
              <a:gd name="connsiteY3" fmla="*/ 585165 h 628345"/>
              <a:gd name="connsiteX4" fmla="*/ 0 w 438264"/>
              <a:gd name="connsiteY4" fmla="*/ 543560 h 628345"/>
              <a:gd name="connsiteX0" fmla="*/ 0 w 438264"/>
              <a:gd name="connsiteY0" fmla="*/ 543560 h 628345"/>
              <a:gd name="connsiteX1" fmla="*/ 423024 w 438264"/>
              <a:gd name="connsiteY1" fmla="*/ 0 h 628345"/>
              <a:gd name="connsiteX2" fmla="*/ 438264 w 438264"/>
              <a:gd name="connsiteY2" fmla="*/ 628345 h 628345"/>
              <a:gd name="connsiteX3" fmla="*/ 203200 w 438264"/>
              <a:gd name="connsiteY3" fmla="*/ 575005 h 628345"/>
              <a:gd name="connsiteX4" fmla="*/ 0 w 438264"/>
              <a:gd name="connsiteY4" fmla="*/ 543560 h 628345"/>
              <a:gd name="connsiteX0" fmla="*/ 0 w 598284"/>
              <a:gd name="connsiteY0" fmla="*/ 523240 h 628345"/>
              <a:gd name="connsiteX1" fmla="*/ 583044 w 598284"/>
              <a:gd name="connsiteY1" fmla="*/ 0 h 628345"/>
              <a:gd name="connsiteX2" fmla="*/ 598284 w 598284"/>
              <a:gd name="connsiteY2" fmla="*/ 628345 h 628345"/>
              <a:gd name="connsiteX3" fmla="*/ 363220 w 598284"/>
              <a:gd name="connsiteY3" fmla="*/ 575005 h 628345"/>
              <a:gd name="connsiteX4" fmla="*/ 0 w 598284"/>
              <a:gd name="connsiteY4" fmla="*/ 523240 h 62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284" h="628345">
                <a:moveTo>
                  <a:pt x="0" y="523240"/>
                </a:moveTo>
                <a:lnTo>
                  <a:pt x="583044" y="0"/>
                </a:lnTo>
                <a:cubicBezTo>
                  <a:pt x="582197" y="206062"/>
                  <a:pt x="594051" y="419743"/>
                  <a:pt x="598284" y="628345"/>
                </a:cubicBezTo>
                <a:lnTo>
                  <a:pt x="363220" y="575005"/>
                </a:lnTo>
                <a:cubicBezTo>
                  <a:pt x="285327" y="566217"/>
                  <a:pt x="70273" y="537108"/>
                  <a:pt x="0" y="523240"/>
                </a:cubicBezTo>
                <a:close/>
              </a:path>
            </a:pathLst>
          </a:custGeom>
          <a:solidFill>
            <a:schemeClr val="bg1">
              <a:lumMod val="5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052736"/>
            <a:ext cx="936104" cy="118475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1" name="Группа 40"/>
          <p:cNvGrpSpPr/>
          <p:nvPr/>
        </p:nvGrpSpPr>
        <p:grpSpPr>
          <a:xfrm>
            <a:off x="7098567" y="3429000"/>
            <a:ext cx="278790" cy="338554"/>
            <a:chOff x="1283503" y="3542036"/>
            <a:chExt cx="302895" cy="367828"/>
          </a:xfrm>
        </p:grpSpPr>
        <p:sp>
          <p:nvSpPr>
            <p:cNvPr id="42" name="Овал 41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Text Box 15"/>
            <p:cNvSpPr txBox="1">
              <a:spLocks noChangeArrowheads="1"/>
            </p:cNvSpPr>
            <p:nvPr/>
          </p:nvSpPr>
          <p:spPr bwMode="auto">
            <a:xfrm>
              <a:off x="1289877" y="3542036"/>
              <a:ext cx="288925" cy="367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 b="1">
                  <a:solidFill>
                    <a:srgbClr val="C00000"/>
                  </a:solidFill>
                </a:rPr>
                <a:t>3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52" name="Rectangle 17"/>
          <p:cNvSpPr>
            <a:spLocks noChangeArrowheads="1"/>
          </p:cNvSpPr>
          <p:nvPr/>
        </p:nvSpPr>
        <p:spPr bwMode="auto">
          <a:xfrm>
            <a:off x="1998612" y="4905454"/>
            <a:ext cx="624579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ru-RU" sz="1400" dirty="0" smtClean="0"/>
              <a:t>Региональные </a:t>
            </a:r>
            <a:r>
              <a:rPr lang="ru-RU" sz="1400" dirty="0"/>
              <a:t>министерства, комитеты и иные управления (службы), непосредственно подчиненные Правительству субъекта </a:t>
            </a:r>
            <a:r>
              <a:rPr lang="ru-RU" sz="1400" dirty="0">
                <a:latin typeface="Arial" charset="0"/>
              </a:rPr>
              <a:t>Российской Федерации</a:t>
            </a:r>
          </a:p>
        </p:txBody>
      </p:sp>
      <p:grpSp>
        <p:nvGrpSpPr>
          <p:cNvPr id="53" name="Группа 52"/>
          <p:cNvGrpSpPr/>
          <p:nvPr/>
        </p:nvGrpSpPr>
        <p:grpSpPr>
          <a:xfrm>
            <a:off x="1768928" y="5056567"/>
            <a:ext cx="224507" cy="276999"/>
            <a:chOff x="1283503" y="3538070"/>
            <a:chExt cx="302895" cy="373716"/>
          </a:xfrm>
        </p:grpSpPr>
        <p:sp>
          <p:nvSpPr>
            <p:cNvPr id="54" name="Овал 53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2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56" name="Rectangle 17"/>
          <p:cNvSpPr>
            <a:spLocks noChangeArrowheads="1"/>
          </p:cNvSpPr>
          <p:nvPr/>
        </p:nvSpPr>
        <p:spPr bwMode="auto">
          <a:xfrm>
            <a:off x="1998612" y="5624953"/>
            <a:ext cx="53615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 smtClean="0"/>
              <a:t>Службы, агентства, отделы </a:t>
            </a:r>
            <a:r>
              <a:rPr lang="ru-RU" sz="1400" dirty="0"/>
              <a:t>и представительства</a:t>
            </a:r>
          </a:p>
        </p:txBody>
      </p:sp>
      <p:grpSp>
        <p:nvGrpSpPr>
          <p:cNvPr id="57" name="Группа 56"/>
          <p:cNvGrpSpPr/>
          <p:nvPr/>
        </p:nvGrpSpPr>
        <p:grpSpPr>
          <a:xfrm>
            <a:off x="1768928" y="5600273"/>
            <a:ext cx="224507" cy="276999"/>
            <a:chOff x="1283503" y="3538070"/>
            <a:chExt cx="302895" cy="373716"/>
          </a:xfrm>
        </p:grpSpPr>
        <p:sp>
          <p:nvSpPr>
            <p:cNvPr id="58" name="Овал 57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3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60" name="Rectangle 17"/>
          <p:cNvSpPr>
            <a:spLocks noChangeArrowheads="1"/>
          </p:cNvSpPr>
          <p:nvPr/>
        </p:nvSpPr>
        <p:spPr bwMode="auto">
          <a:xfrm>
            <a:off x="1998612" y="6021288"/>
            <a:ext cx="53615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Просмотр сведений ОГВ</a:t>
            </a:r>
          </a:p>
        </p:txBody>
      </p:sp>
      <p:sp>
        <p:nvSpPr>
          <p:cNvPr id="62" name="Овал 61"/>
          <p:cNvSpPr/>
          <p:nvPr/>
        </p:nvSpPr>
        <p:spPr>
          <a:xfrm>
            <a:off x="1768928" y="6047272"/>
            <a:ext cx="224507" cy="224506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 Box 15"/>
          <p:cNvSpPr txBox="1">
            <a:spLocks noChangeArrowheads="1"/>
          </p:cNvSpPr>
          <p:nvPr/>
        </p:nvSpPr>
        <p:spPr bwMode="auto">
          <a:xfrm>
            <a:off x="1763751" y="6012576"/>
            <a:ext cx="21415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2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8064" y="3811366"/>
            <a:ext cx="276225" cy="228600"/>
          </a:xfrm>
          <a:prstGeom prst="rect">
            <a:avLst/>
          </a:prstGeom>
        </p:spPr>
      </p:pic>
      <p:sp>
        <p:nvSpPr>
          <p:cNvPr id="51" name="AutoShape 27"/>
          <p:cNvSpPr>
            <a:spLocks noChangeArrowheads="1"/>
          </p:cNvSpPr>
          <p:nvPr/>
        </p:nvSpPr>
        <p:spPr bwMode="auto">
          <a:xfrm>
            <a:off x="5148064" y="3805089"/>
            <a:ext cx="1152128" cy="258123"/>
          </a:xfrm>
          <a:prstGeom prst="roundRect">
            <a:avLst>
              <a:gd name="adj" fmla="val 2352"/>
            </a:avLst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6116525" y="3798283"/>
            <a:ext cx="278790" cy="278789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Text Box 15"/>
          <p:cNvSpPr txBox="1">
            <a:spLocks noChangeArrowheads="1"/>
          </p:cNvSpPr>
          <p:nvPr/>
        </p:nvSpPr>
        <p:spPr bwMode="auto">
          <a:xfrm>
            <a:off x="6122954" y="3738518"/>
            <a:ext cx="26593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 b="1" dirty="0">
                <a:solidFill>
                  <a:srgbClr val="C00000"/>
                </a:solidFill>
              </a:rPr>
              <a:t>4</a:t>
            </a:r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1608" y="6069398"/>
            <a:ext cx="276225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651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20441" y="1057624"/>
            <a:ext cx="5079820" cy="3626659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/>
              <a:t>Органы власти. Табличное представление </a:t>
            </a:r>
          </a:p>
        </p:txBody>
      </p:sp>
      <p:grpSp>
        <p:nvGrpSpPr>
          <p:cNvPr id="24" name="Группа 23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1950124" y="4876247"/>
            <a:ext cx="53615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/>
              <a:t>Фильтрация по территории, административному уровню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1720440" y="4887211"/>
            <a:ext cx="224507" cy="276999"/>
            <a:chOff x="1283503" y="3538070"/>
            <a:chExt cx="302895" cy="373716"/>
          </a:xfrm>
        </p:grpSpPr>
        <p:sp>
          <p:nvSpPr>
            <p:cNvPr id="59" name="Овал 58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1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7" name="AutoShape 27"/>
          <p:cNvSpPr>
            <a:spLocks noChangeArrowheads="1"/>
          </p:cNvSpPr>
          <p:nvPr/>
        </p:nvSpPr>
        <p:spPr bwMode="auto">
          <a:xfrm>
            <a:off x="2396639" y="1940849"/>
            <a:ext cx="4915026" cy="144198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Rectangle 17"/>
          <p:cNvSpPr>
            <a:spLocks noChangeArrowheads="1"/>
          </p:cNvSpPr>
          <p:nvPr/>
        </p:nvSpPr>
        <p:spPr bwMode="auto">
          <a:xfrm>
            <a:off x="1950124" y="5261023"/>
            <a:ext cx="566973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/>
              <a:t>Поиск по наименованию  и расширенный поиск по группе полей</a:t>
            </a:r>
          </a:p>
        </p:txBody>
      </p:sp>
      <p:grpSp>
        <p:nvGrpSpPr>
          <p:cNvPr id="43" name="Группа 42"/>
          <p:cNvGrpSpPr/>
          <p:nvPr/>
        </p:nvGrpSpPr>
        <p:grpSpPr>
          <a:xfrm>
            <a:off x="1720440" y="5271987"/>
            <a:ext cx="224507" cy="276999"/>
            <a:chOff x="1283503" y="3538070"/>
            <a:chExt cx="302895" cy="373716"/>
          </a:xfrm>
        </p:grpSpPr>
        <p:sp>
          <p:nvSpPr>
            <p:cNvPr id="53" name="Овал 52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2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1950124" y="5648590"/>
            <a:ext cx="53615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/>
              <a:t>Сортировка по любому столбцу</a:t>
            </a:r>
          </a:p>
        </p:txBody>
      </p:sp>
      <p:grpSp>
        <p:nvGrpSpPr>
          <p:cNvPr id="45" name="Группа 44"/>
          <p:cNvGrpSpPr/>
          <p:nvPr/>
        </p:nvGrpSpPr>
        <p:grpSpPr>
          <a:xfrm>
            <a:off x="1720440" y="5659554"/>
            <a:ext cx="224507" cy="276999"/>
            <a:chOff x="1283503" y="3538070"/>
            <a:chExt cx="302895" cy="373716"/>
          </a:xfrm>
        </p:grpSpPr>
        <p:sp>
          <p:nvSpPr>
            <p:cNvPr id="51" name="Овал 50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3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403648" y="1988840"/>
            <a:ext cx="1144283" cy="1059183"/>
            <a:chOff x="650552" y="2156709"/>
            <a:chExt cx="1144283" cy="1059183"/>
          </a:xfrm>
        </p:grpSpPr>
        <p:sp>
          <p:nvSpPr>
            <p:cNvPr id="38" name="Прямоугольник 6"/>
            <p:cNvSpPr/>
            <p:nvPr/>
          </p:nvSpPr>
          <p:spPr>
            <a:xfrm rot="15170564">
              <a:off x="1108782" y="2053700"/>
              <a:ext cx="583044" cy="789062"/>
            </a:xfrm>
            <a:custGeom>
              <a:avLst/>
              <a:gdLst>
                <a:gd name="connsiteX0" fmla="*/ 0 w 936104"/>
                <a:gd name="connsiteY0" fmla="*/ 0 h 986485"/>
                <a:gd name="connsiteX1" fmla="*/ 936104 w 936104"/>
                <a:gd name="connsiteY1" fmla="*/ 0 h 986485"/>
                <a:gd name="connsiteX2" fmla="*/ 936104 w 936104"/>
                <a:gd name="connsiteY2" fmla="*/ 986485 h 986485"/>
                <a:gd name="connsiteX3" fmla="*/ 0 w 936104"/>
                <a:gd name="connsiteY3" fmla="*/ 986485 h 986485"/>
                <a:gd name="connsiteX4" fmla="*/ 0 w 936104"/>
                <a:gd name="connsiteY4" fmla="*/ 0 h 986485"/>
                <a:gd name="connsiteX0" fmla="*/ 0 w 1891144"/>
                <a:gd name="connsiteY0" fmla="*/ 386080 h 986485"/>
                <a:gd name="connsiteX1" fmla="*/ 1891144 w 1891144"/>
                <a:gd name="connsiteY1" fmla="*/ 0 h 986485"/>
                <a:gd name="connsiteX2" fmla="*/ 1891144 w 1891144"/>
                <a:gd name="connsiteY2" fmla="*/ 986485 h 986485"/>
                <a:gd name="connsiteX3" fmla="*/ 955040 w 1891144"/>
                <a:gd name="connsiteY3" fmla="*/ 986485 h 986485"/>
                <a:gd name="connsiteX4" fmla="*/ 0 w 1891144"/>
                <a:gd name="connsiteY4" fmla="*/ 386080 h 986485"/>
                <a:gd name="connsiteX0" fmla="*/ 0 w 1891144"/>
                <a:gd name="connsiteY0" fmla="*/ 386080 h 986485"/>
                <a:gd name="connsiteX1" fmla="*/ 1891144 w 1891144"/>
                <a:gd name="connsiteY1" fmla="*/ 0 h 986485"/>
                <a:gd name="connsiteX2" fmla="*/ 1891144 w 1891144"/>
                <a:gd name="connsiteY2" fmla="*/ 986485 h 986485"/>
                <a:gd name="connsiteX3" fmla="*/ 289560 w 1891144"/>
                <a:gd name="connsiteY3" fmla="*/ 514045 h 986485"/>
                <a:gd name="connsiteX4" fmla="*/ 0 w 1891144"/>
                <a:gd name="connsiteY4" fmla="*/ 386080 h 986485"/>
                <a:gd name="connsiteX0" fmla="*/ 0 w 1891144"/>
                <a:gd name="connsiteY0" fmla="*/ 736600 h 1337005"/>
                <a:gd name="connsiteX1" fmla="*/ 494144 w 1891144"/>
                <a:gd name="connsiteY1" fmla="*/ 0 h 1337005"/>
                <a:gd name="connsiteX2" fmla="*/ 1891144 w 1891144"/>
                <a:gd name="connsiteY2" fmla="*/ 1337005 h 1337005"/>
                <a:gd name="connsiteX3" fmla="*/ 289560 w 1891144"/>
                <a:gd name="connsiteY3" fmla="*/ 864565 h 1337005"/>
                <a:gd name="connsiteX4" fmla="*/ 0 w 1891144"/>
                <a:gd name="connsiteY4" fmla="*/ 736600 h 1337005"/>
                <a:gd name="connsiteX0" fmla="*/ 0 w 555104"/>
                <a:gd name="connsiteY0" fmla="*/ 736600 h 864565"/>
                <a:gd name="connsiteX1" fmla="*/ 494144 w 555104"/>
                <a:gd name="connsiteY1" fmla="*/ 0 h 864565"/>
                <a:gd name="connsiteX2" fmla="*/ 555104 w 555104"/>
                <a:gd name="connsiteY2" fmla="*/ 762965 h 864565"/>
                <a:gd name="connsiteX3" fmla="*/ 289560 w 555104"/>
                <a:gd name="connsiteY3" fmla="*/ 864565 h 864565"/>
                <a:gd name="connsiteX4" fmla="*/ 0 w 555104"/>
                <a:gd name="connsiteY4" fmla="*/ 736600 h 864565"/>
                <a:gd name="connsiteX0" fmla="*/ 0 w 555104"/>
                <a:gd name="connsiteY0" fmla="*/ 736600 h 768045"/>
                <a:gd name="connsiteX1" fmla="*/ 494144 w 555104"/>
                <a:gd name="connsiteY1" fmla="*/ 0 h 768045"/>
                <a:gd name="connsiteX2" fmla="*/ 555104 w 555104"/>
                <a:gd name="connsiteY2" fmla="*/ 762965 h 768045"/>
                <a:gd name="connsiteX3" fmla="*/ 421640 w 555104"/>
                <a:gd name="connsiteY3" fmla="*/ 768045 h 768045"/>
                <a:gd name="connsiteX4" fmla="*/ 0 w 555104"/>
                <a:gd name="connsiteY4" fmla="*/ 736600 h 768045"/>
                <a:gd name="connsiteX0" fmla="*/ 0 w 387464"/>
                <a:gd name="connsiteY0" fmla="*/ 754380 h 768045"/>
                <a:gd name="connsiteX1" fmla="*/ 326504 w 387464"/>
                <a:gd name="connsiteY1" fmla="*/ 0 h 768045"/>
                <a:gd name="connsiteX2" fmla="*/ 387464 w 387464"/>
                <a:gd name="connsiteY2" fmla="*/ 762965 h 768045"/>
                <a:gd name="connsiteX3" fmla="*/ 254000 w 387464"/>
                <a:gd name="connsiteY3" fmla="*/ 768045 h 768045"/>
                <a:gd name="connsiteX4" fmla="*/ 0 w 387464"/>
                <a:gd name="connsiteY4" fmla="*/ 754380 h 768045"/>
                <a:gd name="connsiteX0" fmla="*/ 0 w 423024"/>
                <a:gd name="connsiteY0" fmla="*/ 543560 h 557225"/>
                <a:gd name="connsiteX1" fmla="*/ 423024 w 423024"/>
                <a:gd name="connsiteY1" fmla="*/ 0 h 557225"/>
                <a:gd name="connsiteX2" fmla="*/ 387464 w 423024"/>
                <a:gd name="connsiteY2" fmla="*/ 552145 h 557225"/>
                <a:gd name="connsiteX3" fmla="*/ 254000 w 423024"/>
                <a:gd name="connsiteY3" fmla="*/ 557225 h 557225"/>
                <a:gd name="connsiteX4" fmla="*/ 0 w 423024"/>
                <a:gd name="connsiteY4" fmla="*/ 543560 h 557225"/>
                <a:gd name="connsiteX0" fmla="*/ 0 w 423024"/>
                <a:gd name="connsiteY0" fmla="*/ 543560 h 618185"/>
                <a:gd name="connsiteX1" fmla="*/ 423024 w 423024"/>
                <a:gd name="connsiteY1" fmla="*/ 0 h 618185"/>
                <a:gd name="connsiteX2" fmla="*/ 420484 w 423024"/>
                <a:gd name="connsiteY2" fmla="*/ 618185 h 618185"/>
                <a:gd name="connsiteX3" fmla="*/ 254000 w 423024"/>
                <a:gd name="connsiteY3" fmla="*/ 557225 h 618185"/>
                <a:gd name="connsiteX4" fmla="*/ 0 w 423024"/>
                <a:gd name="connsiteY4" fmla="*/ 543560 h 618185"/>
                <a:gd name="connsiteX0" fmla="*/ 0 w 423024"/>
                <a:gd name="connsiteY0" fmla="*/ 543560 h 618185"/>
                <a:gd name="connsiteX1" fmla="*/ 423024 w 423024"/>
                <a:gd name="connsiteY1" fmla="*/ 0 h 618185"/>
                <a:gd name="connsiteX2" fmla="*/ 420484 w 423024"/>
                <a:gd name="connsiteY2" fmla="*/ 618185 h 618185"/>
                <a:gd name="connsiteX3" fmla="*/ 210820 w 423024"/>
                <a:gd name="connsiteY3" fmla="*/ 585165 h 618185"/>
                <a:gd name="connsiteX4" fmla="*/ 0 w 423024"/>
                <a:gd name="connsiteY4" fmla="*/ 543560 h 618185"/>
                <a:gd name="connsiteX0" fmla="*/ 0 w 423024"/>
                <a:gd name="connsiteY0" fmla="*/ 543560 h 618185"/>
                <a:gd name="connsiteX1" fmla="*/ 423024 w 423024"/>
                <a:gd name="connsiteY1" fmla="*/ 0 h 618185"/>
                <a:gd name="connsiteX2" fmla="*/ 420484 w 423024"/>
                <a:gd name="connsiteY2" fmla="*/ 618185 h 618185"/>
                <a:gd name="connsiteX3" fmla="*/ 210820 w 423024"/>
                <a:gd name="connsiteY3" fmla="*/ 585165 h 618185"/>
                <a:gd name="connsiteX4" fmla="*/ 0 w 423024"/>
                <a:gd name="connsiteY4" fmla="*/ 543560 h 618185"/>
                <a:gd name="connsiteX0" fmla="*/ 0 w 438294"/>
                <a:gd name="connsiteY0" fmla="*/ 543560 h 628345"/>
                <a:gd name="connsiteX1" fmla="*/ 423024 w 438294"/>
                <a:gd name="connsiteY1" fmla="*/ 0 h 628345"/>
                <a:gd name="connsiteX2" fmla="*/ 438264 w 438294"/>
                <a:gd name="connsiteY2" fmla="*/ 628345 h 628345"/>
                <a:gd name="connsiteX3" fmla="*/ 210820 w 438294"/>
                <a:gd name="connsiteY3" fmla="*/ 585165 h 628345"/>
                <a:gd name="connsiteX4" fmla="*/ 0 w 438294"/>
                <a:gd name="connsiteY4" fmla="*/ 543560 h 628345"/>
                <a:gd name="connsiteX0" fmla="*/ 0 w 438264"/>
                <a:gd name="connsiteY0" fmla="*/ 543560 h 628345"/>
                <a:gd name="connsiteX1" fmla="*/ 423024 w 438264"/>
                <a:gd name="connsiteY1" fmla="*/ 0 h 628345"/>
                <a:gd name="connsiteX2" fmla="*/ 438264 w 438264"/>
                <a:gd name="connsiteY2" fmla="*/ 628345 h 628345"/>
                <a:gd name="connsiteX3" fmla="*/ 210820 w 438264"/>
                <a:gd name="connsiteY3" fmla="*/ 585165 h 628345"/>
                <a:gd name="connsiteX4" fmla="*/ 0 w 438264"/>
                <a:gd name="connsiteY4" fmla="*/ 543560 h 628345"/>
                <a:gd name="connsiteX0" fmla="*/ 0 w 438264"/>
                <a:gd name="connsiteY0" fmla="*/ 543560 h 628345"/>
                <a:gd name="connsiteX1" fmla="*/ 423024 w 438264"/>
                <a:gd name="connsiteY1" fmla="*/ 0 h 628345"/>
                <a:gd name="connsiteX2" fmla="*/ 438264 w 438264"/>
                <a:gd name="connsiteY2" fmla="*/ 628345 h 628345"/>
                <a:gd name="connsiteX3" fmla="*/ 203200 w 438264"/>
                <a:gd name="connsiteY3" fmla="*/ 575005 h 628345"/>
                <a:gd name="connsiteX4" fmla="*/ 0 w 438264"/>
                <a:gd name="connsiteY4" fmla="*/ 543560 h 628345"/>
                <a:gd name="connsiteX0" fmla="*/ 0 w 598284"/>
                <a:gd name="connsiteY0" fmla="*/ 523240 h 628345"/>
                <a:gd name="connsiteX1" fmla="*/ 583044 w 598284"/>
                <a:gd name="connsiteY1" fmla="*/ 0 h 628345"/>
                <a:gd name="connsiteX2" fmla="*/ 598284 w 598284"/>
                <a:gd name="connsiteY2" fmla="*/ 628345 h 628345"/>
                <a:gd name="connsiteX3" fmla="*/ 363220 w 598284"/>
                <a:gd name="connsiteY3" fmla="*/ 575005 h 628345"/>
                <a:gd name="connsiteX4" fmla="*/ 0 w 598284"/>
                <a:gd name="connsiteY4" fmla="*/ 523240 h 628345"/>
                <a:gd name="connsiteX0" fmla="*/ 0 w 583044"/>
                <a:gd name="connsiteY0" fmla="*/ 523240 h 789062"/>
                <a:gd name="connsiteX1" fmla="*/ 583044 w 583044"/>
                <a:gd name="connsiteY1" fmla="*/ 0 h 789062"/>
                <a:gd name="connsiteX2" fmla="*/ 524740 w 583044"/>
                <a:gd name="connsiteY2" fmla="*/ 789062 h 789062"/>
                <a:gd name="connsiteX3" fmla="*/ 363220 w 583044"/>
                <a:gd name="connsiteY3" fmla="*/ 575005 h 789062"/>
                <a:gd name="connsiteX4" fmla="*/ 0 w 583044"/>
                <a:gd name="connsiteY4" fmla="*/ 523240 h 789062"/>
                <a:gd name="connsiteX0" fmla="*/ 0 w 583044"/>
                <a:gd name="connsiteY0" fmla="*/ 523240 h 789062"/>
                <a:gd name="connsiteX1" fmla="*/ 583044 w 583044"/>
                <a:gd name="connsiteY1" fmla="*/ 0 h 789062"/>
                <a:gd name="connsiteX2" fmla="*/ 524740 w 583044"/>
                <a:gd name="connsiteY2" fmla="*/ 789062 h 789062"/>
                <a:gd name="connsiteX3" fmla="*/ 314940 w 583044"/>
                <a:gd name="connsiteY3" fmla="*/ 679723 h 789062"/>
                <a:gd name="connsiteX4" fmla="*/ 0 w 583044"/>
                <a:gd name="connsiteY4" fmla="*/ 523240 h 789062"/>
                <a:gd name="connsiteX0" fmla="*/ 0 w 583044"/>
                <a:gd name="connsiteY0" fmla="*/ 523240 h 789062"/>
                <a:gd name="connsiteX1" fmla="*/ 583044 w 583044"/>
                <a:gd name="connsiteY1" fmla="*/ 0 h 789062"/>
                <a:gd name="connsiteX2" fmla="*/ 524740 w 583044"/>
                <a:gd name="connsiteY2" fmla="*/ 789062 h 789062"/>
                <a:gd name="connsiteX3" fmla="*/ 314940 w 583044"/>
                <a:gd name="connsiteY3" fmla="*/ 679723 h 789062"/>
                <a:gd name="connsiteX4" fmla="*/ 0 w 583044"/>
                <a:gd name="connsiteY4" fmla="*/ 523240 h 789062"/>
                <a:gd name="connsiteX0" fmla="*/ 0 w 583044"/>
                <a:gd name="connsiteY0" fmla="*/ 523240 h 789062"/>
                <a:gd name="connsiteX1" fmla="*/ 583044 w 583044"/>
                <a:gd name="connsiteY1" fmla="*/ 0 h 789062"/>
                <a:gd name="connsiteX2" fmla="*/ 524740 w 583044"/>
                <a:gd name="connsiteY2" fmla="*/ 789062 h 789062"/>
                <a:gd name="connsiteX3" fmla="*/ 314940 w 583044"/>
                <a:gd name="connsiteY3" fmla="*/ 679723 h 789062"/>
                <a:gd name="connsiteX4" fmla="*/ 0 w 583044"/>
                <a:gd name="connsiteY4" fmla="*/ 523240 h 789062"/>
                <a:gd name="connsiteX0" fmla="*/ 0 w 583044"/>
                <a:gd name="connsiteY0" fmla="*/ 523240 h 789062"/>
                <a:gd name="connsiteX1" fmla="*/ 583044 w 583044"/>
                <a:gd name="connsiteY1" fmla="*/ 0 h 789062"/>
                <a:gd name="connsiteX2" fmla="*/ 524740 w 583044"/>
                <a:gd name="connsiteY2" fmla="*/ 789062 h 789062"/>
                <a:gd name="connsiteX3" fmla="*/ 314940 w 583044"/>
                <a:gd name="connsiteY3" fmla="*/ 679723 h 789062"/>
                <a:gd name="connsiteX4" fmla="*/ 0 w 583044"/>
                <a:gd name="connsiteY4" fmla="*/ 523240 h 789062"/>
                <a:gd name="connsiteX0" fmla="*/ 159 w 583203"/>
                <a:gd name="connsiteY0" fmla="*/ 523240 h 808850"/>
                <a:gd name="connsiteX1" fmla="*/ 583203 w 583203"/>
                <a:gd name="connsiteY1" fmla="*/ 0 h 808850"/>
                <a:gd name="connsiteX2" fmla="*/ 524899 w 583203"/>
                <a:gd name="connsiteY2" fmla="*/ 789062 h 808850"/>
                <a:gd name="connsiteX3" fmla="*/ 159 w 583203"/>
                <a:gd name="connsiteY3" fmla="*/ 523240 h 808850"/>
                <a:gd name="connsiteX0" fmla="*/ 215 w 583259"/>
                <a:gd name="connsiteY0" fmla="*/ 523240 h 789062"/>
                <a:gd name="connsiteX1" fmla="*/ 583259 w 583259"/>
                <a:gd name="connsiteY1" fmla="*/ 0 h 789062"/>
                <a:gd name="connsiteX2" fmla="*/ 524955 w 583259"/>
                <a:gd name="connsiteY2" fmla="*/ 789062 h 789062"/>
                <a:gd name="connsiteX3" fmla="*/ 215 w 583259"/>
                <a:gd name="connsiteY3" fmla="*/ 523240 h 789062"/>
                <a:gd name="connsiteX0" fmla="*/ 0 w 583044"/>
                <a:gd name="connsiteY0" fmla="*/ 523240 h 789062"/>
                <a:gd name="connsiteX1" fmla="*/ 583044 w 583044"/>
                <a:gd name="connsiteY1" fmla="*/ 0 h 789062"/>
                <a:gd name="connsiteX2" fmla="*/ 524740 w 583044"/>
                <a:gd name="connsiteY2" fmla="*/ 789062 h 789062"/>
                <a:gd name="connsiteX3" fmla="*/ 0 w 583044"/>
                <a:gd name="connsiteY3" fmla="*/ 523240 h 78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044" h="789062">
                  <a:moveTo>
                    <a:pt x="0" y="523240"/>
                  </a:moveTo>
                  <a:lnTo>
                    <a:pt x="583044" y="0"/>
                  </a:lnTo>
                  <a:cubicBezTo>
                    <a:pt x="582197" y="206062"/>
                    <a:pt x="520507" y="580460"/>
                    <a:pt x="524740" y="789062"/>
                  </a:cubicBezTo>
                  <a:cubicBezTo>
                    <a:pt x="311807" y="657107"/>
                    <a:pt x="133214" y="579254"/>
                    <a:pt x="0" y="52324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552" y="2252915"/>
              <a:ext cx="962977" cy="962977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4" name="AutoShape 27"/>
          <p:cNvSpPr>
            <a:spLocks noChangeArrowheads="1"/>
          </p:cNvSpPr>
          <p:nvPr/>
        </p:nvSpPr>
        <p:spPr bwMode="auto">
          <a:xfrm>
            <a:off x="1690428" y="1059003"/>
            <a:ext cx="3313620" cy="166692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5" name="Группа 64"/>
          <p:cNvGrpSpPr/>
          <p:nvPr/>
        </p:nvGrpSpPr>
        <p:grpSpPr>
          <a:xfrm>
            <a:off x="4910068" y="980728"/>
            <a:ext cx="278790" cy="338554"/>
            <a:chOff x="1283503" y="3542036"/>
            <a:chExt cx="302895" cy="367828"/>
          </a:xfrm>
        </p:grpSpPr>
        <p:sp>
          <p:nvSpPr>
            <p:cNvPr id="66" name="Овал 65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Text Box 15"/>
            <p:cNvSpPr txBox="1">
              <a:spLocks noChangeArrowheads="1"/>
            </p:cNvSpPr>
            <p:nvPr/>
          </p:nvSpPr>
          <p:spPr bwMode="auto">
            <a:xfrm>
              <a:off x="1289877" y="3542036"/>
              <a:ext cx="288925" cy="367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 b="1">
                  <a:solidFill>
                    <a:srgbClr val="C00000"/>
                  </a:solidFill>
                </a:rPr>
                <a:t>1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68" name="AutoShape 27"/>
          <p:cNvSpPr>
            <a:spLocks noChangeArrowheads="1"/>
          </p:cNvSpPr>
          <p:nvPr/>
        </p:nvSpPr>
        <p:spPr bwMode="auto">
          <a:xfrm>
            <a:off x="1690428" y="1556514"/>
            <a:ext cx="5621237" cy="246165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9" name="Группа 68"/>
          <p:cNvGrpSpPr/>
          <p:nvPr/>
        </p:nvGrpSpPr>
        <p:grpSpPr>
          <a:xfrm>
            <a:off x="7197630" y="1844824"/>
            <a:ext cx="278790" cy="338554"/>
            <a:chOff x="1283503" y="3542036"/>
            <a:chExt cx="302895" cy="367828"/>
          </a:xfrm>
        </p:grpSpPr>
        <p:sp>
          <p:nvSpPr>
            <p:cNvPr id="70" name="Овал 69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Text Box 15"/>
            <p:cNvSpPr txBox="1">
              <a:spLocks noChangeArrowheads="1"/>
            </p:cNvSpPr>
            <p:nvPr/>
          </p:nvSpPr>
          <p:spPr bwMode="auto">
            <a:xfrm>
              <a:off x="1289877" y="3542036"/>
              <a:ext cx="288925" cy="367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 b="1">
                  <a:solidFill>
                    <a:srgbClr val="C00000"/>
                  </a:solidFill>
                </a:rPr>
                <a:t>3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72" name="Rectangle 17"/>
          <p:cNvSpPr>
            <a:spLocks noChangeArrowheads="1"/>
          </p:cNvSpPr>
          <p:nvPr/>
        </p:nvSpPr>
        <p:spPr bwMode="auto">
          <a:xfrm>
            <a:off x="1950124" y="6037511"/>
            <a:ext cx="53615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/>
              <a:t>Создание нового органа власти</a:t>
            </a:r>
          </a:p>
        </p:txBody>
      </p:sp>
      <p:grpSp>
        <p:nvGrpSpPr>
          <p:cNvPr id="73" name="Группа 72"/>
          <p:cNvGrpSpPr/>
          <p:nvPr/>
        </p:nvGrpSpPr>
        <p:grpSpPr>
          <a:xfrm>
            <a:off x="1720440" y="6048475"/>
            <a:ext cx="224507" cy="276999"/>
            <a:chOff x="1283503" y="3538070"/>
            <a:chExt cx="302895" cy="373716"/>
          </a:xfrm>
        </p:grpSpPr>
        <p:sp>
          <p:nvSpPr>
            <p:cNvPr id="74" name="Овал 73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4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76" name="AutoShape 27"/>
          <p:cNvSpPr>
            <a:spLocks noChangeArrowheads="1"/>
          </p:cNvSpPr>
          <p:nvPr/>
        </p:nvSpPr>
        <p:spPr bwMode="auto">
          <a:xfrm>
            <a:off x="5693613" y="1354404"/>
            <a:ext cx="1110635" cy="172150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7" name="Группа 76"/>
          <p:cNvGrpSpPr/>
          <p:nvPr/>
        </p:nvGrpSpPr>
        <p:grpSpPr>
          <a:xfrm>
            <a:off x="5524350" y="1196752"/>
            <a:ext cx="278790" cy="338554"/>
            <a:chOff x="1283503" y="3542036"/>
            <a:chExt cx="302895" cy="367828"/>
          </a:xfrm>
        </p:grpSpPr>
        <p:sp>
          <p:nvSpPr>
            <p:cNvPr id="78" name="Овал 77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Text Box 15"/>
            <p:cNvSpPr txBox="1">
              <a:spLocks noChangeArrowheads="1"/>
            </p:cNvSpPr>
            <p:nvPr/>
          </p:nvSpPr>
          <p:spPr bwMode="auto">
            <a:xfrm>
              <a:off x="1289877" y="3542036"/>
              <a:ext cx="288925" cy="367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 b="1">
                  <a:solidFill>
                    <a:srgbClr val="C00000"/>
                  </a:solidFill>
                </a:rPr>
                <a:t>4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7197630" y="1484784"/>
            <a:ext cx="278790" cy="338554"/>
            <a:chOff x="1283503" y="3542036"/>
            <a:chExt cx="302895" cy="367828"/>
          </a:xfrm>
        </p:grpSpPr>
        <p:sp>
          <p:nvSpPr>
            <p:cNvPr id="57" name="Овал 56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Text Box 15"/>
            <p:cNvSpPr txBox="1">
              <a:spLocks noChangeArrowheads="1"/>
            </p:cNvSpPr>
            <p:nvPr/>
          </p:nvSpPr>
          <p:spPr bwMode="auto">
            <a:xfrm>
              <a:off x="1289877" y="3542036"/>
              <a:ext cx="288925" cy="367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 b="1">
                  <a:solidFill>
                    <a:srgbClr val="C00000"/>
                  </a:solidFill>
                </a:rPr>
                <a:t>2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6544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883" y="1268760"/>
            <a:ext cx="5840420" cy="3051094"/>
          </a:xfrm>
          <a:prstGeom prst="rect">
            <a:avLst/>
          </a:prstGeom>
        </p:spPr>
      </p:pic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/>
              <a:t>Создание нового органа власти</a:t>
            </a:r>
          </a:p>
        </p:txBody>
      </p:sp>
      <p:grpSp>
        <p:nvGrpSpPr>
          <p:cNvPr id="21" name="Группа 20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1485843" y="3573016"/>
            <a:ext cx="1393573" cy="652376"/>
            <a:chOff x="1331640" y="3628460"/>
            <a:chExt cx="1393573" cy="652376"/>
          </a:xfrm>
        </p:grpSpPr>
        <p:sp>
          <p:nvSpPr>
            <p:cNvPr id="41" name="Прямоугольник 6"/>
            <p:cNvSpPr/>
            <p:nvPr/>
          </p:nvSpPr>
          <p:spPr>
            <a:xfrm>
              <a:off x="1472591" y="3774411"/>
              <a:ext cx="991476" cy="506425"/>
            </a:xfrm>
            <a:custGeom>
              <a:avLst/>
              <a:gdLst>
                <a:gd name="connsiteX0" fmla="*/ 0 w 936104"/>
                <a:gd name="connsiteY0" fmla="*/ 0 h 986485"/>
                <a:gd name="connsiteX1" fmla="*/ 936104 w 936104"/>
                <a:gd name="connsiteY1" fmla="*/ 0 h 986485"/>
                <a:gd name="connsiteX2" fmla="*/ 936104 w 936104"/>
                <a:gd name="connsiteY2" fmla="*/ 986485 h 986485"/>
                <a:gd name="connsiteX3" fmla="*/ 0 w 936104"/>
                <a:gd name="connsiteY3" fmla="*/ 986485 h 986485"/>
                <a:gd name="connsiteX4" fmla="*/ 0 w 936104"/>
                <a:gd name="connsiteY4" fmla="*/ 0 h 986485"/>
                <a:gd name="connsiteX0" fmla="*/ 0 w 1891144"/>
                <a:gd name="connsiteY0" fmla="*/ 386080 h 986485"/>
                <a:gd name="connsiteX1" fmla="*/ 1891144 w 1891144"/>
                <a:gd name="connsiteY1" fmla="*/ 0 h 986485"/>
                <a:gd name="connsiteX2" fmla="*/ 1891144 w 1891144"/>
                <a:gd name="connsiteY2" fmla="*/ 986485 h 986485"/>
                <a:gd name="connsiteX3" fmla="*/ 955040 w 1891144"/>
                <a:gd name="connsiteY3" fmla="*/ 986485 h 986485"/>
                <a:gd name="connsiteX4" fmla="*/ 0 w 1891144"/>
                <a:gd name="connsiteY4" fmla="*/ 386080 h 986485"/>
                <a:gd name="connsiteX0" fmla="*/ 0 w 1891144"/>
                <a:gd name="connsiteY0" fmla="*/ 386080 h 986485"/>
                <a:gd name="connsiteX1" fmla="*/ 1891144 w 1891144"/>
                <a:gd name="connsiteY1" fmla="*/ 0 h 986485"/>
                <a:gd name="connsiteX2" fmla="*/ 1891144 w 1891144"/>
                <a:gd name="connsiteY2" fmla="*/ 986485 h 986485"/>
                <a:gd name="connsiteX3" fmla="*/ 289560 w 1891144"/>
                <a:gd name="connsiteY3" fmla="*/ 514045 h 986485"/>
                <a:gd name="connsiteX4" fmla="*/ 0 w 1891144"/>
                <a:gd name="connsiteY4" fmla="*/ 386080 h 986485"/>
                <a:gd name="connsiteX0" fmla="*/ 0 w 1891144"/>
                <a:gd name="connsiteY0" fmla="*/ 736600 h 1337005"/>
                <a:gd name="connsiteX1" fmla="*/ 494144 w 1891144"/>
                <a:gd name="connsiteY1" fmla="*/ 0 h 1337005"/>
                <a:gd name="connsiteX2" fmla="*/ 1891144 w 1891144"/>
                <a:gd name="connsiteY2" fmla="*/ 1337005 h 1337005"/>
                <a:gd name="connsiteX3" fmla="*/ 289560 w 1891144"/>
                <a:gd name="connsiteY3" fmla="*/ 864565 h 1337005"/>
                <a:gd name="connsiteX4" fmla="*/ 0 w 1891144"/>
                <a:gd name="connsiteY4" fmla="*/ 736600 h 1337005"/>
                <a:gd name="connsiteX0" fmla="*/ 0 w 555104"/>
                <a:gd name="connsiteY0" fmla="*/ 736600 h 864565"/>
                <a:gd name="connsiteX1" fmla="*/ 494144 w 555104"/>
                <a:gd name="connsiteY1" fmla="*/ 0 h 864565"/>
                <a:gd name="connsiteX2" fmla="*/ 555104 w 555104"/>
                <a:gd name="connsiteY2" fmla="*/ 762965 h 864565"/>
                <a:gd name="connsiteX3" fmla="*/ 289560 w 555104"/>
                <a:gd name="connsiteY3" fmla="*/ 864565 h 864565"/>
                <a:gd name="connsiteX4" fmla="*/ 0 w 555104"/>
                <a:gd name="connsiteY4" fmla="*/ 736600 h 864565"/>
                <a:gd name="connsiteX0" fmla="*/ 0 w 555104"/>
                <a:gd name="connsiteY0" fmla="*/ 736600 h 768045"/>
                <a:gd name="connsiteX1" fmla="*/ 494144 w 555104"/>
                <a:gd name="connsiteY1" fmla="*/ 0 h 768045"/>
                <a:gd name="connsiteX2" fmla="*/ 555104 w 555104"/>
                <a:gd name="connsiteY2" fmla="*/ 762965 h 768045"/>
                <a:gd name="connsiteX3" fmla="*/ 421640 w 555104"/>
                <a:gd name="connsiteY3" fmla="*/ 768045 h 768045"/>
                <a:gd name="connsiteX4" fmla="*/ 0 w 555104"/>
                <a:gd name="connsiteY4" fmla="*/ 736600 h 768045"/>
                <a:gd name="connsiteX0" fmla="*/ 0 w 387464"/>
                <a:gd name="connsiteY0" fmla="*/ 754380 h 768045"/>
                <a:gd name="connsiteX1" fmla="*/ 326504 w 387464"/>
                <a:gd name="connsiteY1" fmla="*/ 0 h 768045"/>
                <a:gd name="connsiteX2" fmla="*/ 387464 w 387464"/>
                <a:gd name="connsiteY2" fmla="*/ 762965 h 768045"/>
                <a:gd name="connsiteX3" fmla="*/ 254000 w 387464"/>
                <a:gd name="connsiteY3" fmla="*/ 768045 h 768045"/>
                <a:gd name="connsiteX4" fmla="*/ 0 w 387464"/>
                <a:gd name="connsiteY4" fmla="*/ 754380 h 768045"/>
                <a:gd name="connsiteX0" fmla="*/ 0 w 423024"/>
                <a:gd name="connsiteY0" fmla="*/ 543560 h 557225"/>
                <a:gd name="connsiteX1" fmla="*/ 423024 w 423024"/>
                <a:gd name="connsiteY1" fmla="*/ 0 h 557225"/>
                <a:gd name="connsiteX2" fmla="*/ 387464 w 423024"/>
                <a:gd name="connsiteY2" fmla="*/ 552145 h 557225"/>
                <a:gd name="connsiteX3" fmla="*/ 254000 w 423024"/>
                <a:gd name="connsiteY3" fmla="*/ 557225 h 557225"/>
                <a:gd name="connsiteX4" fmla="*/ 0 w 423024"/>
                <a:gd name="connsiteY4" fmla="*/ 543560 h 557225"/>
                <a:gd name="connsiteX0" fmla="*/ 0 w 423024"/>
                <a:gd name="connsiteY0" fmla="*/ 543560 h 618185"/>
                <a:gd name="connsiteX1" fmla="*/ 423024 w 423024"/>
                <a:gd name="connsiteY1" fmla="*/ 0 h 618185"/>
                <a:gd name="connsiteX2" fmla="*/ 420484 w 423024"/>
                <a:gd name="connsiteY2" fmla="*/ 618185 h 618185"/>
                <a:gd name="connsiteX3" fmla="*/ 254000 w 423024"/>
                <a:gd name="connsiteY3" fmla="*/ 557225 h 618185"/>
                <a:gd name="connsiteX4" fmla="*/ 0 w 423024"/>
                <a:gd name="connsiteY4" fmla="*/ 543560 h 618185"/>
                <a:gd name="connsiteX0" fmla="*/ 0 w 423024"/>
                <a:gd name="connsiteY0" fmla="*/ 543560 h 618185"/>
                <a:gd name="connsiteX1" fmla="*/ 423024 w 423024"/>
                <a:gd name="connsiteY1" fmla="*/ 0 h 618185"/>
                <a:gd name="connsiteX2" fmla="*/ 420484 w 423024"/>
                <a:gd name="connsiteY2" fmla="*/ 618185 h 618185"/>
                <a:gd name="connsiteX3" fmla="*/ 210820 w 423024"/>
                <a:gd name="connsiteY3" fmla="*/ 585165 h 618185"/>
                <a:gd name="connsiteX4" fmla="*/ 0 w 423024"/>
                <a:gd name="connsiteY4" fmla="*/ 543560 h 618185"/>
                <a:gd name="connsiteX0" fmla="*/ 0 w 423024"/>
                <a:gd name="connsiteY0" fmla="*/ 543560 h 618185"/>
                <a:gd name="connsiteX1" fmla="*/ 423024 w 423024"/>
                <a:gd name="connsiteY1" fmla="*/ 0 h 618185"/>
                <a:gd name="connsiteX2" fmla="*/ 420484 w 423024"/>
                <a:gd name="connsiteY2" fmla="*/ 618185 h 618185"/>
                <a:gd name="connsiteX3" fmla="*/ 210820 w 423024"/>
                <a:gd name="connsiteY3" fmla="*/ 585165 h 618185"/>
                <a:gd name="connsiteX4" fmla="*/ 0 w 423024"/>
                <a:gd name="connsiteY4" fmla="*/ 543560 h 618185"/>
                <a:gd name="connsiteX0" fmla="*/ 0 w 438294"/>
                <a:gd name="connsiteY0" fmla="*/ 543560 h 628345"/>
                <a:gd name="connsiteX1" fmla="*/ 423024 w 438294"/>
                <a:gd name="connsiteY1" fmla="*/ 0 h 628345"/>
                <a:gd name="connsiteX2" fmla="*/ 438264 w 438294"/>
                <a:gd name="connsiteY2" fmla="*/ 628345 h 628345"/>
                <a:gd name="connsiteX3" fmla="*/ 210820 w 438294"/>
                <a:gd name="connsiteY3" fmla="*/ 585165 h 628345"/>
                <a:gd name="connsiteX4" fmla="*/ 0 w 438294"/>
                <a:gd name="connsiteY4" fmla="*/ 543560 h 628345"/>
                <a:gd name="connsiteX0" fmla="*/ 0 w 438264"/>
                <a:gd name="connsiteY0" fmla="*/ 543560 h 628345"/>
                <a:gd name="connsiteX1" fmla="*/ 423024 w 438264"/>
                <a:gd name="connsiteY1" fmla="*/ 0 h 628345"/>
                <a:gd name="connsiteX2" fmla="*/ 438264 w 438264"/>
                <a:gd name="connsiteY2" fmla="*/ 628345 h 628345"/>
                <a:gd name="connsiteX3" fmla="*/ 210820 w 438264"/>
                <a:gd name="connsiteY3" fmla="*/ 585165 h 628345"/>
                <a:gd name="connsiteX4" fmla="*/ 0 w 438264"/>
                <a:gd name="connsiteY4" fmla="*/ 543560 h 628345"/>
                <a:gd name="connsiteX0" fmla="*/ 0 w 438264"/>
                <a:gd name="connsiteY0" fmla="*/ 543560 h 628345"/>
                <a:gd name="connsiteX1" fmla="*/ 423024 w 438264"/>
                <a:gd name="connsiteY1" fmla="*/ 0 h 628345"/>
                <a:gd name="connsiteX2" fmla="*/ 438264 w 438264"/>
                <a:gd name="connsiteY2" fmla="*/ 628345 h 628345"/>
                <a:gd name="connsiteX3" fmla="*/ 203200 w 438264"/>
                <a:gd name="connsiteY3" fmla="*/ 575005 h 628345"/>
                <a:gd name="connsiteX4" fmla="*/ 0 w 438264"/>
                <a:gd name="connsiteY4" fmla="*/ 543560 h 628345"/>
                <a:gd name="connsiteX0" fmla="*/ 0 w 598284"/>
                <a:gd name="connsiteY0" fmla="*/ 523240 h 628345"/>
                <a:gd name="connsiteX1" fmla="*/ 583044 w 598284"/>
                <a:gd name="connsiteY1" fmla="*/ 0 h 628345"/>
                <a:gd name="connsiteX2" fmla="*/ 598284 w 598284"/>
                <a:gd name="connsiteY2" fmla="*/ 628345 h 628345"/>
                <a:gd name="connsiteX3" fmla="*/ 363220 w 598284"/>
                <a:gd name="connsiteY3" fmla="*/ 575005 h 628345"/>
                <a:gd name="connsiteX4" fmla="*/ 0 w 598284"/>
                <a:gd name="connsiteY4" fmla="*/ 523240 h 628345"/>
                <a:gd name="connsiteX0" fmla="*/ 0 w 659244"/>
                <a:gd name="connsiteY0" fmla="*/ 255016 h 628345"/>
                <a:gd name="connsiteX1" fmla="*/ 644004 w 659244"/>
                <a:gd name="connsiteY1" fmla="*/ 0 h 628345"/>
                <a:gd name="connsiteX2" fmla="*/ 659244 w 659244"/>
                <a:gd name="connsiteY2" fmla="*/ 628345 h 628345"/>
                <a:gd name="connsiteX3" fmla="*/ 424180 w 659244"/>
                <a:gd name="connsiteY3" fmla="*/ 575005 h 628345"/>
                <a:gd name="connsiteX4" fmla="*/ 0 w 659244"/>
                <a:gd name="connsiteY4" fmla="*/ 255016 h 628345"/>
                <a:gd name="connsiteX0" fmla="*/ 0 w 659244"/>
                <a:gd name="connsiteY0" fmla="*/ 255016 h 628345"/>
                <a:gd name="connsiteX1" fmla="*/ 644004 w 659244"/>
                <a:gd name="connsiteY1" fmla="*/ 0 h 628345"/>
                <a:gd name="connsiteX2" fmla="*/ 659244 w 659244"/>
                <a:gd name="connsiteY2" fmla="*/ 628345 h 628345"/>
                <a:gd name="connsiteX3" fmla="*/ 0 w 659244"/>
                <a:gd name="connsiteY3" fmla="*/ 255016 h 628345"/>
                <a:gd name="connsiteX0" fmla="*/ 0 w 991476"/>
                <a:gd name="connsiteY0" fmla="*/ 133096 h 506425"/>
                <a:gd name="connsiteX1" fmla="*/ 991476 w 991476"/>
                <a:gd name="connsiteY1" fmla="*/ 0 h 506425"/>
                <a:gd name="connsiteX2" fmla="*/ 659244 w 991476"/>
                <a:gd name="connsiteY2" fmla="*/ 506425 h 506425"/>
                <a:gd name="connsiteX3" fmla="*/ 0 w 991476"/>
                <a:gd name="connsiteY3" fmla="*/ 133096 h 506425"/>
                <a:gd name="connsiteX0" fmla="*/ 0 w 991476"/>
                <a:gd name="connsiteY0" fmla="*/ 133096 h 506425"/>
                <a:gd name="connsiteX1" fmla="*/ 991476 w 991476"/>
                <a:gd name="connsiteY1" fmla="*/ 0 h 506425"/>
                <a:gd name="connsiteX2" fmla="*/ 659244 w 991476"/>
                <a:gd name="connsiteY2" fmla="*/ 506425 h 506425"/>
                <a:gd name="connsiteX3" fmla="*/ 0 w 991476"/>
                <a:gd name="connsiteY3" fmla="*/ 133096 h 506425"/>
                <a:gd name="connsiteX0" fmla="*/ 0 w 991476"/>
                <a:gd name="connsiteY0" fmla="*/ 133096 h 506425"/>
                <a:gd name="connsiteX1" fmla="*/ 991476 w 991476"/>
                <a:gd name="connsiteY1" fmla="*/ 0 h 506425"/>
                <a:gd name="connsiteX2" fmla="*/ 659244 w 991476"/>
                <a:gd name="connsiteY2" fmla="*/ 506425 h 506425"/>
                <a:gd name="connsiteX3" fmla="*/ 0 w 991476"/>
                <a:gd name="connsiteY3" fmla="*/ 133096 h 506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1476" h="506425">
                  <a:moveTo>
                    <a:pt x="0" y="133096"/>
                  </a:moveTo>
                  <a:lnTo>
                    <a:pt x="991476" y="0"/>
                  </a:lnTo>
                  <a:cubicBezTo>
                    <a:pt x="868709" y="218254"/>
                    <a:pt x="789123" y="291727"/>
                    <a:pt x="659244" y="506425"/>
                  </a:cubicBezTo>
                  <a:lnTo>
                    <a:pt x="0" y="13309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0" name="Рисунок 3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5" t="94774" r="89177" b="341"/>
            <a:stretch/>
          </p:blipFill>
          <p:spPr>
            <a:xfrm>
              <a:off x="1331640" y="3628460"/>
              <a:ext cx="1393573" cy="40245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42" name="Группа 41"/>
          <p:cNvGrpSpPr/>
          <p:nvPr/>
        </p:nvGrpSpPr>
        <p:grpSpPr>
          <a:xfrm>
            <a:off x="1739277" y="1578727"/>
            <a:ext cx="152404" cy="215444"/>
            <a:chOff x="1283503" y="3510838"/>
            <a:chExt cx="302895" cy="428184"/>
          </a:xfrm>
        </p:grpSpPr>
        <p:sp>
          <p:nvSpPr>
            <p:cNvPr id="43" name="Овал 42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 Box 15"/>
            <p:cNvSpPr txBox="1">
              <a:spLocks noChangeArrowheads="1"/>
            </p:cNvSpPr>
            <p:nvPr/>
          </p:nvSpPr>
          <p:spPr bwMode="auto">
            <a:xfrm>
              <a:off x="1290489" y="3510838"/>
              <a:ext cx="288923" cy="428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800" b="1">
                  <a:solidFill>
                    <a:srgbClr val="C00000"/>
                  </a:solidFill>
                </a:rPr>
                <a:t>1</a:t>
              </a:r>
              <a:endParaRPr lang="ru-RU" sz="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1739277" y="1752090"/>
            <a:ext cx="152404" cy="215444"/>
            <a:chOff x="1283503" y="3510838"/>
            <a:chExt cx="302895" cy="428184"/>
          </a:xfrm>
        </p:grpSpPr>
        <p:sp>
          <p:nvSpPr>
            <p:cNvPr id="46" name="Овал 45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Text Box 15"/>
            <p:cNvSpPr txBox="1">
              <a:spLocks noChangeArrowheads="1"/>
            </p:cNvSpPr>
            <p:nvPr/>
          </p:nvSpPr>
          <p:spPr bwMode="auto">
            <a:xfrm>
              <a:off x="1290489" y="3510838"/>
              <a:ext cx="288923" cy="428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800" b="1">
                  <a:solidFill>
                    <a:srgbClr val="C00000"/>
                  </a:solidFill>
                </a:rPr>
                <a:t>2</a:t>
              </a:r>
              <a:endParaRPr lang="ru-RU" sz="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1738939" y="1919015"/>
            <a:ext cx="152404" cy="215444"/>
            <a:chOff x="1283503" y="3510838"/>
            <a:chExt cx="302895" cy="428184"/>
          </a:xfrm>
        </p:grpSpPr>
        <p:sp>
          <p:nvSpPr>
            <p:cNvPr id="49" name="Овал 48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Text Box 15"/>
            <p:cNvSpPr txBox="1">
              <a:spLocks noChangeArrowheads="1"/>
            </p:cNvSpPr>
            <p:nvPr/>
          </p:nvSpPr>
          <p:spPr bwMode="auto">
            <a:xfrm>
              <a:off x="1290489" y="3510838"/>
              <a:ext cx="288923" cy="428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800" b="1">
                  <a:solidFill>
                    <a:srgbClr val="C00000"/>
                  </a:solidFill>
                </a:rPr>
                <a:t>3</a:t>
              </a:r>
              <a:endParaRPr lang="ru-RU" sz="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1738601" y="2080757"/>
            <a:ext cx="152404" cy="215444"/>
            <a:chOff x="1283503" y="3510838"/>
            <a:chExt cx="302895" cy="428184"/>
          </a:xfrm>
        </p:grpSpPr>
        <p:sp>
          <p:nvSpPr>
            <p:cNvPr id="52" name="Овал 51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Text Box 15"/>
            <p:cNvSpPr txBox="1">
              <a:spLocks noChangeArrowheads="1"/>
            </p:cNvSpPr>
            <p:nvPr/>
          </p:nvSpPr>
          <p:spPr bwMode="auto">
            <a:xfrm>
              <a:off x="1290489" y="3510838"/>
              <a:ext cx="288923" cy="428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800" b="1">
                  <a:solidFill>
                    <a:srgbClr val="C00000"/>
                  </a:solidFill>
                </a:rPr>
                <a:t>4</a:t>
              </a:r>
              <a:endParaRPr lang="ru-RU" sz="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1741778" y="2249956"/>
            <a:ext cx="152404" cy="215444"/>
            <a:chOff x="1283503" y="3510838"/>
            <a:chExt cx="302895" cy="428184"/>
          </a:xfrm>
        </p:grpSpPr>
        <p:sp>
          <p:nvSpPr>
            <p:cNvPr id="55" name="Овал 54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Text Box 15"/>
            <p:cNvSpPr txBox="1">
              <a:spLocks noChangeArrowheads="1"/>
            </p:cNvSpPr>
            <p:nvPr/>
          </p:nvSpPr>
          <p:spPr bwMode="auto">
            <a:xfrm>
              <a:off x="1290489" y="3510838"/>
              <a:ext cx="288923" cy="428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800" b="1">
                  <a:solidFill>
                    <a:srgbClr val="C00000"/>
                  </a:solidFill>
                </a:rPr>
                <a:t>5</a:t>
              </a:r>
              <a:endParaRPr lang="ru-RU" sz="8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58" name="Rectangle 17"/>
          <p:cNvSpPr>
            <a:spLocks noChangeArrowheads="1"/>
          </p:cNvSpPr>
          <p:nvPr/>
        </p:nvSpPr>
        <p:spPr bwMode="auto">
          <a:xfrm>
            <a:off x="2080757" y="5334221"/>
            <a:ext cx="218628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/>
              <a:t>Общие сведения</a:t>
            </a:r>
          </a:p>
        </p:txBody>
      </p:sp>
      <p:grpSp>
        <p:nvGrpSpPr>
          <p:cNvPr id="59" name="Группа 58"/>
          <p:cNvGrpSpPr/>
          <p:nvPr/>
        </p:nvGrpSpPr>
        <p:grpSpPr>
          <a:xfrm>
            <a:off x="1851073" y="5349610"/>
            <a:ext cx="224507" cy="276999"/>
            <a:chOff x="1283503" y="3538070"/>
            <a:chExt cx="302895" cy="373716"/>
          </a:xfrm>
        </p:grpSpPr>
        <p:sp>
          <p:nvSpPr>
            <p:cNvPr id="86" name="Овал 85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1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60" name="Rectangle 17"/>
          <p:cNvSpPr>
            <a:spLocks noChangeArrowheads="1"/>
          </p:cNvSpPr>
          <p:nvPr/>
        </p:nvSpPr>
        <p:spPr bwMode="auto">
          <a:xfrm>
            <a:off x="2080757" y="5688775"/>
            <a:ext cx="26251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/>
              <a:t>Офисы</a:t>
            </a:r>
          </a:p>
        </p:txBody>
      </p:sp>
      <p:grpSp>
        <p:nvGrpSpPr>
          <p:cNvPr id="61" name="Группа 60"/>
          <p:cNvGrpSpPr/>
          <p:nvPr/>
        </p:nvGrpSpPr>
        <p:grpSpPr>
          <a:xfrm>
            <a:off x="1851073" y="5704164"/>
            <a:ext cx="224507" cy="276999"/>
            <a:chOff x="1283503" y="3538070"/>
            <a:chExt cx="302895" cy="373716"/>
          </a:xfrm>
        </p:grpSpPr>
        <p:sp>
          <p:nvSpPr>
            <p:cNvPr id="84" name="Овал 83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2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62" name="Rectangle 17"/>
          <p:cNvSpPr>
            <a:spLocks noChangeArrowheads="1"/>
          </p:cNvSpPr>
          <p:nvPr/>
        </p:nvSpPr>
        <p:spPr bwMode="auto">
          <a:xfrm>
            <a:off x="2080757" y="6053599"/>
            <a:ext cx="26251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/>
              <a:t>Контакты</a:t>
            </a:r>
          </a:p>
        </p:txBody>
      </p:sp>
      <p:grpSp>
        <p:nvGrpSpPr>
          <p:cNvPr id="63" name="Группа 62"/>
          <p:cNvGrpSpPr/>
          <p:nvPr/>
        </p:nvGrpSpPr>
        <p:grpSpPr>
          <a:xfrm>
            <a:off x="1851073" y="6070537"/>
            <a:ext cx="224507" cy="276999"/>
            <a:chOff x="1283503" y="3538070"/>
            <a:chExt cx="302895" cy="373716"/>
          </a:xfrm>
        </p:grpSpPr>
        <p:sp>
          <p:nvSpPr>
            <p:cNvPr id="82" name="Овал 81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3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64" name="Прямоугольник 63"/>
          <p:cNvSpPr/>
          <p:nvPr/>
        </p:nvSpPr>
        <p:spPr>
          <a:xfrm>
            <a:off x="1751838" y="4798909"/>
            <a:ext cx="1147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 smtClean="0"/>
              <a:t>Вкладки</a:t>
            </a:r>
            <a:endParaRPr lang="ru-RU" sz="1800" dirty="0"/>
          </a:p>
        </p:txBody>
      </p:sp>
      <p:sp>
        <p:nvSpPr>
          <p:cNvPr id="67" name="Rectangle 17"/>
          <p:cNvSpPr>
            <a:spLocks noChangeArrowheads="1"/>
          </p:cNvSpPr>
          <p:nvPr/>
        </p:nvSpPr>
        <p:spPr bwMode="auto">
          <a:xfrm>
            <a:off x="4495621" y="5334221"/>
            <a:ext cx="31970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/>
              <a:t>Платежные реквизиты</a:t>
            </a:r>
          </a:p>
        </p:txBody>
      </p:sp>
      <p:grpSp>
        <p:nvGrpSpPr>
          <p:cNvPr id="68" name="Группа 67"/>
          <p:cNvGrpSpPr/>
          <p:nvPr/>
        </p:nvGrpSpPr>
        <p:grpSpPr>
          <a:xfrm>
            <a:off x="4265937" y="5349610"/>
            <a:ext cx="224507" cy="276999"/>
            <a:chOff x="1283503" y="3538070"/>
            <a:chExt cx="302895" cy="373716"/>
          </a:xfrm>
        </p:grpSpPr>
        <p:sp>
          <p:nvSpPr>
            <p:cNvPr id="78" name="Овал 77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4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69" name="Rectangle 17"/>
          <p:cNvSpPr>
            <a:spLocks noChangeArrowheads="1"/>
          </p:cNvSpPr>
          <p:nvPr/>
        </p:nvSpPr>
        <p:spPr bwMode="auto">
          <a:xfrm>
            <a:off x="4495621" y="5688775"/>
            <a:ext cx="29163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None/>
            </a:pPr>
            <a:r>
              <a:rPr lang="ru-RU" sz="1400"/>
              <a:t>Услуги (функции)</a:t>
            </a:r>
          </a:p>
        </p:txBody>
      </p:sp>
      <p:grpSp>
        <p:nvGrpSpPr>
          <p:cNvPr id="70" name="Группа 69"/>
          <p:cNvGrpSpPr/>
          <p:nvPr/>
        </p:nvGrpSpPr>
        <p:grpSpPr>
          <a:xfrm>
            <a:off x="4265937" y="5704164"/>
            <a:ext cx="224507" cy="276999"/>
            <a:chOff x="1283503" y="3538070"/>
            <a:chExt cx="302895" cy="373716"/>
          </a:xfrm>
        </p:grpSpPr>
        <p:sp>
          <p:nvSpPr>
            <p:cNvPr id="76" name="Овал 75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5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0888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868" y="1700808"/>
            <a:ext cx="3372092" cy="38096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752" y="1988840"/>
            <a:ext cx="2196752" cy="3496773"/>
          </a:xfrm>
          <a:prstGeom prst="rect">
            <a:avLst/>
          </a:prstGeom>
        </p:spPr>
      </p:pic>
      <p:sp>
        <p:nvSpPr>
          <p:cNvPr id="92180" name="Text Box 20"/>
          <p:cNvSpPr txBox="1">
            <a:spLocks noChangeArrowheads="1"/>
          </p:cNvSpPr>
          <p:nvPr/>
        </p:nvSpPr>
        <p:spPr bwMode="auto">
          <a:xfrm>
            <a:off x="5345831" y="1356509"/>
            <a:ext cx="3024336" cy="490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 smtClean="0"/>
              <a:t>Общие </a:t>
            </a:r>
            <a:r>
              <a:rPr lang="ru-RU" sz="1600" b="1" dirty="0"/>
              <a:t>сведения</a:t>
            </a:r>
          </a:p>
          <a:p>
            <a:pPr eaLnBrk="1" hangingPunct="1"/>
            <a:r>
              <a:rPr lang="ru-RU" sz="1200" i="1" dirty="0"/>
              <a:t>(поля для заполнения</a:t>
            </a:r>
            <a:r>
              <a:rPr lang="ru-RU" sz="1200" i="1" dirty="0" smtClean="0"/>
              <a:t>):</a:t>
            </a:r>
            <a:endParaRPr lang="en-US" sz="1600" i="1" dirty="0"/>
          </a:p>
          <a:p>
            <a:pPr eaLnBrk="1" hangingPunct="1">
              <a:buFontTx/>
              <a:buChar char="•"/>
            </a:pPr>
            <a:r>
              <a:rPr lang="en-US" sz="1200" dirty="0"/>
              <a:t> </a:t>
            </a:r>
            <a:r>
              <a:rPr lang="ru-RU" sz="1200" dirty="0"/>
              <a:t>Полное наименование </a:t>
            </a:r>
            <a:r>
              <a:rPr lang="ru-RU" sz="1050" i="1" dirty="0"/>
              <a:t>(обязательное)</a:t>
            </a:r>
          </a:p>
          <a:p>
            <a:pPr eaLnBrk="1" hangingPunct="1">
              <a:buFontTx/>
              <a:buChar char="•"/>
            </a:pPr>
            <a:r>
              <a:rPr lang="ru-RU" sz="1200" i="1" dirty="0"/>
              <a:t> </a:t>
            </a:r>
            <a:r>
              <a:rPr lang="ru-RU" sz="1200" dirty="0"/>
              <a:t>Краткое </a:t>
            </a:r>
            <a:r>
              <a:rPr lang="ru-RU" sz="1200" dirty="0" smtClean="0"/>
              <a:t>наименование</a:t>
            </a:r>
            <a:endParaRPr lang="en-US" sz="1200" dirty="0" smtClean="0"/>
          </a:p>
          <a:p>
            <a:pPr eaLnBrk="1" hangingPunct="1">
              <a:buFontTx/>
              <a:buChar char="•"/>
            </a:pPr>
            <a:r>
              <a:rPr lang="en-US" sz="1200" dirty="0" smtClean="0"/>
              <a:t> </a:t>
            </a:r>
            <a:r>
              <a:rPr lang="ru-RU" sz="1200" dirty="0" smtClean="0"/>
              <a:t>Является </a:t>
            </a:r>
            <a:r>
              <a:rPr lang="ru-RU" sz="1200" dirty="0" err="1"/>
              <a:t>агрегатором</a:t>
            </a:r>
            <a:r>
              <a:rPr lang="ru-RU" sz="1200" dirty="0"/>
              <a:t> (представляет группу организаций: банки, нотариальные конторы и пр</a:t>
            </a:r>
            <a:r>
              <a:rPr lang="ru-RU" sz="1200" dirty="0" smtClean="0"/>
              <a:t>.)</a:t>
            </a:r>
            <a:endParaRPr lang="ru-RU" sz="1200" dirty="0"/>
          </a:p>
          <a:p>
            <a:pPr eaLnBrk="1" hangingPunct="1">
              <a:buFontTx/>
              <a:buChar char="•"/>
            </a:pPr>
            <a:r>
              <a:rPr lang="en-US" sz="1200" dirty="0"/>
              <a:t> </a:t>
            </a:r>
            <a:r>
              <a:rPr lang="ru-RU" sz="1200" dirty="0"/>
              <a:t>Тип органа власти </a:t>
            </a:r>
            <a:r>
              <a:rPr lang="ru-RU" sz="1050" i="1" dirty="0"/>
              <a:t>(список)</a:t>
            </a:r>
          </a:p>
          <a:p>
            <a:pPr eaLnBrk="1" hangingPunct="1">
              <a:buFontTx/>
              <a:buChar char="•"/>
            </a:pPr>
            <a:r>
              <a:rPr lang="ru-RU" sz="1200" dirty="0"/>
              <a:t> Тип подчинения </a:t>
            </a:r>
            <a:r>
              <a:rPr lang="ru-RU" sz="1050" i="1" dirty="0"/>
              <a:t>(список</a:t>
            </a:r>
            <a:r>
              <a:rPr lang="ru-RU" sz="1050" i="1" dirty="0" smtClean="0"/>
              <a:t>)</a:t>
            </a:r>
            <a:endParaRPr lang="en-US" sz="1050" i="1" dirty="0" smtClean="0"/>
          </a:p>
          <a:p>
            <a:pPr eaLnBrk="1" hangingPunct="1">
              <a:buFontTx/>
              <a:buChar char="•"/>
            </a:pPr>
            <a:r>
              <a:rPr lang="en-US" sz="1200" dirty="0" smtClean="0"/>
              <a:t> </a:t>
            </a:r>
            <a:r>
              <a:rPr lang="ru-RU" sz="1200" dirty="0" smtClean="0"/>
              <a:t>Подведомственная </a:t>
            </a:r>
            <a:r>
              <a:rPr lang="ru-RU" sz="1200" dirty="0"/>
              <a:t>организация</a:t>
            </a:r>
          </a:p>
          <a:p>
            <a:pPr eaLnBrk="1" hangingPunct="1">
              <a:buFontTx/>
              <a:buChar char="•"/>
            </a:pPr>
            <a:r>
              <a:rPr lang="ru-RU" sz="1200" dirty="0"/>
              <a:t> Вышестоящий орган </a:t>
            </a:r>
            <a:r>
              <a:rPr lang="ru-RU" sz="1050" i="1" dirty="0"/>
              <a:t>(обязательное)</a:t>
            </a:r>
          </a:p>
          <a:p>
            <a:pPr eaLnBrk="1" hangingPunct="1">
              <a:buFontTx/>
              <a:buChar char="•"/>
            </a:pPr>
            <a:r>
              <a:rPr lang="ru-RU" sz="1200" dirty="0"/>
              <a:t> Согласующий ОГВ </a:t>
            </a:r>
            <a:r>
              <a:rPr lang="ru-RU" sz="1050" i="1" dirty="0"/>
              <a:t>(если есть)</a:t>
            </a:r>
          </a:p>
          <a:p>
            <a:pPr eaLnBrk="1" hangingPunct="1">
              <a:buFontTx/>
              <a:buChar char="•"/>
            </a:pPr>
            <a:r>
              <a:rPr lang="en-US" sz="1200" dirty="0"/>
              <a:t> </a:t>
            </a:r>
            <a:r>
              <a:rPr lang="ru-RU" sz="1200" dirty="0"/>
              <a:t>Проверяемые ОГВ </a:t>
            </a:r>
            <a:r>
              <a:rPr lang="ru-RU" sz="1050" i="1" dirty="0"/>
              <a:t>(если есть)</a:t>
            </a:r>
          </a:p>
          <a:p>
            <a:pPr eaLnBrk="1" hangingPunct="1">
              <a:buFontTx/>
              <a:buChar char="•"/>
            </a:pPr>
            <a:r>
              <a:rPr lang="en-US" sz="1200" dirty="0"/>
              <a:t> </a:t>
            </a:r>
            <a:r>
              <a:rPr lang="ru-RU" sz="1200" dirty="0"/>
              <a:t>Герб органа власти </a:t>
            </a:r>
            <a:r>
              <a:rPr lang="ru-RU" sz="1050" i="1" dirty="0"/>
              <a:t>(если есть)</a:t>
            </a:r>
            <a:endParaRPr lang="en-US" sz="1050" i="1" dirty="0"/>
          </a:p>
          <a:p>
            <a:pPr eaLnBrk="1" hangingPunct="1">
              <a:buFontTx/>
              <a:buChar char="•"/>
            </a:pPr>
            <a:r>
              <a:rPr lang="en-US" sz="1200" dirty="0"/>
              <a:t> </a:t>
            </a:r>
            <a:r>
              <a:rPr lang="ru-RU" sz="1200" dirty="0"/>
              <a:t>ИНН органа власти </a:t>
            </a:r>
            <a:r>
              <a:rPr lang="ru-RU" sz="1050" i="1" dirty="0"/>
              <a:t>(обязательное)</a:t>
            </a:r>
          </a:p>
          <a:p>
            <a:pPr eaLnBrk="1" hangingPunct="1">
              <a:buFontTx/>
              <a:buChar char="•"/>
            </a:pPr>
            <a:r>
              <a:rPr lang="ru-RU" sz="1200" i="1" dirty="0"/>
              <a:t> </a:t>
            </a:r>
            <a:r>
              <a:rPr lang="ru-RU" sz="1200" dirty="0"/>
              <a:t>ОГРН органа власти </a:t>
            </a:r>
            <a:r>
              <a:rPr lang="ru-RU" sz="1050" i="1" dirty="0"/>
              <a:t>(обязательное)</a:t>
            </a:r>
          </a:p>
          <a:p>
            <a:pPr eaLnBrk="1" hangingPunct="1">
              <a:buFontTx/>
              <a:buChar char="•"/>
            </a:pPr>
            <a:r>
              <a:rPr lang="en-US" sz="1200" dirty="0"/>
              <a:t> </a:t>
            </a:r>
            <a:r>
              <a:rPr lang="ru-RU" sz="1200" dirty="0"/>
              <a:t>Руководитель органа власти</a:t>
            </a:r>
          </a:p>
          <a:p>
            <a:pPr eaLnBrk="1" hangingPunct="1">
              <a:buFontTx/>
              <a:buChar char="•"/>
            </a:pPr>
            <a:r>
              <a:rPr lang="ru-RU" sz="1200" dirty="0"/>
              <a:t> Веб-сайт </a:t>
            </a:r>
            <a:r>
              <a:rPr lang="ru-RU" sz="1050" i="1" dirty="0"/>
              <a:t>(обязательное)</a:t>
            </a:r>
          </a:p>
          <a:p>
            <a:pPr eaLnBrk="1" hangingPunct="1">
              <a:buFontTx/>
              <a:buChar char="•"/>
            </a:pPr>
            <a:r>
              <a:rPr lang="ru-RU" sz="1200" dirty="0"/>
              <a:t> Центр телефонного </a:t>
            </a:r>
            <a:r>
              <a:rPr lang="ru-RU" sz="1200" dirty="0" smtClean="0"/>
              <a:t>обслуживания</a:t>
            </a:r>
            <a:r>
              <a:rPr lang="ru-RU" sz="1200" i="1" dirty="0" smtClean="0"/>
              <a:t>  </a:t>
            </a:r>
            <a:r>
              <a:rPr lang="en-US" sz="1200" i="1" dirty="0" smtClean="0"/>
              <a:t>  </a:t>
            </a:r>
            <a:r>
              <a:rPr lang="ru-RU" sz="1050" i="1" dirty="0" smtClean="0"/>
              <a:t>(обязательное)</a:t>
            </a:r>
          </a:p>
          <a:p>
            <a:pPr eaLnBrk="1" hangingPunct="1">
              <a:buFontTx/>
              <a:buChar char="•"/>
            </a:pPr>
            <a:r>
              <a:rPr lang="ru-RU" sz="1200" dirty="0" smtClean="0"/>
              <a:t> Электронная почта </a:t>
            </a:r>
            <a:r>
              <a:rPr lang="ru-RU" sz="1050" i="1" dirty="0" smtClean="0"/>
              <a:t>(обязательное)</a:t>
            </a:r>
            <a:endParaRPr lang="ru-RU" sz="1200" i="1" dirty="0" smtClean="0"/>
          </a:p>
          <a:p>
            <a:pPr eaLnBrk="1" hangingPunct="1">
              <a:buFontTx/>
              <a:buChar char="•"/>
            </a:pPr>
            <a:r>
              <a:rPr lang="ru-RU" sz="1200" i="1" dirty="0" smtClean="0"/>
              <a:t> </a:t>
            </a:r>
            <a:r>
              <a:rPr lang="ru-RU" sz="1200" dirty="0"/>
              <a:t>Адрес электронной приемной</a:t>
            </a:r>
          </a:p>
          <a:p>
            <a:pPr eaLnBrk="1" hangingPunct="1">
              <a:buFontTx/>
              <a:buChar char="•"/>
            </a:pPr>
            <a:r>
              <a:rPr lang="ru-RU" sz="1200" dirty="0"/>
              <a:t> Режим работы</a:t>
            </a:r>
            <a:endParaRPr lang="ru-RU" sz="1200" i="1" dirty="0"/>
          </a:p>
          <a:p>
            <a:pPr eaLnBrk="1" hangingPunct="1">
              <a:buFontTx/>
              <a:buChar char="•"/>
            </a:pPr>
            <a:r>
              <a:rPr lang="ru-RU" sz="1200" dirty="0"/>
              <a:t> Время работы экспедиции</a:t>
            </a:r>
          </a:p>
          <a:p>
            <a:pPr eaLnBrk="1" hangingPunct="1">
              <a:buFontTx/>
              <a:buChar char="•"/>
            </a:pPr>
            <a:r>
              <a:rPr lang="ru-RU" sz="1200" dirty="0"/>
              <a:t> Почтовый адрес органа власти</a:t>
            </a:r>
          </a:p>
          <a:p>
            <a:pPr eaLnBrk="1" hangingPunct="1"/>
            <a:r>
              <a:rPr lang="en-US" sz="1050" i="1" dirty="0" smtClean="0"/>
              <a:t>   </a:t>
            </a:r>
            <a:r>
              <a:rPr lang="ru-RU" sz="1050" i="1" dirty="0" smtClean="0"/>
              <a:t>(</a:t>
            </a:r>
            <a:r>
              <a:rPr lang="ru-RU" sz="1050" i="1" dirty="0"/>
              <a:t>группа полей</a:t>
            </a:r>
            <a:r>
              <a:rPr lang="ru-RU" sz="1050" i="1" dirty="0" smtClean="0"/>
              <a:t>)</a:t>
            </a:r>
            <a:endParaRPr lang="ru-RU" sz="1050" i="1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/>
              <a:t>Создание нового органа власти. Общие сведения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3928" y="2383162"/>
            <a:ext cx="1070992" cy="183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7362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Создание нового органа власти. Контакты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908720"/>
            <a:ext cx="4392488" cy="820535"/>
          </a:xfrm>
          <a:prstGeom prst="rect">
            <a:avLst/>
          </a:prstGeom>
        </p:spPr>
      </p:pic>
      <p:sp>
        <p:nvSpPr>
          <p:cNvPr id="23" name="AutoShape 27"/>
          <p:cNvSpPr>
            <a:spLocks noChangeArrowheads="1"/>
          </p:cNvSpPr>
          <p:nvPr/>
        </p:nvSpPr>
        <p:spPr bwMode="auto">
          <a:xfrm>
            <a:off x="5944922" y="1493251"/>
            <a:ext cx="931334" cy="209447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0" name="Группа 19"/>
          <p:cNvGrpSpPr/>
          <p:nvPr/>
        </p:nvGrpSpPr>
        <p:grpSpPr>
          <a:xfrm>
            <a:off x="6689211" y="1396719"/>
            <a:ext cx="331061" cy="369332"/>
            <a:chOff x="1290488" y="3542232"/>
            <a:chExt cx="288924" cy="365393"/>
          </a:xfrm>
        </p:grpSpPr>
        <p:sp>
          <p:nvSpPr>
            <p:cNvPr id="21" name="Овал 20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1290488" y="3542232"/>
              <a:ext cx="288924" cy="365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800" b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464126" y="848601"/>
            <a:ext cx="30997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b="1" dirty="0" smtClean="0"/>
              <a:t>Создание нового контакта</a:t>
            </a:r>
            <a:endParaRPr lang="ru-RU" sz="1400" b="1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9552" y="1207785"/>
            <a:ext cx="224507" cy="276999"/>
            <a:chOff x="1283503" y="3538071"/>
            <a:chExt cx="302895" cy="373716"/>
          </a:xfrm>
        </p:grpSpPr>
        <p:sp>
          <p:nvSpPr>
            <p:cNvPr id="26" name="Овал 25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 Box 15"/>
            <p:cNvSpPr txBox="1">
              <a:spLocks noChangeArrowheads="1"/>
            </p:cNvSpPr>
            <p:nvPr/>
          </p:nvSpPr>
          <p:spPr bwMode="auto">
            <a:xfrm>
              <a:off x="1290489" y="3538071"/>
              <a:ext cx="288925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867030" y="1124744"/>
            <a:ext cx="29671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</a:rPr>
              <a:t>Инициация добавления нового контакта осуществляется путем нажатия кнопки </a:t>
            </a:r>
            <a:r>
              <a:rPr lang="ru-RU" sz="1400" b="1" dirty="0" smtClean="0">
                <a:latin typeface="Arial" panose="020B0604020202020204" pitchFamily="34" charset="0"/>
              </a:rPr>
              <a:t>Добавить</a:t>
            </a:r>
            <a:endParaRPr lang="ru-RU" sz="1400" dirty="0">
              <a:latin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992" y="1856827"/>
            <a:ext cx="4392488" cy="843773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867030" y="2114272"/>
            <a:ext cx="32009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</a:rPr>
              <a:t>В текстовой строке вводится наименование контакта (=повод для обращения к данному контакту)</a:t>
            </a:r>
            <a:endParaRPr lang="ru-RU" sz="1400" dirty="0">
              <a:latin typeface="Arial" panose="020B0604020202020204" pitchFamily="34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539552" y="2178729"/>
            <a:ext cx="224507" cy="276999"/>
            <a:chOff x="1283503" y="3538071"/>
            <a:chExt cx="302895" cy="373716"/>
          </a:xfrm>
        </p:grpSpPr>
        <p:sp>
          <p:nvSpPr>
            <p:cNvPr id="31" name="Овал 30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 Box 15"/>
            <p:cNvSpPr txBox="1">
              <a:spLocks noChangeArrowheads="1"/>
            </p:cNvSpPr>
            <p:nvPr/>
          </p:nvSpPr>
          <p:spPr bwMode="auto">
            <a:xfrm>
              <a:off x="1290489" y="3538071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sp>
        <p:nvSpPr>
          <p:cNvPr id="33" name="AutoShape 27"/>
          <p:cNvSpPr>
            <a:spLocks noChangeArrowheads="1"/>
          </p:cNvSpPr>
          <p:nvPr/>
        </p:nvSpPr>
        <p:spPr bwMode="auto">
          <a:xfrm>
            <a:off x="4707133" y="2164498"/>
            <a:ext cx="4104456" cy="275811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8646058" y="2091958"/>
            <a:ext cx="331061" cy="369332"/>
            <a:chOff x="1290488" y="3542232"/>
            <a:chExt cx="288924" cy="365393"/>
          </a:xfrm>
        </p:grpSpPr>
        <p:sp>
          <p:nvSpPr>
            <p:cNvPr id="35" name="Овал 34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Text Box 15"/>
            <p:cNvSpPr txBox="1">
              <a:spLocks noChangeArrowheads="1"/>
            </p:cNvSpPr>
            <p:nvPr/>
          </p:nvSpPr>
          <p:spPr bwMode="auto">
            <a:xfrm>
              <a:off x="1290488" y="3542232"/>
              <a:ext cx="288924" cy="365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800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539552" y="3074293"/>
            <a:ext cx="224507" cy="276999"/>
            <a:chOff x="1283503" y="3538071"/>
            <a:chExt cx="302895" cy="373716"/>
          </a:xfrm>
        </p:grpSpPr>
        <p:sp>
          <p:nvSpPr>
            <p:cNvPr id="38" name="Овал 37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Text Box 15"/>
            <p:cNvSpPr txBox="1">
              <a:spLocks noChangeArrowheads="1"/>
            </p:cNvSpPr>
            <p:nvPr/>
          </p:nvSpPr>
          <p:spPr bwMode="auto">
            <a:xfrm>
              <a:off x="1290489" y="3538071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200" b="1" dirty="0">
                  <a:solidFill>
                    <a:srgbClr val="C00000"/>
                  </a:solidFill>
                </a:rPr>
                <a:t>3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861853" y="3074829"/>
            <a:ext cx="32009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</a:rPr>
              <a:t>Создание контакта подтверждается путем нажатия </a:t>
            </a:r>
            <a:r>
              <a:rPr lang="ru-RU" sz="1400" dirty="0">
                <a:latin typeface="Arial" panose="020B0604020202020204" pitchFamily="34" charset="0"/>
              </a:rPr>
              <a:t>кнопки </a:t>
            </a:r>
            <a:r>
              <a:rPr lang="ru-RU" sz="1400" b="1" dirty="0" smtClean="0">
                <a:latin typeface="Arial" panose="020B0604020202020204" pitchFamily="34" charset="0"/>
              </a:rPr>
              <a:t>Добавить, </a:t>
            </a:r>
            <a:r>
              <a:rPr lang="ru-RU" sz="1400" dirty="0" smtClean="0">
                <a:latin typeface="Arial" panose="020B0604020202020204" pitchFamily="34" charset="0"/>
              </a:rPr>
              <a:t>в результате чего отобразится блок полей для описания контакта</a:t>
            </a:r>
            <a:endParaRPr lang="ru-RU" sz="1400" dirty="0">
              <a:latin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2876" y="3062979"/>
            <a:ext cx="4389604" cy="1517825"/>
          </a:xfrm>
          <a:prstGeom prst="rect">
            <a:avLst/>
          </a:prstGeom>
        </p:spPr>
      </p:pic>
      <p:sp>
        <p:nvSpPr>
          <p:cNvPr id="44" name="AutoShape 27"/>
          <p:cNvSpPr>
            <a:spLocks noChangeArrowheads="1"/>
          </p:cNvSpPr>
          <p:nvPr/>
        </p:nvSpPr>
        <p:spPr bwMode="auto">
          <a:xfrm>
            <a:off x="4707133" y="2486071"/>
            <a:ext cx="728963" cy="184666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5" name="Группа 44"/>
          <p:cNvGrpSpPr/>
          <p:nvPr/>
        </p:nvGrpSpPr>
        <p:grpSpPr>
          <a:xfrm>
            <a:off x="4528971" y="2483604"/>
            <a:ext cx="331061" cy="369332"/>
            <a:chOff x="1290488" y="3542232"/>
            <a:chExt cx="288924" cy="365393"/>
          </a:xfrm>
        </p:grpSpPr>
        <p:sp>
          <p:nvSpPr>
            <p:cNvPr id="46" name="Овал 45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Text Box 15"/>
            <p:cNvSpPr txBox="1">
              <a:spLocks noChangeArrowheads="1"/>
            </p:cNvSpPr>
            <p:nvPr/>
          </p:nvSpPr>
          <p:spPr bwMode="auto">
            <a:xfrm>
              <a:off x="1290488" y="3542232"/>
              <a:ext cx="288924" cy="365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800" b="1" dirty="0" smtClean="0">
                  <a:solidFill>
                    <a:srgbClr val="C00000"/>
                  </a:solidFill>
                </a:rPr>
                <a:t>3</a:t>
              </a:r>
              <a:endParaRPr lang="ru-RU" sz="1800" b="1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48" name="Соединительная линия уступом 47"/>
          <p:cNvCxnSpPr>
            <a:stCxn id="44" idx="2"/>
            <a:endCxn id="8" idx="0"/>
          </p:cNvCxnSpPr>
          <p:nvPr/>
        </p:nvCxnSpPr>
        <p:spPr>
          <a:xfrm rot="16200000" flipH="1">
            <a:off x="5688525" y="2053826"/>
            <a:ext cx="392242" cy="1626063"/>
          </a:xfrm>
          <a:prstGeom prst="bentConnector3">
            <a:avLst>
              <a:gd name="adj1" fmla="val 50000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Рисунок 5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15302" y="3068960"/>
            <a:ext cx="796858" cy="204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931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Контактная информация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4" name="Rectangle 17"/>
          <p:cNvSpPr>
            <a:spLocks noChangeArrowheads="1"/>
          </p:cNvSpPr>
          <p:nvPr/>
        </p:nvSpPr>
        <p:spPr bwMode="auto">
          <a:xfrm>
            <a:off x="6084168" y="1340768"/>
            <a:ext cx="2468488" cy="3877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b="1" dirty="0"/>
              <a:t>Личные данные сотрудника</a:t>
            </a:r>
          </a:p>
          <a:p>
            <a:pPr eaLnBrk="1" hangingPunct="1">
              <a:spcBef>
                <a:spcPct val="0"/>
              </a:spcBef>
              <a:buNone/>
            </a:pPr>
            <a:endParaRPr lang="ru-RU" sz="14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ru-RU" sz="1400" b="1" dirty="0"/>
              <a:t>Контактная информация </a:t>
            </a:r>
            <a:r>
              <a:rPr lang="ru-RU" sz="1200" dirty="0"/>
              <a:t>(</a:t>
            </a:r>
            <a:r>
              <a:rPr lang="ru-RU" sz="1200" i="1" dirty="0"/>
              <a:t>адрес электронной почты, телефон, факс – не более одного номера или адреса</a:t>
            </a:r>
            <a:r>
              <a:rPr lang="ru-RU" sz="1200" dirty="0"/>
              <a:t>)</a:t>
            </a:r>
            <a:endParaRPr lang="ru-RU" sz="1400" dirty="0"/>
          </a:p>
          <a:p>
            <a:pPr eaLnBrk="1" hangingPunct="1">
              <a:spcBef>
                <a:spcPct val="0"/>
              </a:spcBef>
              <a:buNone/>
            </a:pPr>
            <a:endParaRPr lang="ru-RU" sz="14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ru-RU" sz="1400" b="1" dirty="0"/>
              <a:t>Рабочая информация</a:t>
            </a:r>
            <a:r>
              <a:rPr lang="ru-RU" sz="1400" dirty="0"/>
              <a:t> </a:t>
            </a:r>
            <a:r>
              <a:rPr lang="ru-RU" sz="1200" dirty="0"/>
              <a:t>(</a:t>
            </a:r>
            <a:r>
              <a:rPr lang="ru-RU" sz="1200" i="1" dirty="0"/>
              <a:t>график отличный от общего графика работы экспедиции, должность, роль</a:t>
            </a:r>
            <a:r>
              <a:rPr lang="ru-RU" sz="1200" dirty="0"/>
              <a:t>)</a:t>
            </a:r>
          </a:p>
          <a:p>
            <a:pPr eaLnBrk="1" hangingPunct="1">
              <a:spcBef>
                <a:spcPct val="0"/>
              </a:spcBef>
              <a:buNone/>
            </a:pPr>
            <a:endParaRPr lang="ru-RU" sz="12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ru-RU" sz="1400" b="1" dirty="0"/>
              <a:t>Связь с офисом</a:t>
            </a:r>
          </a:p>
          <a:p>
            <a:pPr eaLnBrk="1" hangingPunct="1">
              <a:spcBef>
                <a:spcPct val="0"/>
              </a:spcBef>
              <a:buNone/>
            </a:pPr>
            <a:endParaRPr lang="ru-RU" sz="14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ru-RU" sz="1400" b="1" dirty="0"/>
              <a:t>Комментарий</a:t>
            </a:r>
            <a:r>
              <a:rPr lang="ru-RU" sz="1400" dirty="0"/>
              <a:t> </a:t>
            </a:r>
            <a:r>
              <a:rPr lang="ru-RU" sz="1200" dirty="0" smtClean="0"/>
              <a:t>(</a:t>
            </a:r>
            <a:r>
              <a:rPr lang="ru-RU" sz="1200" i="1" dirty="0" smtClean="0"/>
              <a:t>дополнительные сведений, уточняющие информацию о контактном лице</a:t>
            </a:r>
            <a:r>
              <a:rPr lang="ru-RU" sz="1200" dirty="0" smtClean="0"/>
              <a:t>)</a:t>
            </a:r>
            <a:endParaRPr lang="ru-RU" sz="14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340768"/>
            <a:ext cx="4608511" cy="4215013"/>
          </a:xfrm>
          <a:prstGeom prst="rect">
            <a:avLst/>
          </a:prstGeom>
        </p:spPr>
      </p:pic>
      <p:pic>
        <p:nvPicPr>
          <p:cNvPr id="2049" name="Picture 1" descr="clo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31927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078" y="1713781"/>
            <a:ext cx="3906962" cy="3875459"/>
          </a:xfrm>
          <a:prstGeom prst="rect">
            <a:avLst/>
          </a:prstGeom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Создание нового органа власти.</a:t>
            </a:r>
          </a:p>
          <a:p>
            <a:pPr algn="ctr">
              <a:lnSpc>
                <a:spcPts val="2500"/>
              </a:lnSpc>
            </a:pPr>
            <a:r>
              <a:rPr lang="ru-RU" sz="2400" b="1" dirty="0"/>
              <a:t>Платежные реквизиты 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788767" y="1540823"/>
            <a:ext cx="481592" cy="400111"/>
            <a:chOff x="1290488" y="3604907"/>
            <a:chExt cx="288924" cy="240041"/>
          </a:xfrm>
        </p:grpSpPr>
        <p:sp>
          <p:nvSpPr>
            <p:cNvPr id="21" name="Овал 20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>
                  <a:solidFill>
                    <a:srgbClr val="C00000"/>
                  </a:solidFill>
                </a:rPr>
                <a:t>4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5332674" y="1713782"/>
            <a:ext cx="3022559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/>
              <a:t>Платежные реквизиты</a:t>
            </a:r>
          </a:p>
          <a:p>
            <a:pPr eaLnBrk="1" hangingPunct="1"/>
            <a:r>
              <a:rPr lang="ru-RU" sz="1200" i="1"/>
              <a:t>(поля для заполнения):</a:t>
            </a:r>
          </a:p>
          <a:p>
            <a:pPr eaLnBrk="1" hangingPunct="1"/>
            <a:endParaRPr lang="ru-RU" sz="1600" b="1" dirty="0"/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sz="1200"/>
              <a:t>Полное наименование получателя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sz="1200"/>
              <a:t>Краткое наименование получателя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sz="1200"/>
              <a:t>ИНН получателя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sz="1200"/>
              <a:t>КПП получателя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sz="1200"/>
              <a:t>Наименование банка получателя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sz="1200"/>
              <a:t>БИК банка получателя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sz="1200"/>
              <a:t>Лицевой счет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sz="1200"/>
              <a:t>Корр. счет банка получателя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sz="1200"/>
              <a:t>№ счета получателя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sz="1200"/>
              <a:t>ОКАТО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sz="1200"/>
              <a:t>ОКТМО</a:t>
            </a:r>
            <a:endParaRPr lang="ru-RU" sz="12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543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1416527" y="2076233"/>
            <a:ext cx="64087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Реестр государственных</a:t>
            </a:r>
          </a:p>
          <a:p>
            <a:pPr algn="ctr">
              <a:lnSpc>
                <a:spcPts val="2500"/>
              </a:lnSpc>
            </a:pPr>
            <a:r>
              <a:rPr lang="ru-RU" sz="2400" b="1" dirty="0"/>
              <a:t>и </a:t>
            </a:r>
            <a:r>
              <a:rPr lang="ru-RU" sz="2400" b="1" dirty="0" smtClean="0"/>
              <a:t>муниципальных </a:t>
            </a:r>
            <a:r>
              <a:rPr lang="ru-RU" sz="2400" b="1" dirty="0"/>
              <a:t>услуг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1416527" y="3082500"/>
            <a:ext cx="6408712" cy="45719"/>
            <a:chOff x="1403648" y="3860938"/>
            <a:chExt cx="6048672" cy="43536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568927" y="3081709"/>
            <a:ext cx="64087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Введение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733332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3354374"/>
            <a:ext cx="4389604" cy="15147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992" y="2132856"/>
            <a:ext cx="4389604" cy="8014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9992" y="1213220"/>
            <a:ext cx="4392488" cy="847628"/>
          </a:xfrm>
          <a:prstGeom prst="rect">
            <a:avLst/>
          </a:prstGeom>
        </p:spPr>
      </p:pic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Создание нового органа власти. Платежные реквизиты 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23" name="AutoShape 27"/>
          <p:cNvSpPr>
            <a:spLocks noChangeArrowheads="1"/>
          </p:cNvSpPr>
          <p:nvPr/>
        </p:nvSpPr>
        <p:spPr bwMode="auto">
          <a:xfrm>
            <a:off x="5944922" y="1700808"/>
            <a:ext cx="931334" cy="209447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0" name="Группа 19"/>
          <p:cNvGrpSpPr/>
          <p:nvPr/>
        </p:nvGrpSpPr>
        <p:grpSpPr>
          <a:xfrm>
            <a:off x="6689211" y="1628800"/>
            <a:ext cx="331061" cy="369332"/>
            <a:chOff x="1290488" y="3542232"/>
            <a:chExt cx="288924" cy="365393"/>
          </a:xfrm>
        </p:grpSpPr>
        <p:sp>
          <p:nvSpPr>
            <p:cNvPr id="21" name="Овал 20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1290488" y="3542232"/>
              <a:ext cx="288924" cy="365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800" b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464126" y="1136957"/>
            <a:ext cx="32437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b="1" dirty="0" smtClean="0"/>
              <a:t>Создание платежных реквизитов</a:t>
            </a:r>
            <a:endParaRPr lang="ru-RU" sz="1400" b="1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9552" y="1496141"/>
            <a:ext cx="224507" cy="276999"/>
            <a:chOff x="1283503" y="3538071"/>
            <a:chExt cx="302895" cy="373716"/>
          </a:xfrm>
        </p:grpSpPr>
        <p:sp>
          <p:nvSpPr>
            <p:cNvPr id="26" name="Овал 25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 Box 15"/>
            <p:cNvSpPr txBox="1">
              <a:spLocks noChangeArrowheads="1"/>
            </p:cNvSpPr>
            <p:nvPr/>
          </p:nvSpPr>
          <p:spPr bwMode="auto">
            <a:xfrm>
              <a:off x="1290489" y="3538071"/>
              <a:ext cx="288925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861853" y="1373213"/>
            <a:ext cx="2967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</a:rPr>
              <a:t>Инициация добавления новых платежных реквизитов осуществляется путем нажатия кнопки </a:t>
            </a:r>
            <a:r>
              <a:rPr lang="ru-RU" sz="1400" b="1" dirty="0" smtClean="0">
                <a:latin typeface="Arial" panose="020B0604020202020204" pitchFamily="34" charset="0"/>
              </a:rPr>
              <a:t>Добавить</a:t>
            </a:r>
            <a:endParaRPr lang="ru-RU" sz="1400" dirty="0">
              <a:latin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67030" y="2402628"/>
            <a:ext cx="32009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</a:rPr>
              <a:t>В текстовой строке вводится наименование платежных реквизитов</a:t>
            </a:r>
            <a:endParaRPr lang="ru-RU" sz="1400" dirty="0">
              <a:latin typeface="Arial" panose="020B0604020202020204" pitchFamily="34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539552" y="2467085"/>
            <a:ext cx="224507" cy="276999"/>
            <a:chOff x="1283503" y="3538071"/>
            <a:chExt cx="302895" cy="373716"/>
          </a:xfrm>
        </p:grpSpPr>
        <p:sp>
          <p:nvSpPr>
            <p:cNvPr id="31" name="Овал 30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 Box 15"/>
            <p:cNvSpPr txBox="1">
              <a:spLocks noChangeArrowheads="1"/>
            </p:cNvSpPr>
            <p:nvPr/>
          </p:nvSpPr>
          <p:spPr bwMode="auto">
            <a:xfrm>
              <a:off x="1290489" y="3538071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sp>
        <p:nvSpPr>
          <p:cNvPr id="33" name="AutoShape 27"/>
          <p:cNvSpPr>
            <a:spLocks noChangeArrowheads="1"/>
          </p:cNvSpPr>
          <p:nvPr/>
        </p:nvSpPr>
        <p:spPr bwMode="auto">
          <a:xfrm>
            <a:off x="4572000" y="2452854"/>
            <a:ext cx="4239589" cy="249565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8646058" y="2380314"/>
            <a:ext cx="331061" cy="369332"/>
            <a:chOff x="1290488" y="3542232"/>
            <a:chExt cx="288924" cy="365393"/>
          </a:xfrm>
        </p:grpSpPr>
        <p:sp>
          <p:nvSpPr>
            <p:cNvPr id="35" name="Овал 34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Text Box 15"/>
            <p:cNvSpPr txBox="1">
              <a:spLocks noChangeArrowheads="1"/>
            </p:cNvSpPr>
            <p:nvPr/>
          </p:nvSpPr>
          <p:spPr bwMode="auto">
            <a:xfrm>
              <a:off x="1290488" y="3542232"/>
              <a:ext cx="288924" cy="365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800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539552" y="3362649"/>
            <a:ext cx="224507" cy="276999"/>
            <a:chOff x="1283503" y="3538071"/>
            <a:chExt cx="302895" cy="373716"/>
          </a:xfrm>
        </p:grpSpPr>
        <p:sp>
          <p:nvSpPr>
            <p:cNvPr id="38" name="Овал 37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Text Box 15"/>
            <p:cNvSpPr txBox="1">
              <a:spLocks noChangeArrowheads="1"/>
            </p:cNvSpPr>
            <p:nvPr/>
          </p:nvSpPr>
          <p:spPr bwMode="auto">
            <a:xfrm>
              <a:off x="1290489" y="3538071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861853" y="3363185"/>
            <a:ext cx="320091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</a:rPr>
              <a:t>Создание платежных реквизитов подтверждается путем нажатия </a:t>
            </a:r>
            <a:r>
              <a:rPr lang="ru-RU" sz="1400" dirty="0">
                <a:latin typeface="Arial" panose="020B0604020202020204" pitchFamily="34" charset="0"/>
              </a:rPr>
              <a:t>кнопки </a:t>
            </a:r>
            <a:r>
              <a:rPr lang="ru-RU" sz="1400" b="1" dirty="0" smtClean="0">
                <a:latin typeface="Arial" panose="020B0604020202020204" pitchFamily="34" charset="0"/>
              </a:rPr>
              <a:t>Добавить, </a:t>
            </a:r>
            <a:r>
              <a:rPr lang="ru-RU" sz="1400" dirty="0" smtClean="0">
                <a:latin typeface="Arial" panose="020B0604020202020204" pitchFamily="34" charset="0"/>
              </a:rPr>
              <a:t>в результате чего отобразится блок полей для описания платежных реквизитов</a:t>
            </a:r>
            <a:endParaRPr lang="ru-RU" sz="1400" dirty="0">
              <a:latin typeface="Arial" panose="020B0604020202020204" pitchFamily="34" charset="0"/>
            </a:endParaRPr>
          </a:p>
        </p:txBody>
      </p:sp>
      <p:sp>
        <p:nvSpPr>
          <p:cNvPr id="44" name="AutoShape 27"/>
          <p:cNvSpPr>
            <a:spLocks noChangeArrowheads="1"/>
          </p:cNvSpPr>
          <p:nvPr/>
        </p:nvSpPr>
        <p:spPr bwMode="auto">
          <a:xfrm>
            <a:off x="4603843" y="2707436"/>
            <a:ext cx="728963" cy="184666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5" name="Группа 44"/>
          <p:cNvGrpSpPr/>
          <p:nvPr/>
        </p:nvGrpSpPr>
        <p:grpSpPr>
          <a:xfrm>
            <a:off x="4528971" y="2771960"/>
            <a:ext cx="331061" cy="369332"/>
            <a:chOff x="1290488" y="3542232"/>
            <a:chExt cx="288924" cy="365393"/>
          </a:xfrm>
        </p:grpSpPr>
        <p:sp>
          <p:nvSpPr>
            <p:cNvPr id="46" name="Овал 45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Text Box 15"/>
            <p:cNvSpPr txBox="1">
              <a:spLocks noChangeArrowheads="1"/>
            </p:cNvSpPr>
            <p:nvPr/>
          </p:nvSpPr>
          <p:spPr bwMode="auto">
            <a:xfrm>
              <a:off x="1290488" y="3542232"/>
              <a:ext cx="288924" cy="365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800" b="1" dirty="0" smtClean="0">
                  <a:solidFill>
                    <a:srgbClr val="C00000"/>
                  </a:solidFill>
                </a:rPr>
                <a:t>3</a:t>
              </a:r>
              <a:endParaRPr lang="ru-RU" sz="1800" b="1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48" name="Соединительная линия уступом 47"/>
          <p:cNvCxnSpPr>
            <a:stCxn id="44" idx="2"/>
          </p:cNvCxnSpPr>
          <p:nvPr/>
        </p:nvCxnSpPr>
        <p:spPr>
          <a:xfrm rot="16200000" flipH="1">
            <a:off x="5603385" y="2257041"/>
            <a:ext cx="459233" cy="1729353"/>
          </a:xfrm>
          <a:prstGeom prst="bentConnector3">
            <a:avLst>
              <a:gd name="adj1" fmla="val 50000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Рисунок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5359" y="3392966"/>
            <a:ext cx="619125" cy="17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9693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8" name="Picture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5347" y="1201246"/>
            <a:ext cx="2901840" cy="2011729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6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7984" y="1190823"/>
            <a:ext cx="3482990" cy="3754949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/>
              <a:t>Услуги, предоставляемые организацией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2080757" y="5199946"/>
            <a:ext cx="551557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/>
              <a:t>В карточке услуги указывается </a:t>
            </a:r>
            <a:r>
              <a:rPr lang="ru-RU" sz="1400" b="1"/>
              <a:t>Ответственный орган власти</a:t>
            </a:r>
          </a:p>
        </p:txBody>
      </p:sp>
      <p:grpSp>
        <p:nvGrpSpPr>
          <p:cNvPr id="50" name="Группа 49"/>
          <p:cNvGrpSpPr/>
          <p:nvPr/>
        </p:nvGrpSpPr>
        <p:grpSpPr>
          <a:xfrm>
            <a:off x="1851073" y="5218043"/>
            <a:ext cx="224507" cy="276999"/>
            <a:chOff x="1283503" y="3538070"/>
            <a:chExt cx="302895" cy="373716"/>
          </a:xfrm>
        </p:grpSpPr>
        <p:sp>
          <p:nvSpPr>
            <p:cNvPr id="51" name="Овал 50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1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70" name="Rectangle 17"/>
          <p:cNvSpPr>
            <a:spLocks noChangeArrowheads="1"/>
          </p:cNvSpPr>
          <p:nvPr/>
        </p:nvSpPr>
        <p:spPr bwMode="auto">
          <a:xfrm>
            <a:off x="2080757" y="5647135"/>
            <a:ext cx="55155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Услуга автоматически появляется у органа власти на </a:t>
            </a:r>
            <a:r>
              <a:rPr lang="ru-RU" sz="1400" dirty="0" smtClean="0"/>
              <a:t>вкладке </a:t>
            </a:r>
            <a:r>
              <a:rPr lang="ru-RU" sz="1400" b="1" dirty="0"/>
              <a:t>Услуги (функции) органа власти</a:t>
            </a:r>
          </a:p>
        </p:txBody>
      </p:sp>
      <p:grpSp>
        <p:nvGrpSpPr>
          <p:cNvPr id="71" name="Группа 70"/>
          <p:cNvGrpSpPr/>
          <p:nvPr/>
        </p:nvGrpSpPr>
        <p:grpSpPr>
          <a:xfrm>
            <a:off x="1851073" y="5673762"/>
            <a:ext cx="224507" cy="276999"/>
            <a:chOff x="1283503" y="3538070"/>
            <a:chExt cx="302895" cy="373716"/>
          </a:xfrm>
        </p:grpSpPr>
        <p:sp>
          <p:nvSpPr>
            <p:cNvPr id="72" name="Овал 71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2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74" name="Rectangle 17"/>
          <p:cNvSpPr>
            <a:spLocks noChangeArrowheads="1"/>
          </p:cNvSpPr>
          <p:nvPr/>
        </p:nvSpPr>
        <p:spPr bwMode="auto">
          <a:xfrm>
            <a:off x="2080757" y="6277015"/>
            <a:ext cx="551557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/>
              <a:t>Можно добавить вручную услугу вышестоящей организации</a:t>
            </a:r>
          </a:p>
        </p:txBody>
      </p:sp>
      <p:grpSp>
        <p:nvGrpSpPr>
          <p:cNvPr id="75" name="Группа 74"/>
          <p:cNvGrpSpPr/>
          <p:nvPr/>
        </p:nvGrpSpPr>
        <p:grpSpPr>
          <a:xfrm>
            <a:off x="1851073" y="6287765"/>
            <a:ext cx="224507" cy="276999"/>
            <a:chOff x="1283503" y="3538070"/>
            <a:chExt cx="302895" cy="373716"/>
          </a:xfrm>
        </p:grpSpPr>
        <p:sp>
          <p:nvSpPr>
            <p:cNvPr id="76" name="Овал 75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3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78" name="AutoShape 27"/>
          <p:cNvSpPr>
            <a:spLocks noChangeArrowheads="1"/>
          </p:cNvSpPr>
          <p:nvPr/>
        </p:nvSpPr>
        <p:spPr bwMode="auto">
          <a:xfrm>
            <a:off x="1285347" y="3026687"/>
            <a:ext cx="2901847" cy="192681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9" name="Группа 78"/>
          <p:cNvGrpSpPr/>
          <p:nvPr/>
        </p:nvGrpSpPr>
        <p:grpSpPr>
          <a:xfrm>
            <a:off x="1044550" y="989292"/>
            <a:ext cx="481592" cy="400111"/>
            <a:chOff x="1290488" y="3604907"/>
            <a:chExt cx="288924" cy="240041"/>
          </a:xfrm>
        </p:grpSpPr>
        <p:sp>
          <p:nvSpPr>
            <p:cNvPr id="80" name="Овал 79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>
                  <a:solidFill>
                    <a:srgbClr val="C00000"/>
                  </a:solidFill>
                </a:rPr>
                <a:t>1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pic>
        <p:nvPicPr>
          <p:cNvPr id="18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70402" y="3393640"/>
            <a:ext cx="2107068" cy="154752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2" name="Группа 81"/>
          <p:cNvGrpSpPr/>
          <p:nvPr/>
        </p:nvGrpSpPr>
        <p:grpSpPr>
          <a:xfrm>
            <a:off x="4188755" y="989292"/>
            <a:ext cx="481592" cy="400111"/>
            <a:chOff x="1290488" y="3604907"/>
            <a:chExt cx="288924" cy="240041"/>
          </a:xfrm>
        </p:grpSpPr>
        <p:sp>
          <p:nvSpPr>
            <p:cNvPr id="83" name="Овал 82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>
                  <a:solidFill>
                    <a:srgbClr val="C00000"/>
                  </a:solidFill>
                </a:rPr>
                <a:t>2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1830048" y="3254228"/>
            <a:ext cx="481592" cy="400111"/>
            <a:chOff x="1290488" y="3604907"/>
            <a:chExt cx="288924" cy="240041"/>
          </a:xfrm>
        </p:grpSpPr>
        <p:sp>
          <p:nvSpPr>
            <p:cNvPr id="86" name="Овал 85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>
                  <a:solidFill>
                    <a:srgbClr val="C00000"/>
                  </a:solidFill>
                </a:rPr>
                <a:t>3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4" name="Соединительная линия уступом 3"/>
          <p:cNvCxnSpPr/>
          <p:nvPr/>
        </p:nvCxnSpPr>
        <p:spPr>
          <a:xfrm rot="10800000" flipV="1">
            <a:off x="2736272" y="2439566"/>
            <a:ext cx="2555809" cy="533791"/>
          </a:xfrm>
          <a:prstGeom prst="bentConnector2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3635896" y="4365104"/>
            <a:ext cx="1656184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0086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7545" y="4141000"/>
            <a:ext cx="3078209" cy="17107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060848"/>
            <a:ext cx="5637017" cy="2031515"/>
          </a:xfrm>
          <a:prstGeom prst="rect">
            <a:avLst/>
          </a:prstGeom>
        </p:spPr>
      </p:pic>
      <p:sp>
        <p:nvSpPr>
          <p:cNvPr id="92181" name="Text Box 21"/>
          <p:cNvSpPr txBox="1">
            <a:spLocks noChangeArrowheads="1"/>
          </p:cNvSpPr>
          <p:nvPr/>
        </p:nvSpPr>
        <p:spPr bwMode="auto">
          <a:xfrm>
            <a:off x="2169894" y="1610730"/>
            <a:ext cx="48042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400" b="1" dirty="0">
                <a:latin typeface="Arial" panose="020B0604020202020204" pitchFamily="34" charset="0"/>
              </a:rPr>
              <a:t>Настройка </a:t>
            </a:r>
            <a:r>
              <a:rPr lang="ru-RU" sz="1400" b="1" dirty="0" smtClean="0">
                <a:latin typeface="Arial" panose="020B0604020202020204" pitchFamily="34" charset="0"/>
              </a:rPr>
              <a:t>через карточку </a:t>
            </a:r>
            <a:r>
              <a:rPr lang="ru-RU" sz="1400" b="1" dirty="0">
                <a:latin typeface="Arial" panose="020B0604020202020204" pitchFamily="34" charset="0"/>
              </a:rPr>
              <a:t>органа власти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90994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Есть два варианта указать платежные реквизиты: </a:t>
            </a:r>
            <a:r>
              <a:rPr lang="ru-RU" sz="1400" dirty="0">
                <a:latin typeface="Arial" panose="020B0604020202020204" pitchFamily="34" charset="0"/>
              </a:rPr>
              <a:t>настройка </a:t>
            </a:r>
            <a:r>
              <a:rPr lang="ru-RU" sz="1400" dirty="0" smtClean="0">
                <a:latin typeface="Arial" panose="020B0604020202020204" pitchFamily="34" charset="0"/>
              </a:rPr>
              <a:t>через карточку </a:t>
            </a:r>
            <a:r>
              <a:rPr lang="ru-RU" sz="1400" dirty="0">
                <a:latin typeface="Arial" panose="020B0604020202020204" pitchFamily="34" charset="0"/>
              </a:rPr>
              <a:t>органа власти</a:t>
            </a:r>
          </a:p>
          <a:p>
            <a:pPr algn="ctr"/>
            <a:r>
              <a:rPr lang="ru-RU" sz="1400" dirty="0">
                <a:latin typeface="Arial" panose="020B0604020202020204" pitchFamily="34" charset="0"/>
              </a:rPr>
              <a:t>и настройка платежных реквизитов </a:t>
            </a:r>
            <a:r>
              <a:rPr lang="ru-RU" sz="1400" dirty="0" smtClean="0">
                <a:latin typeface="Arial" panose="020B0604020202020204" pitchFamily="34" charset="0"/>
              </a:rPr>
              <a:t>через карточку </a:t>
            </a:r>
            <a:r>
              <a:rPr lang="ru-RU" sz="1400" dirty="0">
                <a:latin typeface="Arial" panose="020B0604020202020204" pitchFamily="34" charset="0"/>
              </a:rPr>
              <a:t>услуги</a:t>
            </a:r>
            <a:endParaRPr lang="ru-RU" sz="1400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Услуги, предоставляемые </a:t>
            </a:r>
            <a:r>
              <a:rPr lang="ru-RU" sz="2400" b="1" dirty="0" smtClean="0"/>
              <a:t>органом власти</a:t>
            </a:r>
            <a:endParaRPr lang="ru-RU" sz="2400" b="1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5364088" y="3924794"/>
            <a:ext cx="1024121" cy="1304406"/>
            <a:chOff x="4339968" y="5285290"/>
            <a:chExt cx="1024121" cy="1304407"/>
          </a:xfrm>
        </p:grpSpPr>
        <p:sp>
          <p:nvSpPr>
            <p:cNvPr id="92172" name="AutoShape 12"/>
            <p:cNvSpPr>
              <a:spLocks noChangeArrowheads="1"/>
            </p:cNvSpPr>
            <p:nvPr/>
          </p:nvSpPr>
          <p:spPr bwMode="auto">
            <a:xfrm>
              <a:off x="4339968" y="5285290"/>
              <a:ext cx="199095" cy="199181"/>
            </a:xfrm>
            <a:prstGeom prst="roundRect">
              <a:avLst>
                <a:gd name="adj" fmla="val 358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cxnSp>
          <p:nvCxnSpPr>
            <p:cNvPr id="53" name="Соединительная линия уступом 52"/>
            <p:cNvCxnSpPr>
              <a:stCxn id="92172" idx="2"/>
            </p:cNvCxnSpPr>
            <p:nvPr/>
          </p:nvCxnSpPr>
          <p:spPr>
            <a:xfrm rot="16200000" flipH="1">
              <a:off x="4349190" y="5574797"/>
              <a:ext cx="1105226" cy="924573"/>
            </a:xfrm>
            <a:prstGeom prst="bentConnector3">
              <a:avLst>
                <a:gd name="adj1" fmla="val 100025"/>
              </a:avLst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 Box 21"/>
          <p:cNvSpPr txBox="1">
            <a:spLocks noChangeArrowheads="1"/>
          </p:cNvSpPr>
          <p:nvPr/>
        </p:nvSpPr>
        <p:spPr bwMode="auto">
          <a:xfrm>
            <a:off x="467544" y="4255417"/>
            <a:ext cx="268310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 dirty="0">
                <a:latin typeface="Arial" panose="020B0604020202020204" pitchFamily="34" charset="0"/>
              </a:rPr>
              <a:t>Механизм выбора платежных</a:t>
            </a:r>
          </a:p>
          <a:p>
            <a:pPr eaLnBrk="1" hangingPunct="1"/>
            <a:r>
              <a:rPr lang="ru-RU" sz="1400" dirty="0">
                <a:latin typeface="Arial" panose="020B0604020202020204" pitchFamily="34" charset="0"/>
              </a:rPr>
              <a:t>реквизитов для оплаты:</a:t>
            </a:r>
          </a:p>
          <a:p>
            <a:pPr eaLnBrk="1" hangingPunct="1"/>
            <a:endParaRPr lang="ru-RU" sz="1400" dirty="0">
              <a:latin typeface="Arial" panose="020B0604020202020204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ru-RU" sz="1400" dirty="0">
                <a:latin typeface="Arial" panose="020B0604020202020204" pitchFamily="34" charset="0"/>
              </a:rPr>
              <a:t>для </a:t>
            </a:r>
            <a:r>
              <a:rPr lang="ru-RU" sz="1400" dirty="0" smtClean="0">
                <a:latin typeface="Arial" panose="020B0604020202020204" pitchFamily="34" charset="0"/>
              </a:rPr>
              <a:t>подуслуги</a:t>
            </a:r>
            <a:endParaRPr lang="ru-RU" sz="1400" dirty="0">
              <a:latin typeface="Arial" panose="020B0604020202020204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Arial" panose="020B0604020202020204" pitchFamily="34" charset="0"/>
              </a:rPr>
              <a:t>для </a:t>
            </a:r>
            <a:r>
              <a:rPr lang="ru-RU" sz="1400" dirty="0">
                <a:latin typeface="Arial" panose="020B0604020202020204" pitchFamily="34" charset="0"/>
              </a:rPr>
              <a:t>услуги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21C8B-08AF-4BCC-9ADA-C63260DE56E1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2977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Создание нового органа власти. Офисы</a:t>
            </a:r>
          </a:p>
        </p:txBody>
      </p:sp>
      <p:grpSp>
        <p:nvGrpSpPr>
          <p:cNvPr id="43" name="Группа 42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8" name="Rectangle 17"/>
          <p:cNvSpPr>
            <a:spLocks noChangeArrowheads="1"/>
          </p:cNvSpPr>
          <p:nvPr/>
        </p:nvSpPr>
        <p:spPr bwMode="auto">
          <a:xfrm>
            <a:off x="6234091" y="1143022"/>
            <a:ext cx="20087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/>
              <a:t>Общая информация об офисе</a:t>
            </a:r>
          </a:p>
        </p:txBody>
      </p:sp>
      <p:grpSp>
        <p:nvGrpSpPr>
          <p:cNvPr id="49" name="Группа 48"/>
          <p:cNvGrpSpPr/>
          <p:nvPr/>
        </p:nvGrpSpPr>
        <p:grpSpPr>
          <a:xfrm>
            <a:off x="6004407" y="1170413"/>
            <a:ext cx="224507" cy="276999"/>
            <a:chOff x="1283503" y="3538070"/>
            <a:chExt cx="302895" cy="373716"/>
          </a:xfrm>
        </p:grpSpPr>
        <p:sp>
          <p:nvSpPr>
            <p:cNvPr id="50" name="Овал 49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1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pic>
        <p:nvPicPr>
          <p:cNvPr id="18467" name="Picture 3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31626" y="3203443"/>
            <a:ext cx="2111167" cy="137370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65" name="Picture 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1208" y="1204215"/>
            <a:ext cx="4701500" cy="337293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9" name="AutoShape 27"/>
          <p:cNvSpPr>
            <a:spLocks noChangeArrowheads="1"/>
          </p:cNvSpPr>
          <p:nvPr/>
        </p:nvSpPr>
        <p:spPr bwMode="auto">
          <a:xfrm>
            <a:off x="2224141" y="2134871"/>
            <a:ext cx="3378567" cy="165061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0" name="AutoShape 27"/>
          <p:cNvSpPr>
            <a:spLocks noChangeArrowheads="1"/>
          </p:cNvSpPr>
          <p:nvPr/>
        </p:nvSpPr>
        <p:spPr bwMode="auto">
          <a:xfrm>
            <a:off x="2224141" y="2305531"/>
            <a:ext cx="3378567" cy="141678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1" name="AutoShape 27"/>
          <p:cNvSpPr>
            <a:spLocks noChangeArrowheads="1"/>
          </p:cNvSpPr>
          <p:nvPr/>
        </p:nvSpPr>
        <p:spPr bwMode="auto">
          <a:xfrm>
            <a:off x="2224141" y="2446412"/>
            <a:ext cx="3378567" cy="141678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" name="AutoShape 27"/>
          <p:cNvSpPr>
            <a:spLocks noChangeArrowheads="1"/>
          </p:cNvSpPr>
          <p:nvPr/>
        </p:nvSpPr>
        <p:spPr bwMode="auto">
          <a:xfrm>
            <a:off x="2224141" y="2586532"/>
            <a:ext cx="3378567" cy="1002941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3" name="AutoShape 27"/>
          <p:cNvSpPr>
            <a:spLocks noChangeArrowheads="1"/>
          </p:cNvSpPr>
          <p:nvPr/>
        </p:nvSpPr>
        <p:spPr bwMode="auto">
          <a:xfrm>
            <a:off x="2224141" y="3589472"/>
            <a:ext cx="3378567" cy="287245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4" name="AutoShape 27"/>
          <p:cNvSpPr>
            <a:spLocks noChangeArrowheads="1"/>
          </p:cNvSpPr>
          <p:nvPr/>
        </p:nvSpPr>
        <p:spPr bwMode="auto">
          <a:xfrm>
            <a:off x="2224141" y="3878360"/>
            <a:ext cx="3378567" cy="141678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" name="AutoShape 27"/>
          <p:cNvSpPr>
            <a:spLocks noChangeArrowheads="1"/>
          </p:cNvSpPr>
          <p:nvPr/>
        </p:nvSpPr>
        <p:spPr bwMode="auto">
          <a:xfrm>
            <a:off x="2224141" y="4018768"/>
            <a:ext cx="3378567" cy="141678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6" name="Группа 105"/>
          <p:cNvGrpSpPr/>
          <p:nvPr/>
        </p:nvGrpSpPr>
        <p:grpSpPr>
          <a:xfrm>
            <a:off x="2151817" y="2105193"/>
            <a:ext cx="145978" cy="215444"/>
            <a:chOff x="1283503" y="3510156"/>
            <a:chExt cx="302895" cy="447037"/>
          </a:xfrm>
        </p:grpSpPr>
        <p:sp>
          <p:nvSpPr>
            <p:cNvPr id="107" name="Овал 106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Text Box 15"/>
            <p:cNvSpPr txBox="1">
              <a:spLocks noChangeArrowheads="1"/>
            </p:cNvSpPr>
            <p:nvPr/>
          </p:nvSpPr>
          <p:spPr bwMode="auto">
            <a:xfrm>
              <a:off x="1283966" y="3510156"/>
              <a:ext cx="288924" cy="44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800" b="1">
                  <a:solidFill>
                    <a:srgbClr val="C00000"/>
                  </a:solidFill>
                </a:rPr>
                <a:t>1</a:t>
              </a:r>
              <a:endParaRPr lang="ru-RU" sz="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15" name="Группа 114"/>
          <p:cNvGrpSpPr/>
          <p:nvPr/>
        </p:nvGrpSpPr>
        <p:grpSpPr>
          <a:xfrm>
            <a:off x="2151817" y="2271279"/>
            <a:ext cx="145978" cy="215444"/>
            <a:chOff x="1283503" y="3510156"/>
            <a:chExt cx="302895" cy="447037"/>
          </a:xfrm>
        </p:grpSpPr>
        <p:sp>
          <p:nvSpPr>
            <p:cNvPr id="116" name="Овал 115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7" name="Text Box 15"/>
            <p:cNvSpPr txBox="1">
              <a:spLocks noChangeArrowheads="1"/>
            </p:cNvSpPr>
            <p:nvPr/>
          </p:nvSpPr>
          <p:spPr bwMode="auto">
            <a:xfrm>
              <a:off x="1283966" y="3510156"/>
              <a:ext cx="288924" cy="44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800" b="1">
                  <a:solidFill>
                    <a:srgbClr val="C00000"/>
                  </a:solidFill>
                </a:rPr>
                <a:t>2</a:t>
              </a:r>
              <a:endParaRPr lang="ru-RU" sz="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18" name="Группа 117"/>
          <p:cNvGrpSpPr/>
          <p:nvPr/>
        </p:nvGrpSpPr>
        <p:grpSpPr>
          <a:xfrm>
            <a:off x="2151817" y="2421781"/>
            <a:ext cx="145978" cy="215444"/>
            <a:chOff x="1283503" y="3510156"/>
            <a:chExt cx="302895" cy="447037"/>
          </a:xfrm>
        </p:grpSpPr>
        <p:sp>
          <p:nvSpPr>
            <p:cNvPr id="119" name="Овал 118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Text Box 15"/>
            <p:cNvSpPr txBox="1">
              <a:spLocks noChangeArrowheads="1"/>
            </p:cNvSpPr>
            <p:nvPr/>
          </p:nvSpPr>
          <p:spPr bwMode="auto">
            <a:xfrm>
              <a:off x="1283966" y="3510156"/>
              <a:ext cx="288924" cy="44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800" b="1">
                  <a:solidFill>
                    <a:srgbClr val="C00000"/>
                  </a:solidFill>
                </a:rPr>
                <a:t>3</a:t>
              </a:r>
              <a:endParaRPr lang="ru-RU" sz="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21" name="Группа 120"/>
          <p:cNvGrpSpPr/>
          <p:nvPr/>
        </p:nvGrpSpPr>
        <p:grpSpPr>
          <a:xfrm>
            <a:off x="2151817" y="2567482"/>
            <a:ext cx="145978" cy="215444"/>
            <a:chOff x="1283503" y="3510156"/>
            <a:chExt cx="302895" cy="447037"/>
          </a:xfrm>
        </p:grpSpPr>
        <p:sp>
          <p:nvSpPr>
            <p:cNvPr id="122" name="Овал 121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Text Box 15"/>
            <p:cNvSpPr txBox="1">
              <a:spLocks noChangeArrowheads="1"/>
            </p:cNvSpPr>
            <p:nvPr/>
          </p:nvSpPr>
          <p:spPr bwMode="auto">
            <a:xfrm>
              <a:off x="1283966" y="3510156"/>
              <a:ext cx="288924" cy="44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800" b="1">
                  <a:solidFill>
                    <a:srgbClr val="C00000"/>
                  </a:solidFill>
                </a:rPr>
                <a:t>4</a:t>
              </a:r>
              <a:endParaRPr lang="ru-RU" sz="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24" name="Группа 123"/>
          <p:cNvGrpSpPr/>
          <p:nvPr/>
        </p:nvGrpSpPr>
        <p:grpSpPr>
          <a:xfrm>
            <a:off x="2151817" y="3558155"/>
            <a:ext cx="145978" cy="215444"/>
            <a:chOff x="1283503" y="3510156"/>
            <a:chExt cx="302895" cy="447037"/>
          </a:xfrm>
        </p:grpSpPr>
        <p:sp>
          <p:nvSpPr>
            <p:cNvPr id="125" name="Овал 124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Text Box 15"/>
            <p:cNvSpPr txBox="1">
              <a:spLocks noChangeArrowheads="1"/>
            </p:cNvSpPr>
            <p:nvPr/>
          </p:nvSpPr>
          <p:spPr bwMode="auto">
            <a:xfrm>
              <a:off x="1283966" y="3510156"/>
              <a:ext cx="288924" cy="44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800" b="1">
                  <a:solidFill>
                    <a:srgbClr val="C00000"/>
                  </a:solidFill>
                </a:rPr>
                <a:t>5</a:t>
              </a:r>
              <a:endParaRPr lang="ru-RU" sz="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27" name="Группа 126"/>
          <p:cNvGrpSpPr/>
          <p:nvPr/>
        </p:nvGrpSpPr>
        <p:grpSpPr>
          <a:xfrm>
            <a:off x="2151817" y="3843556"/>
            <a:ext cx="145978" cy="215444"/>
            <a:chOff x="1283503" y="3510156"/>
            <a:chExt cx="302895" cy="447037"/>
          </a:xfrm>
        </p:grpSpPr>
        <p:sp>
          <p:nvSpPr>
            <p:cNvPr id="128" name="Овал 127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Text Box 15"/>
            <p:cNvSpPr txBox="1">
              <a:spLocks noChangeArrowheads="1"/>
            </p:cNvSpPr>
            <p:nvPr/>
          </p:nvSpPr>
          <p:spPr bwMode="auto">
            <a:xfrm>
              <a:off x="1283966" y="3510156"/>
              <a:ext cx="288924" cy="44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800" b="1">
                  <a:solidFill>
                    <a:srgbClr val="C00000"/>
                  </a:solidFill>
                </a:rPr>
                <a:t>6</a:t>
              </a:r>
              <a:endParaRPr lang="ru-RU" sz="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30" name="Группа 129"/>
          <p:cNvGrpSpPr/>
          <p:nvPr/>
        </p:nvGrpSpPr>
        <p:grpSpPr>
          <a:xfrm>
            <a:off x="2151817" y="3996370"/>
            <a:ext cx="145978" cy="215444"/>
            <a:chOff x="1283503" y="3510156"/>
            <a:chExt cx="302895" cy="447037"/>
          </a:xfrm>
        </p:grpSpPr>
        <p:sp>
          <p:nvSpPr>
            <p:cNvPr id="131" name="Овал 130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Text Box 15"/>
            <p:cNvSpPr txBox="1">
              <a:spLocks noChangeArrowheads="1"/>
            </p:cNvSpPr>
            <p:nvPr/>
          </p:nvSpPr>
          <p:spPr bwMode="auto">
            <a:xfrm>
              <a:off x="1283966" y="3510156"/>
              <a:ext cx="288924" cy="44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800" b="1">
                  <a:solidFill>
                    <a:srgbClr val="C00000"/>
                  </a:solidFill>
                </a:rPr>
                <a:t>7</a:t>
              </a:r>
              <a:endParaRPr lang="ru-RU" sz="8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33" name="Line 12"/>
          <p:cNvSpPr>
            <a:spLocks noChangeShapeType="1"/>
          </p:cNvSpPr>
          <p:nvPr/>
        </p:nvSpPr>
        <p:spPr bwMode="auto">
          <a:xfrm>
            <a:off x="5602708" y="3734651"/>
            <a:ext cx="501899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4" name="Rectangle 17"/>
          <p:cNvSpPr>
            <a:spLocks noChangeArrowheads="1"/>
          </p:cNvSpPr>
          <p:nvPr/>
        </p:nvSpPr>
        <p:spPr bwMode="auto">
          <a:xfrm>
            <a:off x="6234091" y="1822878"/>
            <a:ext cx="200870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/>
              <a:t>Адресная информация </a:t>
            </a:r>
            <a:r>
              <a:rPr lang="ru-RU" sz="1100" i="1"/>
              <a:t>(обязательны данные почтового адреса)</a:t>
            </a:r>
          </a:p>
        </p:txBody>
      </p:sp>
      <p:grpSp>
        <p:nvGrpSpPr>
          <p:cNvPr id="135" name="Группа 134"/>
          <p:cNvGrpSpPr/>
          <p:nvPr/>
        </p:nvGrpSpPr>
        <p:grpSpPr>
          <a:xfrm>
            <a:off x="6004407" y="1877936"/>
            <a:ext cx="224507" cy="276999"/>
            <a:chOff x="1283503" y="3538070"/>
            <a:chExt cx="302895" cy="373716"/>
          </a:xfrm>
        </p:grpSpPr>
        <p:sp>
          <p:nvSpPr>
            <p:cNvPr id="136" name="Овал 135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>
                  <a:solidFill>
                    <a:srgbClr val="C00000"/>
                  </a:solidFill>
                </a:rPr>
                <a:t>2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917782" y="5011584"/>
            <a:ext cx="6070640" cy="1464380"/>
            <a:chOff x="917782" y="4867518"/>
            <a:chExt cx="6070640" cy="1464380"/>
          </a:xfrm>
        </p:grpSpPr>
        <p:sp>
          <p:nvSpPr>
            <p:cNvPr id="138" name="Rectangle 17"/>
            <p:cNvSpPr>
              <a:spLocks noChangeArrowheads="1"/>
            </p:cNvSpPr>
            <p:nvPr/>
          </p:nvSpPr>
          <p:spPr bwMode="auto">
            <a:xfrm>
              <a:off x="1147466" y="4867518"/>
              <a:ext cx="227240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/>
                <a:t>Контактная информация </a:t>
              </a:r>
            </a:p>
          </p:txBody>
        </p:sp>
        <p:grpSp>
          <p:nvGrpSpPr>
            <p:cNvPr id="139" name="Группа 138"/>
            <p:cNvGrpSpPr/>
            <p:nvPr/>
          </p:nvGrpSpPr>
          <p:grpSpPr>
            <a:xfrm>
              <a:off x="917782" y="4880163"/>
              <a:ext cx="224507" cy="276999"/>
              <a:chOff x="1283503" y="3538070"/>
              <a:chExt cx="302895" cy="373716"/>
            </a:xfrm>
          </p:grpSpPr>
          <p:sp>
            <p:nvSpPr>
              <p:cNvPr id="140" name="Овал 139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1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3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2" name="Rectangle 17"/>
            <p:cNvSpPr>
              <a:spLocks noChangeArrowheads="1"/>
            </p:cNvSpPr>
            <p:nvPr/>
          </p:nvSpPr>
          <p:spPr bwMode="auto">
            <a:xfrm>
              <a:off x="1147466" y="5359822"/>
              <a:ext cx="24164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None/>
              </a:pPr>
              <a:r>
                <a:rPr lang="ru-RU" sz="1400"/>
                <a:t>Географическая привязка</a:t>
              </a:r>
              <a:endParaRPr lang="ru-RU" sz="1400" dirty="0"/>
            </a:p>
          </p:txBody>
        </p:sp>
        <p:grpSp>
          <p:nvGrpSpPr>
            <p:cNvPr id="143" name="Группа 142"/>
            <p:cNvGrpSpPr/>
            <p:nvPr/>
          </p:nvGrpSpPr>
          <p:grpSpPr>
            <a:xfrm>
              <a:off x="917782" y="5376079"/>
              <a:ext cx="224507" cy="276999"/>
              <a:chOff x="1283503" y="3538070"/>
              <a:chExt cx="302895" cy="373716"/>
            </a:xfrm>
          </p:grpSpPr>
          <p:sp>
            <p:nvSpPr>
              <p:cNvPr id="144" name="Овал 143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5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4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6" name="Rectangle 17"/>
            <p:cNvSpPr>
              <a:spLocks noChangeArrowheads="1"/>
            </p:cNvSpPr>
            <p:nvPr/>
          </p:nvSpPr>
          <p:spPr bwMode="auto">
            <a:xfrm>
              <a:off x="1147466" y="5854844"/>
              <a:ext cx="241642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None/>
              </a:pPr>
              <a:r>
                <a:rPr lang="ru-RU" sz="1400"/>
                <a:t>Территории обслуживания </a:t>
              </a:r>
              <a:r>
                <a:rPr lang="ru-RU" sz="1100" i="1"/>
                <a:t>(обязательное)</a:t>
              </a:r>
              <a:endParaRPr lang="ru-RU" sz="1100" i="1" dirty="0"/>
            </a:p>
          </p:txBody>
        </p:sp>
        <p:grpSp>
          <p:nvGrpSpPr>
            <p:cNvPr id="147" name="Группа 146"/>
            <p:cNvGrpSpPr/>
            <p:nvPr/>
          </p:nvGrpSpPr>
          <p:grpSpPr>
            <a:xfrm>
              <a:off x="917782" y="5871101"/>
              <a:ext cx="224507" cy="276999"/>
              <a:chOff x="1283503" y="3538070"/>
              <a:chExt cx="302895" cy="373716"/>
            </a:xfrm>
          </p:grpSpPr>
          <p:sp>
            <p:nvSpPr>
              <p:cNvPr id="148" name="Овал 147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9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5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50" name="Rectangle 17"/>
            <p:cNvSpPr>
              <a:spLocks noChangeArrowheads="1"/>
            </p:cNvSpPr>
            <p:nvPr/>
          </p:nvSpPr>
          <p:spPr bwMode="auto">
            <a:xfrm>
              <a:off x="4572000" y="4867518"/>
              <a:ext cx="227240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/>
                <a:t>Платежные реквизиты</a:t>
              </a:r>
            </a:p>
          </p:txBody>
        </p:sp>
        <p:grpSp>
          <p:nvGrpSpPr>
            <p:cNvPr id="151" name="Группа 150"/>
            <p:cNvGrpSpPr/>
            <p:nvPr/>
          </p:nvGrpSpPr>
          <p:grpSpPr>
            <a:xfrm>
              <a:off x="4342316" y="4880163"/>
              <a:ext cx="224507" cy="276999"/>
              <a:chOff x="1283503" y="3538070"/>
              <a:chExt cx="302895" cy="373716"/>
            </a:xfrm>
          </p:grpSpPr>
          <p:sp>
            <p:nvSpPr>
              <p:cNvPr id="152" name="Овал 151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3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6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54" name="Rectangle 17"/>
            <p:cNvSpPr>
              <a:spLocks noChangeArrowheads="1"/>
            </p:cNvSpPr>
            <p:nvPr/>
          </p:nvSpPr>
          <p:spPr bwMode="auto">
            <a:xfrm>
              <a:off x="4572000" y="5359822"/>
              <a:ext cx="24164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None/>
              </a:pPr>
              <a:r>
                <a:rPr lang="ru-RU" sz="1400"/>
                <a:t>Услуги (функции) офиса</a:t>
              </a:r>
            </a:p>
          </p:txBody>
        </p:sp>
        <p:grpSp>
          <p:nvGrpSpPr>
            <p:cNvPr id="155" name="Группа 154"/>
            <p:cNvGrpSpPr/>
            <p:nvPr/>
          </p:nvGrpSpPr>
          <p:grpSpPr>
            <a:xfrm>
              <a:off x="4342316" y="5376079"/>
              <a:ext cx="224507" cy="276999"/>
              <a:chOff x="1283503" y="3538070"/>
              <a:chExt cx="302895" cy="373716"/>
            </a:xfrm>
          </p:grpSpPr>
          <p:sp>
            <p:nvSpPr>
              <p:cNvPr id="156" name="Овал 155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7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>
                    <a:solidFill>
                      <a:srgbClr val="C00000"/>
                    </a:solidFill>
                  </a:rPr>
                  <a:t>7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6739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Платежные реквизиты офисов </a:t>
            </a:r>
            <a:r>
              <a:rPr lang="ru-RU" sz="2400" b="1" dirty="0" smtClean="0"/>
              <a:t>органа власти</a:t>
            </a:r>
            <a:endParaRPr lang="ru-RU" sz="2400" b="1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74992" y="1362238"/>
            <a:ext cx="7994017" cy="3180530"/>
            <a:chOff x="574992" y="1166843"/>
            <a:chExt cx="7994017" cy="3180530"/>
          </a:xfrm>
        </p:grpSpPr>
        <p:pic>
          <p:nvPicPr>
            <p:cNvPr id="56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4992" y="1166843"/>
              <a:ext cx="7994017" cy="318053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3" name="AutoShape 27"/>
            <p:cNvSpPr>
              <a:spLocks noChangeArrowheads="1"/>
            </p:cNvSpPr>
            <p:nvPr/>
          </p:nvSpPr>
          <p:spPr bwMode="auto">
            <a:xfrm>
              <a:off x="2481119" y="3159646"/>
              <a:ext cx="722729" cy="144016"/>
            </a:xfrm>
            <a:prstGeom prst="roundRect">
              <a:avLst>
                <a:gd name="adj" fmla="val 2352"/>
              </a:avLst>
            </a:prstGeom>
            <a:noFill/>
            <a:ln w="1270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utoShape 27"/>
            <p:cNvSpPr>
              <a:spLocks noChangeArrowheads="1"/>
            </p:cNvSpPr>
            <p:nvPr/>
          </p:nvSpPr>
          <p:spPr bwMode="auto">
            <a:xfrm>
              <a:off x="2481119" y="3356992"/>
              <a:ext cx="1298793" cy="144016"/>
            </a:xfrm>
            <a:prstGeom prst="roundRect">
              <a:avLst>
                <a:gd name="adj" fmla="val 2352"/>
              </a:avLst>
            </a:prstGeom>
            <a:noFill/>
            <a:ln w="1270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cxnSp>
          <p:nvCxnSpPr>
            <p:cNvPr id="59" name="Прямая со стрелкой 58"/>
            <p:cNvCxnSpPr>
              <a:stCxn id="58" idx="3"/>
            </p:cNvCxnSpPr>
            <p:nvPr/>
          </p:nvCxnSpPr>
          <p:spPr>
            <a:xfrm>
              <a:off x="3779912" y="3429000"/>
              <a:ext cx="360040" cy="0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Группа 59"/>
            <p:cNvGrpSpPr/>
            <p:nvPr/>
          </p:nvGrpSpPr>
          <p:grpSpPr>
            <a:xfrm>
              <a:off x="2347416" y="3123932"/>
              <a:ext cx="145978" cy="215444"/>
              <a:chOff x="1283503" y="3510156"/>
              <a:chExt cx="302895" cy="447037"/>
            </a:xfrm>
          </p:grpSpPr>
          <p:sp>
            <p:nvSpPr>
              <p:cNvPr id="61" name="Овал 6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Text Box 15"/>
              <p:cNvSpPr txBox="1">
                <a:spLocks noChangeArrowheads="1"/>
              </p:cNvSpPr>
              <p:nvPr/>
            </p:nvSpPr>
            <p:spPr bwMode="auto">
              <a:xfrm>
                <a:off x="1283966" y="3510156"/>
                <a:ext cx="288924" cy="447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800" b="1">
                    <a:solidFill>
                      <a:srgbClr val="C00000"/>
                    </a:solidFill>
                  </a:rPr>
                  <a:t>1</a:t>
                </a:r>
                <a:endParaRPr lang="ru-RU" sz="8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63" name="Группа 62"/>
            <p:cNvGrpSpPr/>
            <p:nvPr/>
          </p:nvGrpSpPr>
          <p:grpSpPr>
            <a:xfrm>
              <a:off x="2344675" y="3315259"/>
              <a:ext cx="145978" cy="215444"/>
              <a:chOff x="1283503" y="3510156"/>
              <a:chExt cx="302895" cy="447037"/>
            </a:xfrm>
          </p:grpSpPr>
          <p:sp>
            <p:nvSpPr>
              <p:cNvPr id="64" name="Овал 63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5" name="Text Box 15"/>
              <p:cNvSpPr txBox="1">
                <a:spLocks noChangeArrowheads="1"/>
              </p:cNvSpPr>
              <p:nvPr/>
            </p:nvSpPr>
            <p:spPr bwMode="auto">
              <a:xfrm>
                <a:off x="1283966" y="3510156"/>
                <a:ext cx="288924" cy="447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800" b="1">
                    <a:solidFill>
                      <a:srgbClr val="C00000"/>
                    </a:solidFill>
                  </a:rPr>
                  <a:t>2</a:t>
                </a:r>
                <a:endParaRPr lang="ru-RU" sz="800" b="1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6" name="Группа 5"/>
          <p:cNvGrpSpPr/>
          <p:nvPr/>
        </p:nvGrpSpPr>
        <p:grpSpPr>
          <a:xfrm>
            <a:off x="1908932" y="4982033"/>
            <a:ext cx="5326136" cy="1239000"/>
            <a:chOff x="1851073" y="4715913"/>
            <a:chExt cx="5326136" cy="1239000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1851073" y="5254808"/>
              <a:ext cx="5018832" cy="700105"/>
              <a:chOff x="1851073" y="5254808"/>
              <a:chExt cx="5018832" cy="700105"/>
            </a:xfrm>
          </p:grpSpPr>
          <p:sp>
            <p:nvSpPr>
              <p:cNvPr id="28" name="Rectangle 17"/>
              <p:cNvSpPr>
                <a:spLocks noChangeArrowheads="1"/>
              </p:cNvSpPr>
              <p:nvPr/>
            </p:nvSpPr>
            <p:spPr bwMode="auto">
              <a:xfrm>
                <a:off x="2080758" y="5254808"/>
                <a:ext cx="4777242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None/>
                </a:pPr>
                <a:r>
                  <a:rPr lang="ru-RU" sz="1400"/>
                  <a:t>Вручную, если офис имеет свои платежные реквизиты</a:t>
                </a:r>
                <a:endParaRPr lang="ru-RU" sz="1400" b="1"/>
              </a:p>
            </p:txBody>
          </p:sp>
          <p:grpSp>
            <p:nvGrpSpPr>
              <p:cNvPr id="29" name="Группа 28"/>
              <p:cNvGrpSpPr/>
              <p:nvPr/>
            </p:nvGrpSpPr>
            <p:grpSpPr>
              <a:xfrm>
                <a:off x="1851073" y="5272905"/>
                <a:ext cx="224507" cy="276999"/>
                <a:chOff x="1283503" y="3538070"/>
                <a:chExt cx="302895" cy="373716"/>
              </a:xfrm>
            </p:grpSpPr>
            <p:sp>
              <p:nvSpPr>
                <p:cNvPr id="30" name="Овал 29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538070"/>
                  <a:ext cx="288924" cy="3737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>
                      <a:solidFill>
                        <a:srgbClr val="C00000"/>
                      </a:solidFill>
                    </a:rPr>
                    <a:t>1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32" name="Rectangle 17"/>
              <p:cNvSpPr>
                <a:spLocks noChangeArrowheads="1"/>
              </p:cNvSpPr>
              <p:nvPr/>
            </p:nvSpPr>
            <p:spPr bwMode="auto">
              <a:xfrm>
                <a:off x="2092663" y="5647136"/>
                <a:ext cx="4777242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None/>
                </a:pPr>
                <a:r>
                  <a:rPr lang="ru-RU" sz="1400"/>
                  <a:t>Из списка платежных реквизитов органа власти</a:t>
                </a:r>
              </a:p>
            </p:txBody>
          </p:sp>
          <p:grpSp>
            <p:nvGrpSpPr>
              <p:cNvPr id="36" name="Группа 35"/>
              <p:cNvGrpSpPr/>
              <p:nvPr/>
            </p:nvGrpSpPr>
            <p:grpSpPr>
              <a:xfrm>
                <a:off x="1851073" y="5673762"/>
                <a:ext cx="224507" cy="276999"/>
                <a:chOff x="1283503" y="3538070"/>
                <a:chExt cx="302895" cy="373716"/>
              </a:xfrm>
            </p:grpSpPr>
            <p:sp>
              <p:nvSpPr>
                <p:cNvPr id="37" name="Овал 36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538070"/>
                  <a:ext cx="288924" cy="3737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>
                      <a:solidFill>
                        <a:srgbClr val="C00000"/>
                      </a:solidFill>
                    </a:rPr>
                    <a:t>2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sp>
          <p:nvSpPr>
            <p:cNvPr id="66" name="Text Box 21"/>
            <p:cNvSpPr txBox="1">
              <a:spLocks noChangeArrowheads="1"/>
            </p:cNvSpPr>
            <p:nvPr/>
          </p:nvSpPr>
          <p:spPr bwMode="auto">
            <a:xfrm>
              <a:off x="1966791" y="4715913"/>
              <a:ext cx="521041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400" b="1">
                  <a:latin typeface="Arial" panose="020B0604020202020204" pitchFamily="34" charset="0"/>
                </a:rPr>
                <a:t>Выбор платежных реквизитов происходит </a:t>
              </a: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1941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Услуги, предоставляемые офисом органа власти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1516169" y="1359624"/>
            <a:ext cx="6152175" cy="4209184"/>
            <a:chOff x="1273244" y="1021054"/>
            <a:chExt cx="6152175" cy="4209184"/>
          </a:xfrm>
        </p:grpSpPr>
        <p:pic>
          <p:nvPicPr>
            <p:cNvPr id="46" name="Picture 2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73244" y="1021054"/>
              <a:ext cx="6152175" cy="3489662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AutoShape 27"/>
            <p:cNvSpPr>
              <a:spLocks noChangeArrowheads="1"/>
            </p:cNvSpPr>
            <p:nvPr/>
          </p:nvSpPr>
          <p:spPr bwMode="auto">
            <a:xfrm>
              <a:off x="2672891" y="3234446"/>
              <a:ext cx="792088" cy="144016"/>
            </a:xfrm>
            <a:prstGeom prst="roundRect">
              <a:avLst>
                <a:gd name="adj" fmla="val 2352"/>
              </a:avLst>
            </a:prstGeom>
            <a:noFill/>
            <a:ln w="1270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cxnSp>
          <p:nvCxnSpPr>
            <p:cNvPr id="25" name="Прямая со стрелкой 24"/>
            <p:cNvCxnSpPr/>
            <p:nvPr/>
          </p:nvCxnSpPr>
          <p:spPr>
            <a:xfrm flipV="1">
              <a:off x="3464979" y="3234446"/>
              <a:ext cx="216024" cy="93478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 Box 21"/>
            <p:cNvSpPr txBox="1">
              <a:spLocks noChangeArrowheads="1"/>
            </p:cNvSpPr>
            <p:nvPr/>
          </p:nvSpPr>
          <p:spPr bwMode="auto">
            <a:xfrm>
              <a:off x="2004124" y="4707018"/>
              <a:ext cx="521041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400" b="1" dirty="0">
                  <a:latin typeface="Arial" panose="020B0604020202020204" pitchFamily="34" charset="0"/>
                </a:rPr>
                <a:t>Выбор услуг, оказываемых в данном офисе происходит из списка услуг органа власти</a:t>
              </a: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41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79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61260" y="1268760"/>
            <a:ext cx="4946772" cy="316835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Услуги, предоставляемые офисом органа власти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1966791" y="4653136"/>
            <a:ext cx="52104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400" b="1" dirty="0">
                <a:latin typeface="Arial" panose="020B0604020202020204" pitchFamily="34" charset="0"/>
              </a:rPr>
              <a:t>Выбор платежных реквизитов можно сделать</a:t>
            </a:r>
          </a:p>
          <a:p>
            <a:pPr algn="ctr" eaLnBrk="1" hangingPunct="1"/>
            <a:r>
              <a:rPr lang="ru-RU" sz="1400" b="1" dirty="0">
                <a:latin typeface="Arial" panose="020B0604020202020204" pitchFamily="34" charset="0"/>
              </a:rPr>
              <a:t>на уровне </a:t>
            </a:r>
            <a:r>
              <a:rPr lang="ru-RU" sz="1400" b="1" dirty="0" smtClean="0">
                <a:latin typeface="Arial" panose="020B0604020202020204" pitchFamily="34" charset="0"/>
              </a:rPr>
              <a:t>услуги в целом или каждой подуслуги офиса</a:t>
            </a:r>
            <a:endParaRPr lang="ru-RU" sz="1400" b="1" dirty="0">
              <a:latin typeface="Arial" panose="020B0604020202020204" pitchFamily="34" charset="0"/>
            </a:endParaRPr>
          </a:p>
        </p:txBody>
      </p:sp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4860032" y="4077072"/>
            <a:ext cx="216024" cy="219242"/>
          </a:xfrm>
          <a:prstGeom prst="roundRect">
            <a:avLst>
              <a:gd name="adj" fmla="val 235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18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Сохранение органа власти. Изменение статуса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92224" y="1235428"/>
            <a:ext cx="7381137" cy="4828147"/>
            <a:chOff x="792224" y="1235428"/>
            <a:chExt cx="7381137" cy="4828147"/>
          </a:xfrm>
        </p:grpSpPr>
        <p:grpSp>
          <p:nvGrpSpPr>
            <p:cNvPr id="38" name="Группа 37"/>
            <p:cNvGrpSpPr/>
            <p:nvPr/>
          </p:nvGrpSpPr>
          <p:grpSpPr>
            <a:xfrm>
              <a:off x="2110577" y="5540355"/>
              <a:ext cx="4922847" cy="523220"/>
              <a:chOff x="1737385" y="5540355"/>
              <a:chExt cx="4922847" cy="523220"/>
            </a:xfrm>
          </p:grpSpPr>
          <p:sp>
            <p:nvSpPr>
              <p:cNvPr id="39" name="Rectangle 17"/>
              <p:cNvSpPr>
                <a:spLocks noChangeArrowheads="1"/>
              </p:cNvSpPr>
              <p:nvPr/>
            </p:nvSpPr>
            <p:spPr bwMode="auto">
              <a:xfrm>
                <a:off x="1967070" y="5540355"/>
                <a:ext cx="268646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None/>
                </a:pPr>
                <a:r>
                  <a:rPr lang="ru-RU" sz="1400" dirty="0"/>
                  <a:t>Кнопка </a:t>
                </a:r>
                <a:r>
                  <a:rPr lang="ru-RU" sz="1400" dirty="0" smtClean="0"/>
                  <a:t>сохранения сведений об органе </a:t>
                </a:r>
                <a:r>
                  <a:rPr lang="ru-RU" sz="1400" dirty="0"/>
                  <a:t>власти</a:t>
                </a:r>
              </a:p>
            </p:txBody>
          </p:sp>
          <p:grpSp>
            <p:nvGrpSpPr>
              <p:cNvPr id="40" name="Группа 39"/>
              <p:cNvGrpSpPr/>
              <p:nvPr/>
            </p:nvGrpSpPr>
            <p:grpSpPr>
              <a:xfrm>
                <a:off x="1737385" y="5566982"/>
                <a:ext cx="224507" cy="276999"/>
                <a:chOff x="1283503" y="3538070"/>
                <a:chExt cx="302895" cy="373716"/>
              </a:xfrm>
            </p:grpSpPr>
            <p:sp>
              <p:nvSpPr>
                <p:cNvPr id="45" name="Овал 44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538070"/>
                  <a:ext cx="288924" cy="3737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  <p:sp>
            <p:nvSpPr>
              <p:cNvPr id="41" name="Rectangle 17"/>
              <p:cNvSpPr>
                <a:spLocks noChangeArrowheads="1"/>
              </p:cNvSpPr>
              <p:nvPr/>
            </p:nvSpPr>
            <p:spPr bwMode="auto">
              <a:xfrm>
                <a:off x="5305215" y="5587419"/>
                <a:ext cx="1355017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None/>
                </a:pPr>
                <a:r>
                  <a:rPr lang="ru-RU" sz="1400" dirty="0"/>
                  <a:t>Согласование</a:t>
                </a:r>
              </a:p>
            </p:txBody>
          </p:sp>
          <p:grpSp>
            <p:nvGrpSpPr>
              <p:cNvPr id="42" name="Группа 41"/>
              <p:cNvGrpSpPr/>
              <p:nvPr/>
            </p:nvGrpSpPr>
            <p:grpSpPr>
              <a:xfrm>
                <a:off x="5075530" y="5587419"/>
                <a:ext cx="224507" cy="276999"/>
                <a:chOff x="1283503" y="3538070"/>
                <a:chExt cx="302895" cy="373716"/>
              </a:xfrm>
            </p:grpSpPr>
            <p:sp>
              <p:nvSpPr>
                <p:cNvPr id="43" name="Овал 42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538070"/>
                  <a:ext cx="288924" cy="3737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2</a:t>
                  </a:r>
                </a:p>
              </p:txBody>
            </p:sp>
          </p:grpSp>
        </p:grpSp>
        <p:grpSp>
          <p:nvGrpSpPr>
            <p:cNvPr id="7" name="Группа 6"/>
            <p:cNvGrpSpPr/>
            <p:nvPr/>
          </p:nvGrpSpPr>
          <p:grpSpPr>
            <a:xfrm>
              <a:off x="792224" y="1235428"/>
              <a:ext cx="7381137" cy="3685469"/>
              <a:chOff x="375615" y="1235428"/>
              <a:chExt cx="7381137" cy="3685469"/>
            </a:xfrm>
          </p:grpSpPr>
          <p:pic>
            <p:nvPicPr>
              <p:cNvPr id="55" name="Picture 2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75615" y="1419578"/>
                <a:ext cx="4644555" cy="3473699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6" name="Picture 2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775484" y="3186905"/>
                <a:ext cx="1981268" cy="760339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7" name="Picture 2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192719" y="1235428"/>
                <a:ext cx="2564033" cy="1547659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0" name="AutoShape 27"/>
              <p:cNvSpPr>
                <a:spLocks noChangeArrowheads="1"/>
              </p:cNvSpPr>
              <p:nvPr/>
            </p:nvSpPr>
            <p:spPr bwMode="auto">
              <a:xfrm>
                <a:off x="2843808" y="4653136"/>
                <a:ext cx="572357" cy="267761"/>
              </a:xfrm>
              <a:prstGeom prst="roundRect">
                <a:avLst>
                  <a:gd name="adj" fmla="val 692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" name="AutoShape 27"/>
              <p:cNvSpPr>
                <a:spLocks noChangeArrowheads="1"/>
              </p:cNvSpPr>
              <p:nvPr/>
            </p:nvSpPr>
            <p:spPr bwMode="auto">
              <a:xfrm>
                <a:off x="3416166" y="4653136"/>
                <a:ext cx="932688" cy="267761"/>
              </a:xfrm>
              <a:prstGeom prst="roundRect">
                <a:avLst>
                  <a:gd name="adj" fmla="val 692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31" name="Группа 30"/>
              <p:cNvGrpSpPr/>
              <p:nvPr/>
            </p:nvGrpSpPr>
            <p:grpSpPr>
              <a:xfrm>
                <a:off x="2563366" y="4381072"/>
                <a:ext cx="481592" cy="400111"/>
                <a:chOff x="1290488" y="3604907"/>
                <a:chExt cx="288924" cy="240041"/>
              </a:xfrm>
            </p:grpSpPr>
            <p:sp>
              <p:nvSpPr>
                <p:cNvPr id="51" name="Овал 50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604907"/>
                  <a:ext cx="288924" cy="2400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  <p:grpSp>
            <p:nvGrpSpPr>
              <p:cNvPr id="59" name="Группа 58"/>
              <p:cNvGrpSpPr/>
              <p:nvPr/>
            </p:nvGrpSpPr>
            <p:grpSpPr>
              <a:xfrm>
                <a:off x="4108058" y="4381072"/>
                <a:ext cx="481592" cy="400111"/>
                <a:chOff x="1290488" y="3604907"/>
                <a:chExt cx="288924" cy="240041"/>
              </a:xfrm>
            </p:grpSpPr>
            <p:sp>
              <p:nvSpPr>
                <p:cNvPr id="60" name="Овал 59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604907"/>
                  <a:ext cx="288924" cy="2400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b="1" dirty="0">
                      <a:solidFill>
                        <a:srgbClr val="C00000"/>
                      </a:solidFill>
                    </a:rPr>
                    <a:t>2</a:t>
                  </a:r>
                </a:p>
              </p:txBody>
            </p:sp>
          </p:grpSp>
          <p:cxnSp>
            <p:nvCxnSpPr>
              <p:cNvPr id="62" name="Соединительная линия уступом 38"/>
              <p:cNvCxnSpPr>
                <a:stCxn id="58" idx="3"/>
              </p:cNvCxnSpPr>
              <p:nvPr/>
            </p:nvCxnSpPr>
            <p:spPr>
              <a:xfrm flipV="1">
                <a:off x="4348854" y="2348880"/>
                <a:ext cx="1087242" cy="2438137"/>
              </a:xfrm>
              <a:prstGeom prst="bentConnector2">
                <a:avLst/>
              </a:prstGeom>
              <a:ln w="1905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Прямая со стрелкой 4"/>
              <p:cNvCxnSpPr/>
              <p:nvPr/>
            </p:nvCxnSpPr>
            <p:spPr>
              <a:xfrm>
                <a:off x="7380312" y="2353753"/>
                <a:ext cx="0" cy="1291271"/>
              </a:xfrm>
              <a:prstGeom prst="straightConnector1">
                <a:avLst/>
              </a:prstGeom>
              <a:ln w="1905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57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416527" y="1988840"/>
            <a:ext cx="64087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>Жизненный цикл органа власти</a:t>
            </a:r>
            <a:endParaRPr lang="ru-RU" sz="2400" b="1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1416527" y="3082500"/>
            <a:ext cx="6408712" cy="45719"/>
            <a:chOff x="1403648" y="3860938"/>
            <a:chExt cx="6048672" cy="43536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568927" y="3081709"/>
            <a:ext cx="64087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Тема 3.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6498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899592" y="5841731"/>
            <a:ext cx="734481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</a:rPr>
              <a:t>В столбцах указаны роли пользователей реестра и доступные для них действия</a:t>
            </a:r>
            <a:r>
              <a:rPr lang="ru-RU" sz="1400" dirty="0" smtClean="0">
                <a:solidFill>
                  <a:prstClr val="black"/>
                </a:solidFill>
              </a:rPr>
              <a:t>,</a:t>
            </a:r>
          </a:p>
          <a:p>
            <a:r>
              <a:rPr lang="ru-RU" sz="1400" dirty="0" smtClean="0">
                <a:solidFill>
                  <a:prstClr val="black"/>
                </a:solidFill>
              </a:rPr>
              <a:t>а </a:t>
            </a:r>
            <a:r>
              <a:rPr lang="ru-RU" sz="1400" dirty="0">
                <a:solidFill>
                  <a:prstClr val="black"/>
                </a:solidFill>
              </a:rPr>
              <a:t>в строках – статусы объектов. Стрелками указано, в результате какого </a:t>
            </a:r>
            <a:r>
              <a:rPr lang="ru-RU" sz="1400" dirty="0" smtClean="0">
                <a:solidFill>
                  <a:prstClr val="black"/>
                </a:solidFill>
              </a:rPr>
              <a:t>действия</a:t>
            </a:r>
          </a:p>
          <a:p>
            <a:r>
              <a:rPr lang="ru-RU" sz="1400" dirty="0" smtClean="0">
                <a:solidFill>
                  <a:prstClr val="black"/>
                </a:solidFill>
              </a:rPr>
              <a:t>и </a:t>
            </a:r>
            <a:r>
              <a:rPr lang="ru-RU" sz="1400" dirty="0">
                <a:solidFill>
                  <a:prstClr val="black"/>
                </a:solidFill>
              </a:rPr>
              <a:t>как меняется статус объекта.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>
                <a:solidFill>
                  <a:prstClr val="black"/>
                </a:solidFill>
              </a:rPr>
              <a:t>Модель жизненного цикла</a:t>
            </a:r>
            <a:r>
              <a:rPr lang="ru-RU" sz="2400" b="1" dirty="0" smtClean="0">
                <a:solidFill>
                  <a:prstClr val="black"/>
                </a:solidFill>
              </a:rPr>
              <a:t>.</a:t>
            </a:r>
          </a:p>
          <a:p>
            <a:pPr algn="ctr">
              <a:lnSpc>
                <a:spcPts val="2500"/>
              </a:lnSpc>
            </a:pPr>
            <a:r>
              <a:rPr lang="ru-RU" sz="2400" b="1" dirty="0">
                <a:solidFill>
                  <a:prstClr val="black"/>
                </a:solidFill>
              </a:rPr>
              <a:t>Жизненный цикл </a:t>
            </a:r>
            <a:r>
              <a:rPr lang="ru-RU" sz="2400" b="1" dirty="0"/>
              <a:t>органа власти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55656" y="1147999"/>
            <a:ext cx="1032818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973102"/>
              </p:ext>
            </p:extLst>
          </p:nvPr>
        </p:nvGraphicFramePr>
        <p:xfrm>
          <a:off x="591344" y="1147998"/>
          <a:ext cx="7961312" cy="4153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4" name="Лист" r:id="rId4" imgW="6572334" imgH="3419550" progId="Excel.Sheet.12">
                  <p:embed/>
                </p:oleObj>
              </mc:Choice>
              <mc:Fallback>
                <p:oleObj name="Лист" r:id="rId4" imgW="6572334" imgH="3419550" progId="Excel.Shee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344" y="1147998"/>
                        <a:ext cx="7961312" cy="41532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178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91344" y="2606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Роль </a:t>
            </a:r>
            <a:r>
              <a:rPr lang="ru-RU" sz="2400" b="1" dirty="0" smtClean="0"/>
              <a:t>РГУ </a:t>
            </a:r>
            <a:r>
              <a:rPr lang="ru-RU" sz="2400" b="1" dirty="0"/>
              <a:t>в инфраструктуре</a:t>
            </a:r>
          </a:p>
          <a:p>
            <a:pPr algn="ctr">
              <a:lnSpc>
                <a:spcPts val="2500"/>
              </a:lnSpc>
            </a:pPr>
            <a:r>
              <a:rPr lang="ru-RU" sz="2400" b="1" dirty="0"/>
              <a:t>электронного правительства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467544" y="1596872"/>
            <a:ext cx="7852704" cy="4568432"/>
            <a:chOff x="538403" y="1612695"/>
            <a:chExt cx="7852704" cy="4568432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8403" y="2492896"/>
              <a:ext cx="4864941" cy="3688231"/>
            </a:xfrm>
            <a:prstGeom prst="rect">
              <a:avLst/>
            </a:prstGeom>
          </p:spPr>
        </p:pic>
        <p:sp>
          <p:nvSpPr>
            <p:cNvPr id="22" name="Rectangle 2"/>
            <p:cNvSpPr>
              <a:spLocks noChangeArrowheads="1"/>
            </p:cNvSpPr>
            <p:nvPr/>
          </p:nvSpPr>
          <p:spPr bwMode="auto">
            <a:xfrm>
              <a:off x="5418564" y="1617406"/>
              <a:ext cx="2972543" cy="4563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/>
            <a:lstStyle/>
            <a:p>
              <a:r>
                <a:rPr lang="ru-RU" sz="1050" dirty="0"/>
                <a:t>Реестр государственных</a:t>
              </a:r>
            </a:p>
            <a:p>
              <a:r>
                <a:rPr lang="ru-RU" sz="1050" dirty="0"/>
                <a:t>и муниципальных услуг (функций) создан</a:t>
              </a:r>
            </a:p>
            <a:p>
              <a:r>
                <a:rPr lang="ru-RU" sz="1050" dirty="0"/>
                <a:t>по заказу Минэкономразвития России</a:t>
              </a:r>
            </a:p>
            <a:p>
              <a:r>
                <a:rPr lang="ru-RU" sz="1050" dirty="0"/>
                <a:t>для использования в качестве единого источника достоверных сведений</a:t>
              </a:r>
            </a:p>
            <a:p>
              <a:r>
                <a:rPr lang="ru-RU" sz="1050" dirty="0"/>
                <a:t>об услугах и функциях, предоставляемых</a:t>
              </a:r>
            </a:p>
            <a:p>
              <a:r>
                <a:rPr lang="ru-RU" sz="1050" dirty="0"/>
                <a:t>и исполняемых органами государственной власти и местного самоуправления Российской Федерации.</a:t>
              </a:r>
            </a:p>
            <a:p>
              <a:endParaRPr lang="ru-RU" sz="1050" dirty="0"/>
            </a:p>
            <a:p>
              <a:endParaRPr lang="ru-RU" sz="1050" dirty="0"/>
            </a:p>
            <a:p>
              <a:r>
                <a:rPr lang="ru-RU" sz="1050" dirty="0"/>
                <a:t>РГУ - ключевой элемент электронного правительства и источник сведений</a:t>
              </a:r>
            </a:p>
            <a:p>
              <a:r>
                <a:rPr lang="ru-RU" sz="1050" dirty="0"/>
                <a:t>об услугах и функциях для многих информационных систем. Основными системами-потребителями сведений является ЕПГУ (Портал государственных услуг РФ), ГАС Управление, Единый реестр проверок, ФГИС ДО.</a:t>
              </a:r>
            </a:p>
            <a:p>
              <a:endParaRPr lang="ru-RU" sz="1050" dirty="0"/>
            </a:p>
            <a:p>
              <a:endParaRPr lang="ru-RU" sz="1050" dirty="0"/>
            </a:p>
            <a:p>
              <a:r>
                <a:rPr lang="ru-RU" sz="1050" dirty="0"/>
                <a:t>РГУ консолидирует сведения обо всех услугах/функциях, предоставляемых</a:t>
              </a:r>
            </a:p>
            <a:p>
              <a:r>
                <a:rPr lang="ru-RU" sz="1050" dirty="0"/>
                <a:t>на территории РФ, а также сведения</a:t>
              </a:r>
            </a:p>
            <a:p>
              <a:r>
                <a:rPr lang="ru-RU" sz="1050" dirty="0"/>
                <a:t>об органах государственной власти/организациях, ответственных</a:t>
              </a:r>
            </a:p>
            <a:p>
              <a:r>
                <a:rPr lang="ru-RU" sz="1050" dirty="0"/>
                <a:t>за их предоставление (исполнение).</a:t>
              </a:r>
            </a:p>
          </p:txBody>
        </p:sp>
        <p:sp>
          <p:nvSpPr>
            <p:cNvPr id="23" name="Rectangle 13"/>
            <p:cNvSpPr>
              <a:spLocks noChangeArrowheads="1"/>
            </p:cNvSpPr>
            <p:nvPr/>
          </p:nvSpPr>
          <p:spPr bwMode="auto">
            <a:xfrm>
              <a:off x="1269519" y="1612695"/>
              <a:ext cx="3402709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1100" b="1" dirty="0"/>
                <a:t>РГУ – информационная система, в которой содержатся все существенные сведения</a:t>
              </a:r>
            </a:p>
            <a:p>
              <a:pPr algn="ctr"/>
              <a:r>
                <a:rPr lang="ru-RU" sz="1100" b="1" dirty="0"/>
                <a:t>обо всех услугах/функциях, а именно:</a:t>
              </a:r>
              <a:endParaRPr lang="en-US" sz="1100" b="1" dirty="0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3010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416527" y="1844824"/>
            <a:ext cx="6408712" cy="1139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Ввод основной информации</a:t>
            </a:r>
          </a:p>
          <a:p>
            <a:pPr algn="ctr">
              <a:lnSpc>
                <a:spcPts val="2500"/>
              </a:lnSpc>
            </a:pPr>
            <a:r>
              <a:rPr lang="ru-RU" sz="2400" b="1" dirty="0"/>
              <a:t>о государственной </a:t>
            </a:r>
            <a:r>
              <a:rPr lang="ru-RU" sz="2400" b="1" dirty="0" smtClean="0"/>
              <a:t>(муниципальной) услуге</a:t>
            </a:r>
            <a:endParaRPr lang="ru-RU" sz="2400" b="1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1416527" y="3082500"/>
            <a:ext cx="6408712" cy="45719"/>
            <a:chOff x="1403648" y="3860938"/>
            <a:chExt cx="6048672" cy="43536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568927" y="3081709"/>
            <a:ext cx="64087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Тема 4.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5424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285" y="1196752"/>
            <a:ext cx="7663430" cy="4230852"/>
          </a:xfrm>
          <a:prstGeom prst="rect">
            <a:avLst/>
          </a:prstGeom>
        </p:spPr>
      </p:pic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Создание новой услуги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1907704" y="5923087"/>
            <a:ext cx="5710298" cy="307777"/>
            <a:chOff x="1805144" y="5892133"/>
            <a:chExt cx="5710298" cy="307777"/>
          </a:xfrm>
        </p:grpSpPr>
        <p:sp>
          <p:nvSpPr>
            <p:cNvPr id="40" name="Rectangle 17"/>
            <p:cNvSpPr>
              <a:spLocks noChangeArrowheads="1"/>
            </p:cNvSpPr>
            <p:nvPr/>
          </p:nvSpPr>
          <p:spPr bwMode="auto">
            <a:xfrm>
              <a:off x="2034829" y="5892133"/>
              <a:ext cx="26864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 smtClean="0"/>
                <a:t>Раздел </a:t>
              </a:r>
              <a:r>
                <a:rPr lang="ru-RU" sz="1400" dirty="0"/>
                <a:t>«Услуги»</a:t>
              </a:r>
            </a:p>
          </p:txBody>
        </p:sp>
        <p:grpSp>
          <p:nvGrpSpPr>
            <p:cNvPr id="42" name="Группа 41"/>
            <p:cNvGrpSpPr/>
            <p:nvPr/>
          </p:nvGrpSpPr>
          <p:grpSpPr>
            <a:xfrm>
              <a:off x="1805144" y="5907522"/>
              <a:ext cx="224507" cy="276999"/>
              <a:chOff x="1283503" y="3538070"/>
              <a:chExt cx="302895" cy="373716"/>
            </a:xfrm>
          </p:grpSpPr>
          <p:sp>
            <p:nvSpPr>
              <p:cNvPr id="48" name="Овал 47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9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43" name="Rectangle 17"/>
            <p:cNvSpPr>
              <a:spLocks noChangeArrowheads="1"/>
            </p:cNvSpPr>
            <p:nvPr/>
          </p:nvSpPr>
          <p:spPr bwMode="auto">
            <a:xfrm>
              <a:off x="4572000" y="5892133"/>
              <a:ext cx="294344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Кнопка</a:t>
              </a:r>
              <a:r>
                <a:rPr lang="en-US" sz="1400" dirty="0"/>
                <a:t> </a:t>
              </a:r>
              <a:r>
                <a:rPr lang="ru-RU" sz="1400" dirty="0"/>
                <a:t>«Создать новую услугу»</a:t>
              </a:r>
            </a:p>
          </p:txBody>
        </p:sp>
        <p:grpSp>
          <p:nvGrpSpPr>
            <p:cNvPr id="44" name="Группа 43"/>
            <p:cNvGrpSpPr/>
            <p:nvPr/>
          </p:nvGrpSpPr>
          <p:grpSpPr>
            <a:xfrm>
              <a:off x="4342315" y="5907522"/>
              <a:ext cx="224507" cy="276999"/>
              <a:chOff x="1283503" y="3538070"/>
              <a:chExt cx="302895" cy="373716"/>
            </a:xfrm>
          </p:grpSpPr>
          <p:sp>
            <p:nvSpPr>
              <p:cNvPr id="46" name="Овал 45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</p:grpSp>
      <p:sp>
        <p:nvSpPr>
          <p:cNvPr id="28" name="AutoShape 27"/>
          <p:cNvSpPr>
            <a:spLocks noChangeArrowheads="1"/>
          </p:cNvSpPr>
          <p:nvPr/>
        </p:nvSpPr>
        <p:spPr bwMode="auto">
          <a:xfrm>
            <a:off x="793793" y="1673979"/>
            <a:ext cx="1617967" cy="1322973"/>
          </a:xfrm>
          <a:prstGeom prst="roundRect">
            <a:avLst>
              <a:gd name="adj" fmla="val 69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2" name="Группа 31"/>
          <p:cNvGrpSpPr/>
          <p:nvPr/>
        </p:nvGrpSpPr>
        <p:grpSpPr>
          <a:xfrm>
            <a:off x="2146192" y="2092785"/>
            <a:ext cx="481592" cy="400111"/>
            <a:chOff x="1290488" y="3604907"/>
            <a:chExt cx="288924" cy="240041"/>
          </a:xfrm>
        </p:grpSpPr>
        <p:sp>
          <p:nvSpPr>
            <p:cNvPr id="38" name="Овал 37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sp>
        <p:nvSpPr>
          <p:cNvPr id="27" name="AutoShape 27"/>
          <p:cNvSpPr>
            <a:spLocks noChangeArrowheads="1"/>
          </p:cNvSpPr>
          <p:nvPr/>
        </p:nvSpPr>
        <p:spPr bwMode="auto">
          <a:xfrm>
            <a:off x="7264974" y="1673979"/>
            <a:ext cx="1138742" cy="228497"/>
          </a:xfrm>
          <a:prstGeom prst="roundRect">
            <a:avLst>
              <a:gd name="adj" fmla="val 69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1" name="Группа 50"/>
          <p:cNvGrpSpPr/>
          <p:nvPr/>
        </p:nvGrpSpPr>
        <p:grpSpPr>
          <a:xfrm>
            <a:off x="6945557" y="1473923"/>
            <a:ext cx="481592" cy="400111"/>
            <a:chOff x="1290488" y="3604907"/>
            <a:chExt cx="288924" cy="240041"/>
          </a:xfrm>
        </p:grpSpPr>
        <p:sp>
          <p:nvSpPr>
            <p:cNvPr id="52" name="Овал 51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b="1" dirty="0">
                  <a:solidFill>
                    <a:srgbClr val="C00000"/>
                  </a:solidFill>
                </a:rPr>
                <a:t>2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43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70" y="1271822"/>
            <a:ext cx="7199198" cy="4245410"/>
          </a:xfrm>
          <a:prstGeom prst="rect">
            <a:avLst/>
          </a:prstGeom>
        </p:spPr>
      </p:pic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Создание новой услуги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2169517" y="5658098"/>
            <a:ext cx="4511333" cy="307777"/>
            <a:chOff x="1716851" y="5902003"/>
            <a:chExt cx="4511333" cy="307777"/>
          </a:xfrm>
        </p:grpSpPr>
        <p:sp>
          <p:nvSpPr>
            <p:cNvPr id="22" name="Rectangle 17"/>
            <p:cNvSpPr>
              <a:spLocks noChangeArrowheads="1"/>
            </p:cNvSpPr>
            <p:nvPr/>
          </p:nvSpPr>
          <p:spPr bwMode="auto">
            <a:xfrm>
              <a:off x="1946536" y="5902003"/>
              <a:ext cx="26864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 </a:t>
              </a:r>
              <a:r>
                <a:rPr lang="ru-RU" sz="1400" dirty="0" smtClean="0"/>
                <a:t>Вкладки </a:t>
              </a:r>
              <a:r>
                <a:rPr lang="ru-RU" sz="1400" dirty="0"/>
                <a:t>описания услуги</a:t>
              </a:r>
            </a:p>
          </p:txBody>
        </p:sp>
        <p:grpSp>
          <p:nvGrpSpPr>
            <p:cNvPr id="23" name="Группа 22"/>
            <p:cNvGrpSpPr/>
            <p:nvPr/>
          </p:nvGrpSpPr>
          <p:grpSpPr>
            <a:xfrm>
              <a:off x="1716851" y="5917392"/>
              <a:ext cx="224507" cy="276999"/>
              <a:chOff x="1283503" y="3538070"/>
              <a:chExt cx="302895" cy="373716"/>
            </a:xfrm>
          </p:grpSpPr>
          <p:sp>
            <p:nvSpPr>
              <p:cNvPr id="28" name="Овал 27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24" name="Rectangle 17"/>
            <p:cNvSpPr>
              <a:spLocks noChangeArrowheads="1"/>
            </p:cNvSpPr>
            <p:nvPr/>
          </p:nvSpPr>
          <p:spPr bwMode="auto">
            <a:xfrm>
              <a:off x="5004048" y="5902003"/>
              <a:ext cx="122413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Поля услуги</a:t>
              </a:r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4774363" y="5917392"/>
              <a:ext cx="224507" cy="276999"/>
              <a:chOff x="1283503" y="3538070"/>
              <a:chExt cx="302895" cy="373716"/>
            </a:xfrm>
          </p:grpSpPr>
          <p:sp>
            <p:nvSpPr>
              <p:cNvPr id="26" name="Овал 25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</p:grpSp>
      <p:grpSp>
        <p:nvGrpSpPr>
          <p:cNvPr id="4" name="Группа 3"/>
          <p:cNvGrpSpPr/>
          <p:nvPr/>
        </p:nvGrpSpPr>
        <p:grpSpPr>
          <a:xfrm>
            <a:off x="611559" y="1772816"/>
            <a:ext cx="7346420" cy="3384376"/>
            <a:chOff x="793792" y="1914109"/>
            <a:chExt cx="7346420" cy="3384376"/>
          </a:xfrm>
        </p:grpSpPr>
        <p:sp>
          <p:nvSpPr>
            <p:cNvPr id="34" name="AutoShape 27"/>
            <p:cNvSpPr>
              <a:spLocks noChangeArrowheads="1"/>
            </p:cNvSpPr>
            <p:nvPr/>
          </p:nvSpPr>
          <p:spPr bwMode="auto">
            <a:xfrm>
              <a:off x="793792" y="1914109"/>
              <a:ext cx="1563963" cy="2234971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5" name="Группа 34"/>
            <p:cNvGrpSpPr/>
            <p:nvPr/>
          </p:nvGrpSpPr>
          <p:grpSpPr>
            <a:xfrm>
              <a:off x="2000967" y="1944177"/>
              <a:ext cx="481592" cy="400111"/>
              <a:chOff x="1290489" y="3604907"/>
              <a:chExt cx="288924" cy="240041"/>
            </a:xfrm>
          </p:grpSpPr>
          <p:sp>
            <p:nvSpPr>
              <p:cNvPr id="36" name="Овал 35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Text Box 15"/>
              <p:cNvSpPr txBox="1">
                <a:spLocks noChangeArrowheads="1"/>
              </p:cNvSpPr>
              <p:nvPr/>
            </p:nvSpPr>
            <p:spPr bwMode="auto">
              <a:xfrm>
                <a:off x="1290489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38" name="AutoShape 27"/>
            <p:cNvSpPr>
              <a:spLocks noChangeArrowheads="1"/>
            </p:cNvSpPr>
            <p:nvPr/>
          </p:nvSpPr>
          <p:spPr bwMode="auto">
            <a:xfrm>
              <a:off x="2377969" y="2168430"/>
              <a:ext cx="5762243" cy="3130055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9" name="Группа 38"/>
            <p:cNvGrpSpPr/>
            <p:nvPr/>
          </p:nvGrpSpPr>
          <p:grpSpPr>
            <a:xfrm>
              <a:off x="5096290" y="1943467"/>
              <a:ext cx="481592" cy="400111"/>
              <a:chOff x="1290488" y="3604907"/>
              <a:chExt cx="288924" cy="240041"/>
            </a:xfrm>
          </p:grpSpPr>
          <p:sp>
            <p:nvSpPr>
              <p:cNvPr id="40" name="Овал 39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b="1" dirty="0">
                    <a:solidFill>
                      <a:srgbClr val="C00000"/>
                    </a:solidFill>
                  </a:rPr>
                  <a:t>2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91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697" y="645721"/>
            <a:ext cx="4021131" cy="4074431"/>
          </a:xfrm>
          <a:prstGeom prst="rect">
            <a:avLst/>
          </a:prstGeom>
        </p:spPr>
      </p:pic>
      <p:sp>
        <p:nvSpPr>
          <p:cNvPr id="350217" name="AutoShape 9"/>
          <p:cNvSpPr>
            <a:spLocks noChangeArrowheads="1"/>
          </p:cNvSpPr>
          <p:nvPr/>
        </p:nvSpPr>
        <p:spPr bwMode="auto">
          <a:xfrm>
            <a:off x="2172132" y="1268760"/>
            <a:ext cx="4811835" cy="478396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6846902" y="1345652"/>
            <a:ext cx="317749" cy="355156"/>
            <a:chOff x="1283503" y="3569143"/>
            <a:chExt cx="302895" cy="338554"/>
          </a:xfrm>
        </p:grpSpPr>
        <p:sp>
          <p:nvSpPr>
            <p:cNvPr id="73" name="Овал 72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Text Box 15"/>
            <p:cNvSpPr txBox="1">
              <a:spLocks noChangeArrowheads="1"/>
            </p:cNvSpPr>
            <p:nvPr/>
          </p:nvSpPr>
          <p:spPr bwMode="auto">
            <a:xfrm>
              <a:off x="1290487" y="3569143"/>
              <a:ext cx="2889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 b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sp>
        <p:nvSpPr>
          <p:cNvPr id="106" name="Rectangle 2"/>
          <p:cNvSpPr>
            <a:spLocks noChangeArrowheads="1"/>
          </p:cNvSpPr>
          <p:nvPr/>
        </p:nvSpPr>
        <p:spPr bwMode="auto">
          <a:xfrm>
            <a:off x="591344" y="2606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</a:t>
            </a:r>
            <a:r>
              <a:rPr lang="ru-RU" sz="2400" b="1" dirty="0"/>
              <a:t>«Основные сведения»</a:t>
            </a:r>
          </a:p>
        </p:txBody>
      </p:sp>
      <p:sp>
        <p:nvSpPr>
          <p:cNvPr id="107" name="AutoShape 9"/>
          <p:cNvSpPr>
            <a:spLocks noChangeArrowheads="1"/>
          </p:cNvSpPr>
          <p:nvPr/>
        </p:nvSpPr>
        <p:spPr bwMode="auto">
          <a:xfrm>
            <a:off x="2172132" y="1745332"/>
            <a:ext cx="4811835" cy="433862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6" name="AutoShape 9"/>
          <p:cNvSpPr>
            <a:spLocks noChangeArrowheads="1"/>
          </p:cNvSpPr>
          <p:nvPr/>
        </p:nvSpPr>
        <p:spPr bwMode="auto">
          <a:xfrm>
            <a:off x="2172132" y="2190503"/>
            <a:ext cx="4811835" cy="302045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7" name="AutoShape 9"/>
          <p:cNvSpPr>
            <a:spLocks noChangeArrowheads="1"/>
          </p:cNvSpPr>
          <p:nvPr/>
        </p:nvSpPr>
        <p:spPr bwMode="auto">
          <a:xfrm>
            <a:off x="2172132" y="2499209"/>
            <a:ext cx="4811835" cy="353728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8" name="AutoShape 9"/>
          <p:cNvSpPr>
            <a:spLocks noChangeArrowheads="1"/>
          </p:cNvSpPr>
          <p:nvPr/>
        </p:nvSpPr>
        <p:spPr bwMode="auto">
          <a:xfrm>
            <a:off x="2172132" y="2852936"/>
            <a:ext cx="4811835" cy="366009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9" name="AutoShape 9"/>
          <p:cNvSpPr>
            <a:spLocks noChangeArrowheads="1"/>
          </p:cNvSpPr>
          <p:nvPr/>
        </p:nvSpPr>
        <p:spPr bwMode="auto">
          <a:xfrm>
            <a:off x="2172132" y="3239013"/>
            <a:ext cx="4811835" cy="320495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0" name="AutoShape 9"/>
          <p:cNvSpPr>
            <a:spLocks noChangeArrowheads="1"/>
          </p:cNvSpPr>
          <p:nvPr/>
        </p:nvSpPr>
        <p:spPr bwMode="auto">
          <a:xfrm>
            <a:off x="2172132" y="3573016"/>
            <a:ext cx="4811835" cy="777665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21" name="Группа 120"/>
          <p:cNvGrpSpPr/>
          <p:nvPr/>
        </p:nvGrpSpPr>
        <p:grpSpPr>
          <a:xfrm>
            <a:off x="6846902" y="1772816"/>
            <a:ext cx="317749" cy="338554"/>
            <a:chOff x="1283503" y="3569143"/>
            <a:chExt cx="302895" cy="322728"/>
          </a:xfrm>
        </p:grpSpPr>
        <p:sp>
          <p:nvSpPr>
            <p:cNvPr id="122" name="Овал 121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Text Box 15"/>
            <p:cNvSpPr txBox="1">
              <a:spLocks noChangeArrowheads="1"/>
            </p:cNvSpPr>
            <p:nvPr/>
          </p:nvSpPr>
          <p:spPr bwMode="auto">
            <a:xfrm>
              <a:off x="1290487" y="3569143"/>
              <a:ext cx="288925" cy="322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600" b="1" dirty="0">
                  <a:solidFill>
                    <a:srgbClr val="C00000"/>
                  </a:solidFill>
                </a:rPr>
                <a:t>2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24" name="Группа 123"/>
          <p:cNvGrpSpPr/>
          <p:nvPr/>
        </p:nvGrpSpPr>
        <p:grpSpPr>
          <a:xfrm>
            <a:off x="6846902" y="2166372"/>
            <a:ext cx="317749" cy="338554"/>
            <a:chOff x="1283503" y="3569143"/>
            <a:chExt cx="302895" cy="322728"/>
          </a:xfrm>
        </p:grpSpPr>
        <p:sp>
          <p:nvSpPr>
            <p:cNvPr id="125" name="Овал 124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Text Box 15"/>
            <p:cNvSpPr txBox="1">
              <a:spLocks noChangeArrowheads="1"/>
            </p:cNvSpPr>
            <p:nvPr/>
          </p:nvSpPr>
          <p:spPr bwMode="auto">
            <a:xfrm>
              <a:off x="1290487" y="3569143"/>
              <a:ext cx="288925" cy="322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600" b="1" dirty="0">
                  <a:solidFill>
                    <a:srgbClr val="C00000"/>
                  </a:solidFill>
                </a:rPr>
                <a:t>3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27" name="Группа 126"/>
          <p:cNvGrpSpPr/>
          <p:nvPr/>
        </p:nvGrpSpPr>
        <p:grpSpPr>
          <a:xfrm>
            <a:off x="6846902" y="2514382"/>
            <a:ext cx="317749" cy="338554"/>
            <a:chOff x="1283503" y="3569143"/>
            <a:chExt cx="302895" cy="322728"/>
          </a:xfrm>
        </p:grpSpPr>
        <p:sp>
          <p:nvSpPr>
            <p:cNvPr id="128" name="Овал 127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Text Box 15"/>
            <p:cNvSpPr txBox="1">
              <a:spLocks noChangeArrowheads="1"/>
            </p:cNvSpPr>
            <p:nvPr/>
          </p:nvSpPr>
          <p:spPr bwMode="auto">
            <a:xfrm>
              <a:off x="1290487" y="3569143"/>
              <a:ext cx="288925" cy="322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600" b="1" dirty="0">
                  <a:solidFill>
                    <a:srgbClr val="C00000"/>
                  </a:solidFill>
                </a:rPr>
                <a:t>4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30" name="Группа 129"/>
          <p:cNvGrpSpPr/>
          <p:nvPr/>
        </p:nvGrpSpPr>
        <p:grpSpPr>
          <a:xfrm>
            <a:off x="6846902" y="2874422"/>
            <a:ext cx="317749" cy="338554"/>
            <a:chOff x="1283503" y="3569143"/>
            <a:chExt cx="302895" cy="322728"/>
          </a:xfrm>
        </p:grpSpPr>
        <p:sp>
          <p:nvSpPr>
            <p:cNvPr id="131" name="Овал 130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Text Box 15"/>
            <p:cNvSpPr txBox="1">
              <a:spLocks noChangeArrowheads="1"/>
            </p:cNvSpPr>
            <p:nvPr/>
          </p:nvSpPr>
          <p:spPr bwMode="auto">
            <a:xfrm>
              <a:off x="1290487" y="3569143"/>
              <a:ext cx="288925" cy="322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600" b="1" dirty="0">
                  <a:solidFill>
                    <a:srgbClr val="C00000"/>
                  </a:solidFill>
                </a:rPr>
                <a:t>5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33" name="Группа 132"/>
          <p:cNvGrpSpPr/>
          <p:nvPr/>
        </p:nvGrpSpPr>
        <p:grpSpPr>
          <a:xfrm>
            <a:off x="6846902" y="3234462"/>
            <a:ext cx="317749" cy="338554"/>
            <a:chOff x="1283503" y="3569143"/>
            <a:chExt cx="302895" cy="322728"/>
          </a:xfrm>
        </p:grpSpPr>
        <p:sp>
          <p:nvSpPr>
            <p:cNvPr id="134" name="Овал 133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5" name="Text Box 15"/>
            <p:cNvSpPr txBox="1">
              <a:spLocks noChangeArrowheads="1"/>
            </p:cNvSpPr>
            <p:nvPr/>
          </p:nvSpPr>
          <p:spPr bwMode="auto">
            <a:xfrm>
              <a:off x="1290487" y="3569143"/>
              <a:ext cx="288925" cy="322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600" b="1" dirty="0">
                  <a:solidFill>
                    <a:srgbClr val="C00000"/>
                  </a:solidFill>
                </a:rPr>
                <a:t>6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36" name="Группа 135"/>
          <p:cNvGrpSpPr/>
          <p:nvPr/>
        </p:nvGrpSpPr>
        <p:grpSpPr>
          <a:xfrm>
            <a:off x="6846902" y="3717032"/>
            <a:ext cx="317749" cy="338554"/>
            <a:chOff x="1283503" y="3569143"/>
            <a:chExt cx="302895" cy="322728"/>
          </a:xfrm>
        </p:grpSpPr>
        <p:sp>
          <p:nvSpPr>
            <p:cNvPr id="137" name="Овал 136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Text Box 15"/>
            <p:cNvSpPr txBox="1">
              <a:spLocks noChangeArrowheads="1"/>
            </p:cNvSpPr>
            <p:nvPr/>
          </p:nvSpPr>
          <p:spPr bwMode="auto">
            <a:xfrm>
              <a:off x="1290487" y="3569143"/>
              <a:ext cx="288925" cy="322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600" b="1" dirty="0">
                  <a:solidFill>
                    <a:srgbClr val="C00000"/>
                  </a:solidFill>
                </a:rPr>
                <a:t>7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67545" y="4869160"/>
            <a:ext cx="8532953" cy="1430838"/>
            <a:chOff x="1397458" y="4740463"/>
            <a:chExt cx="7047350" cy="1430838"/>
          </a:xfrm>
        </p:grpSpPr>
        <p:sp>
          <p:nvSpPr>
            <p:cNvPr id="83" name="Rectangle 17"/>
            <p:cNvSpPr>
              <a:spLocks noChangeArrowheads="1"/>
            </p:cNvSpPr>
            <p:nvPr/>
          </p:nvSpPr>
          <p:spPr bwMode="auto">
            <a:xfrm>
              <a:off x="1633332" y="4740463"/>
              <a:ext cx="300046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Полное наименование </a:t>
              </a:r>
              <a:r>
                <a:rPr lang="ru-RU" sz="1100" i="1" dirty="0"/>
                <a:t>(обязательное)</a:t>
              </a:r>
              <a:endParaRPr lang="ru-RU" sz="1400" dirty="0"/>
            </a:p>
          </p:txBody>
        </p:sp>
        <p:grpSp>
          <p:nvGrpSpPr>
            <p:cNvPr id="84" name="Группа 83"/>
            <p:cNvGrpSpPr/>
            <p:nvPr/>
          </p:nvGrpSpPr>
          <p:grpSpPr>
            <a:xfrm>
              <a:off x="1403648" y="4768382"/>
              <a:ext cx="224507" cy="276999"/>
              <a:chOff x="1283503" y="3538070"/>
              <a:chExt cx="302895" cy="373716"/>
            </a:xfrm>
          </p:grpSpPr>
          <p:sp>
            <p:nvSpPr>
              <p:cNvPr id="98" name="Овал 97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9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1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5" name="Rectangle 17"/>
            <p:cNvSpPr>
              <a:spLocks noChangeArrowheads="1"/>
            </p:cNvSpPr>
            <p:nvPr/>
          </p:nvSpPr>
          <p:spPr bwMode="auto">
            <a:xfrm>
              <a:off x="1638229" y="5161849"/>
              <a:ext cx="300046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Краткое наименование </a:t>
              </a:r>
              <a:r>
                <a:rPr lang="ru-RU" sz="1100" i="1" dirty="0"/>
                <a:t>(обязательное)</a:t>
              </a:r>
              <a:endParaRPr lang="ru-RU" sz="1400" dirty="0"/>
            </a:p>
          </p:txBody>
        </p:sp>
        <p:grpSp>
          <p:nvGrpSpPr>
            <p:cNvPr id="86" name="Группа 85"/>
            <p:cNvGrpSpPr/>
            <p:nvPr/>
          </p:nvGrpSpPr>
          <p:grpSpPr>
            <a:xfrm>
              <a:off x="1403648" y="5201402"/>
              <a:ext cx="224507" cy="276999"/>
              <a:chOff x="1283503" y="3554212"/>
              <a:chExt cx="302895" cy="373716"/>
            </a:xfrm>
          </p:grpSpPr>
          <p:sp>
            <p:nvSpPr>
              <p:cNvPr id="96" name="Овал 95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7" name="Text Box 15"/>
              <p:cNvSpPr txBox="1">
                <a:spLocks noChangeArrowheads="1"/>
              </p:cNvSpPr>
              <p:nvPr/>
            </p:nvSpPr>
            <p:spPr bwMode="auto">
              <a:xfrm>
                <a:off x="1292494" y="3554212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2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7" name="Rectangle 17"/>
            <p:cNvSpPr>
              <a:spLocks noChangeArrowheads="1"/>
            </p:cNvSpPr>
            <p:nvPr/>
          </p:nvSpPr>
          <p:spPr bwMode="auto">
            <a:xfrm>
              <a:off x="1638508" y="5512806"/>
              <a:ext cx="29952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None/>
              </a:pPr>
              <a:r>
                <a:rPr lang="ru-RU" sz="1400" dirty="0" smtClean="0"/>
                <a:t>Дата начала предоставления</a:t>
              </a:r>
              <a:endParaRPr lang="en-US" sz="1400" dirty="0"/>
            </a:p>
          </p:txBody>
        </p:sp>
        <p:grpSp>
          <p:nvGrpSpPr>
            <p:cNvPr id="88" name="Группа 87"/>
            <p:cNvGrpSpPr/>
            <p:nvPr/>
          </p:nvGrpSpPr>
          <p:grpSpPr>
            <a:xfrm>
              <a:off x="1398471" y="5532550"/>
              <a:ext cx="224507" cy="276999"/>
              <a:chOff x="1276518" y="3464140"/>
              <a:chExt cx="302895" cy="373716"/>
            </a:xfrm>
          </p:grpSpPr>
          <p:sp>
            <p:nvSpPr>
              <p:cNvPr id="94" name="Овал 93"/>
              <p:cNvSpPr/>
              <p:nvPr/>
            </p:nvSpPr>
            <p:spPr>
              <a:xfrm>
                <a:off x="1276518" y="3479840"/>
                <a:ext cx="302895" cy="3028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5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46414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3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0" name="Rectangle 17"/>
            <p:cNvSpPr>
              <a:spLocks noChangeArrowheads="1"/>
            </p:cNvSpPr>
            <p:nvPr/>
          </p:nvSpPr>
          <p:spPr bwMode="auto">
            <a:xfrm>
              <a:off x="1633332" y="5858027"/>
              <a:ext cx="315398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Ответственный орган </a:t>
              </a:r>
              <a:r>
                <a:rPr lang="ru-RU" sz="1400" dirty="0" smtClean="0"/>
                <a:t>власти</a:t>
              </a:r>
              <a:r>
                <a:rPr lang="en-US" sz="1400" dirty="0" smtClean="0"/>
                <a:t> </a:t>
              </a:r>
              <a:r>
                <a:rPr lang="ru-RU" sz="1100" i="1" dirty="0" smtClean="0"/>
                <a:t>(обязательное</a:t>
              </a:r>
              <a:r>
                <a:rPr lang="ru-RU" sz="1100" i="1" dirty="0"/>
                <a:t>)</a:t>
              </a:r>
              <a:endParaRPr lang="ru-RU" sz="1400" dirty="0"/>
            </a:p>
          </p:txBody>
        </p:sp>
        <p:grpSp>
          <p:nvGrpSpPr>
            <p:cNvPr id="91" name="Группа 90"/>
            <p:cNvGrpSpPr/>
            <p:nvPr/>
          </p:nvGrpSpPr>
          <p:grpSpPr>
            <a:xfrm>
              <a:off x="1397458" y="5894302"/>
              <a:ext cx="225523" cy="276999"/>
              <a:chOff x="1275146" y="3150763"/>
              <a:chExt cx="304264" cy="373715"/>
            </a:xfrm>
          </p:grpSpPr>
          <p:sp>
            <p:nvSpPr>
              <p:cNvPr id="92" name="Овал 91"/>
              <p:cNvSpPr/>
              <p:nvPr/>
            </p:nvSpPr>
            <p:spPr>
              <a:xfrm>
                <a:off x="1276515" y="3164218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3" name="Text Box 15"/>
              <p:cNvSpPr txBox="1">
                <a:spLocks noChangeArrowheads="1"/>
              </p:cNvSpPr>
              <p:nvPr/>
            </p:nvSpPr>
            <p:spPr bwMode="auto">
              <a:xfrm>
                <a:off x="1275146" y="3150763"/>
                <a:ext cx="288924" cy="3737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4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9" name="Rectangle 17"/>
            <p:cNvSpPr>
              <a:spLocks noChangeArrowheads="1"/>
            </p:cNvSpPr>
            <p:nvPr/>
          </p:nvSpPr>
          <p:spPr bwMode="auto">
            <a:xfrm>
              <a:off x="5262158" y="4750535"/>
              <a:ext cx="302440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None/>
              </a:pPr>
              <a:r>
                <a:rPr lang="ru-RU" sz="1400" dirty="0"/>
                <a:t>Ответственная организация </a:t>
              </a:r>
              <a:r>
                <a:rPr lang="ru-RU" sz="1100" dirty="0"/>
                <a:t>(учреждение)</a:t>
              </a:r>
              <a:endParaRPr lang="en-US" sz="1400" dirty="0"/>
            </a:p>
          </p:txBody>
        </p:sp>
        <p:grpSp>
          <p:nvGrpSpPr>
            <p:cNvPr id="140" name="Группа 139"/>
            <p:cNvGrpSpPr/>
            <p:nvPr/>
          </p:nvGrpSpPr>
          <p:grpSpPr>
            <a:xfrm>
              <a:off x="5014849" y="4786761"/>
              <a:ext cx="224507" cy="276999"/>
              <a:chOff x="974511" y="3562866"/>
              <a:chExt cx="302895" cy="373716"/>
            </a:xfrm>
          </p:grpSpPr>
          <p:sp>
            <p:nvSpPr>
              <p:cNvPr id="141" name="Овал 140"/>
              <p:cNvSpPr/>
              <p:nvPr/>
            </p:nvSpPr>
            <p:spPr>
              <a:xfrm>
                <a:off x="974511" y="3570564"/>
                <a:ext cx="302895" cy="30289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2" name="Text Box 15"/>
              <p:cNvSpPr txBox="1">
                <a:spLocks noChangeArrowheads="1"/>
              </p:cNvSpPr>
              <p:nvPr/>
            </p:nvSpPr>
            <p:spPr bwMode="auto">
              <a:xfrm>
                <a:off x="974511" y="3562866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5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3" name="Rectangle 17"/>
            <p:cNvSpPr>
              <a:spLocks noChangeArrowheads="1"/>
            </p:cNvSpPr>
            <p:nvPr/>
          </p:nvSpPr>
          <p:spPr bwMode="auto">
            <a:xfrm>
              <a:off x="5269097" y="5212326"/>
              <a:ext cx="3175711" cy="259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buNone/>
              </a:pPr>
              <a:r>
                <a:rPr lang="ru-RU" sz="1400" dirty="0" smtClean="0"/>
                <a:t>Категория услуги</a:t>
              </a:r>
              <a:r>
                <a:rPr lang="en-US" sz="1400" dirty="0" smtClean="0"/>
                <a:t> </a:t>
              </a:r>
              <a:r>
                <a:rPr lang="ru-RU" sz="1100" i="1" dirty="0" smtClean="0"/>
                <a:t>(обязательное)</a:t>
              </a:r>
              <a:endParaRPr lang="en-US" sz="1100" dirty="0"/>
            </a:p>
          </p:txBody>
        </p:sp>
        <p:grpSp>
          <p:nvGrpSpPr>
            <p:cNvPr id="144" name="Группа 143"/>
            <p:cNvGrpSpPr/>
            <p:nvPr/>
          </p:nvGrpSpPr>
          <p:grpSpPr>
            <a:xfrm>
              <a:off x="5014850" y="5177905"/>
              <a:ext cx="224507" cy="276999"/>
              <a:chOff x="974515" y="3522510"/>
              <a:chExt cx="302895" cy="373716"/>
            </a:xfrm>
          </p:grpSpPr>
          <p:sp>
            <p:nvSpPr>
              <p:cNvPr id="145" name="Овал 144"/>
              <p:cNvSpPr/>
              <p:nvPr/>
            </p:nvSpPr>
            <p:spPr>
              <a:xfrm>
                <a:off x="974515" y="3538309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6" name="Text Box 15"/>
              <p:cNvSpPr txBox="1">
                <a:spLocks noChangeArrowheads="1"/>
              </p:cNvSpPr>
              <p:nvPr/>
            </p:nvSpPr>
            <p:spPr bwMode="auto">
              <a:xfrm>
                <a:off x="974515" y="352251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6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43</a:t>
            </a:fld>
            <a:endParaRPr lang="ru-RU" dirty="0"/>
          </a:p>
        </p:txBody>
      </p:sp>
      <p:sp>
        <p:nvSpPr>
          <p:cNvPr id="68" name="AutoShape 9"/>
          <p:cNvSpPr>
            <a:spLocks noChangeArrowheads="1"/>
          </p:cNvSpPr>
          <p:nvPr/>
        </p:nvSpPr>
        <p:spPr bwMode="auto">
          <a:xfrm>
            <a:off x="2166082" y="4357341"/>
            <a:ext cx="4811835" cy="344790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9" name="Группа 68"/>
          <p:cNvGrpSpPr/>
          <p:nvPr/>
        </p:nvGrpSpPr>
        <p:grpSpPr>
          <a:xfrm>
            <a:off x="6840852" y="4314582"/>
            <a:ext cx="317749" cy="338554"/>
            <a:chOff x="1283503" y="3569143"/>
            <a:chExt cx="302895" cy="322728"/>
          </a:xfrm>
        </p:grpSpPr>
        <p:sp>
          <p:nvSpPr>
            <p:cNvPr id="70" name="Овал 69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Text Box 15"/>
            <p:cNvSpPr txBox="1">
              <a:spLocks noChangeArrowheads="1"/>
            </p:cNvSpPr>
            <p:nvPr/>
          </p:nvSpPr>
          <p:spPr bwMode="auto">
            <a:xfrm>
              <a:off x="1290487" y="3569143"/>
              <a:ext cx="288925" cy="322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600" b="1" dirty="0">
                  <a:solidFill>
                    <a:srgbClr val="C00000"/>
                  </a:solidFill>
                </a:rPr>
                <a:t>8</a:t>
              </a:r>
            </a:p>
          </p:txBody>
        </p:sp>
      </p:grpSp>
      <p:sp>
        <p:nvSpPr>
          <p:cNvPr id="78" name="Rectangle 17"/>
          <p:cNvSpPr>
            <a:spLocks noChangeArrowheads="1"/>
          </p:cNvSpPr>
          <p:nvPr/>
        </p:nvSpPr>
        <p:spPr bwMode="auto">
          <a:xfrm>
            <a:off x="5155337" y="5679201"/>
            <a:ext cx="2813118" cy="259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ts val="1300"/>
              </a:lnSpc>
              <a:buNone/>
            </a:pPr>
            <a:r>
              <a:rPr lang="ru-RU" sz="1400" dirty="0"/>
              <a:t>Ключевые слова</a:t>
            </a:r>
            <a:endParaRPr lang="en-US" sz="11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4847493" y="5694596"/>
            <a:ext cx="271834" cy="276999"/>
            <a:chOff x="4766577" y="5659943"/>
            <a:chExt cx="271834" cy="276999"/>
          </a:xfrm>
        </p:grpSpPr>
        <p:sp>
          <p:nvSpPr>
            <p:cNvPr id="101" name="Овал 100"/>
            <p:cNvSpPr/>
            <p:nvPr/>
          </p:nvSpPr>
          <p:spPr>
            <a:xfrm>
              <a:off x="4766577" y="5659943"/>
              <a:ext cx="271834" cy="2245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Text Box 15"/>
            <p:cNvSpPr txBox="1">
              <a:spLocks noChangeArrowheads="1"/>
            </p:cNvSpPr>
            <p:nvPr/>
          </p:nvSpPr>
          <p:spPr bwMode="auto">
            <a:xfrm>
              <a:off x="4788024" y="5659943"/>
              <a:ext cx="22894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200" b="1" dirty="0">
                  <a:solidFill>
                    <a:srgbClr val="C00000"/>
                  </a:solidFill>
                </a:rPr>
                <a:t>7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80" name="Rectangle 17"/>
          <p:cNvSpPr>
            <a:spLocks noChangeArrowheads="1"/>
          </p:cNvSpPr>
          <p:nvPr/>
        </p:nvSpPr>
        <p:spPr bwMode="auto">
          <a:xfrm>
            <a:off x="5155337" y="6048171"/>
            <a:ext cx="2813118" cy="259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ts val="1300"/>
              </a:lnSpc>
              <a:buNone/>
            </a:pPr>
            <a:r>
              <a:rPr lang="ru-RU" sz="1400" dirty="0"/>
              <a:t>Административный регламент</a:t>
            </a:r>
            <a:endParaRPr lang="en-US" sz="11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4868940" y="6022999"/>
            <a:ext cx="271834" cy="287785"/>
            <a:chOff x="4829139" y="6005284"/>
            <a:chExt cx="271834" cy="287785"/>
          </a:xfrm>
        </p:grpSpPr>
        <p:sp>
          <p:nvSpPr>
            <p:cNvPr id="102" name="Овал 101"/>
            <p:cNvSpPr/>
            <p:nvPr/>
          </p:nvSpPr>
          <p:spPr>
            <a:xfrm>
              <a:off x="4829139" y="6005284"/>
              <a:ext cx="271834" cy="2245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Text Box 15"/>
            <p:cNvSpPr txBox="1">
              <a:spLocks noChangeArrowheads="1"/>
            </p:cNvSpPr>
            <p:nvPr/>
          </p:nvSpPr>
          <p:spPr bwMode="auto">
            <a:xfrm>
              <a:off x="4873840" y="6008992"/>
              <a:ext cx="183198" cy="284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200" b="1" dirty="0" smtClean="0">
                  <a:solidFill>
                    <a:srgbClr val="C00000"/>
                  </a:solidFill>
                </a:rPr>
                <a:t>8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696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Группа 118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20" name="Прямоугольник 119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Прямоугольник 120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Прямоугольник 121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Прямоугольник 122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7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«Дополнительные сведения»</a:t>
            </a:r>
            <a:endParaRPr lang="ru-RU" sz="2400" b="1" dirty="0"/>
          </a:p>
        </p:txBody>
      </p:sp>
      <p:sp>
        <p:nvSpPr>
          <p:cNvPr id="219" name="Rectangle 17"/>
          <p:cNvSpPr>
            <a:spLocks noChangeArrowheads="1"/>
          </p:cNvSpPr>
          <p:nvPr/>
        </p:nvSpPr>
        <p:spPr bwMode="auto">
          <a:xfrm>
            <a:off x="454738" y="2292221"/>
            <a:ext cx="2813118" cy="239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ts val="1300"/>
              </a:lnSpc>
              <a:buNone/>
            </a:pPr>
            <a:r>
              <a:rPr lang="ru-RU" sz="1400" dirty="0" smtClean="0"/>
              <a:t>Уровень доступности</a:t>
            </a:r>
            <a:endParaRPr lang="en-US" sz="11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107504" y="858239"/>
            <a:ext cx="8784714" cy="5485585"/>
            <a:chOff x="367859" y="847096"/>
            <a:chExt cx="8784714" cy="5485585"/>
          </a:xfrm>
        </p:grpSpPr>
        <p:sp>
          <p:nvSpPr>
            <p:cNvPr id="153" name="Rectangle 17"/>
            <p:cNvSpPr>
              <a:spLocks noChangeArrowheads="1"/>
            </p:cNvSpPr>
            <p:nvPr/>
          </p:nvSpPr>
          <p:spPr bwMode="auto">
            <a:xfrm>
              <a:off x="716451" y="847096"/>
              <a:ext cx="2866660" cy="393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/>
                <a:t>Классификатор</a:t>
              </a:r>
              <a:r>
                <a:rPr lang="en-US" sz="1400" dirty="0"/>
                <a:t> </a:t>
              </a:r>
              <a:r>
                <a:rPr lang="ru-RU" sz="1400" dirty="0"/>
                <a:t>услуг</a:t>
              </a:r>
              <a:r>
                <a:rPr lang="en-US" sz="1400" dirty="0"/>
                <a:t> </a:t>
              </a:r>
              <a:r>
                <a:rPr lang="ru-RU" sz="1400" dirty="0"/>
                <a:t>/</a:t>
              </a:r>
              <a:r>
                <a:rPr lang="en-US" sz="1400" dirty="0"/>
                <a:t> </a:t>
              </a:r>
              <a:r>
                <a:rPr lang="ru-RU" sz="1400" dirty="0"/>
                <a:t>функций</a:t>
              </a:r>
              <a:endParaRPr lang="en-US" sz="1400" dirty="0"/>
            </a:p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100" i="1" dirty="0"/>
                <a:t>(обязательное)</a:t>
              </a:r>
              <a:endParaRPr lang="ru-RU" sz="1400" dirty="0"/>
            </a:p>
          </p:txBody>
        </p:sp>
        <p:grpSp>
          <p:nvGrpSpPr>
            <p:cNvPr id="210" name="Группа 209"/>
            <p:cNvGrpSpPr/>
            <p:nvPr/>
          </p:nvGrpSpPr>
          <p:grpSpPr>
            <a:xfrm>
              <a:off x="470906" y="847096"/>
              <a:ext cx="240011" cy="256044"/>
              <a:chOff x="1283503" y="3544391"/>
              <a:chExt cx="302895" cy="349575"/>
            </a:xfrm>
          </p:grpSpPr>
          <p:sp>
            <p:nvSpPr>
              <p:cNvPr id="211" name="Овал 21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2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grpSp>
          <p:nvGrpSpPr>
            <p:cNvPr id="3" name="Группа 2"/>
            <p:cNvGrpSpPr/>
            <p:nvPr/>
          </p:nvGrpSpPr>
          <p:grpSpPr>
            <a:xfrm>
              <a:off x="367859" y="1196752"/>
              <a:ext cx="8784714" cy="5135929"/>
              <a:chOff x="367859" y="1196752"/>
              <a:chExt cx="8784714" cy="5135929"/>
            </a:xfrm>
          </p:grpSpPr>
          <p:pic>
            <p:nvPicPr>
              <p:cNvPr id="8" name="Рисунок 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00275" y="1240645"/>
                <a:ext cx="5252298" cy="4458815"/>
              </a:xfrm>
              <a:prstGeom prst="rect">
                <a:avLst/>
              </a:prstGeom>
            </p:spPr>
          </p:pic>
          <p:sp>
            <p:nvSpPr>
              <p:cNvPr id="118" name="AutoShape 9"/>
              <p:cNvSpPr>
                <a:spLocks noChangeArrowheads="1"/>
              </p:cNvSpPr>
              <p:nvPr/>
            </p:nvSpPr>
            <p:spPr bwMode="auto">
              <a:xfrm>
                <a:off x="3851920" y="1196752"/>
                <a:ext cx="4406227" cy="456867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24" name="Группа 123"/>
              <p:cNvGrpSpPr/>
              <p:nvPr/>
            </p:nvGrpSpPr>
            <p:grpSpPr>
              <a:xfrm>
                <a:off x="8087173" y="1256127"/>
                <a:ext cx="310501" cy="336263"/>
                <a:chOff x="987590" y="2991149"/>
                <a:chExt cx="302895" cy="320544"/>
              </a:xfrm>
            </p:grpSpPr>
            <p:sp>
              <p:nvSpPr>
                <p:cNvPr id="125" name="Овал 124"/>
                <p:cNvSpPr/>
                <p:nvPr/>
              </p:nvSpPr>
              <p:spPr>
                <a:xfrm>
                  <a:off x="987590" y="2999974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024522" y="2991149"/>
                  <a:ext cx="229031" cy="3205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600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  <p:sp>
            <p:nvSpPr>
              <p:cNvPr id="128" name="AutoShape 9"/>
              <p:cNvSpPr>
                <a:spLocks noChangeArrowheads="1"/>
              </p:cNvSpPr>
              <p:nvPr/>
            </p:nvSpPr>
            <p:spPr bwMode="auto">
              <a:xfrm>
                <a:off x="3851920" y="1700809"/>
                <a:ext cx="4406227" cy="376654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2" name="AutoShape 9"/>
              <p:cNvSpPr>
                <a:spLocks noChangeArrowheads="1"/>
              </p:cNvSpPr>
              <p:nvPr/>
            </p:nvSpPr>
            <p:spPr bwMode="auto">
              <a:xfrm>
                <a:off x="3851920" y="2132856"/>
                <a:ext cx="4406227" cy="418114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3" name="AutoShape 9"/>
              <p:cNvSpPr>
                <a:spLocks noChangeArrowheads="1"/>
              </p:cNvSpPr>
              <p:nvPr/>
            </p:nvSpPr>
            <p:spPr bwMode="auto">
              <a:xfrm>
                <a:off x="3851920" y="2594534"/>
                <a:ext cx="4406227" cy="327539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4" name="AutoShape 9"/>
              <p:cNvSpPr>
                <a:spLocks noChangeArrowheads="1"/>
              </p:cNvSpPr>
              <p:nvPr/>
            </p:nvSpPr>
            <p:spPr bwMode="auto">
              <a:xfrm>
                <a:off x="3845568" y="2981891"/>
                <a:ext cx="4406227" cy="415775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" name="AutoShape 9"/>
              <p:cNvSpPr>
                <a:spLocks noChangeArrowheads="1"/>
              </p:cNvSpPr>
              <p:nvPr/>
            </p:nvSpPr>
            <p:spPr bwMode="auto">
              <a:xfrm>
                <a:off x="3851921" y="3436315"/>
                <a:ext cx="4416486" cy="339447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6" name="AutoShape 9"/>
              <p:cNvSpPr>
                <a:spLocks noChangeArrowheads="1"/>
              </p:cNvSpPr>
              <p:nvPr/>
            </p:nvSpPr>
            <p:spPr bwMode="auto">
              <a:xfrm>
                <a:off x="3845569" y="3818182"/>
                <a:ext cx="4423576" cy="432163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7" name="AutoShape 9"/>
              <p:cNvSpPr>
                <a:spLocks noChangeArrowheads="1"/>
              </p:cNvSpPr>
              <p:nvPr/>
            </p:nvSpPr>
            <p:spPr bwMode="auto">
              <a:xfrm>
                <a:off x="3851919" y="4386028"/>
                <a:ext cx="4416488" cy="416099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88" name="Группа 187"/>
              <p:cNvGrpSpPr/>
              <p:nvPr/>
            </p:nvGrpSpPr>
            <p:grpSpPr>
              <a:xfrm>
                <a:off x="8087173" y="1712892"/>
                <a:ext cx="310501" cy="338554"/>
                <a:chOff x="1283503" y="3569141"/>
                <a:chExt cx="302895" cy="322728"/>
              </a:xfrm>
            </p:grpSpPr>
            <p:sp>
              <p:nvSpPr>
                <p:cNvPr id="189" name="Овал 188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69141"/>
                  <a:ext cx="288925" cy="322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sz="1600" b="1" dirty="0">
                      <a:solidFill>
                        <a:srgbClr val="C00000"/>
                      </a:solidFill>
                    </a:rPr>
                    <a:t>2</a:t>
                  </a:r>
                  <a:endParaRPr lang="ru-RU" sz="1600" b="1" dirty="0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191" name="Группа 190"/>
              <p:cNvGrpSpPr/>
              <p:nvPr/>
            </p:nvGrpSpPr>
            <p:grpSpPr>
              <a:xfrm>
                <a:off x="8089906" y="2160902"/>
                <a:ext cx="310501" cy="338554"/>
                <a:chOff x="1283503" y="3569143"/>
                <a:chExt cx="302895" cy="322728"/>
              </a:xfrm>
            </p:grpSpPr>
            <p:sp>
              <p:nvSpPr>
                <p:cNvPr id="192" name="Овал 191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69143"/>
                  <a:ext cx="288925" cy="322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sz="1600" b="1" dirty="0">
                      <a:solidFill>
                        <a:srgbClr val="C00000"/>
                      </a:solidFill>
                    </a:rPr>
                    <a:t>3</a:t>
                  </a:r>
                  <a:endParaRPr lang="ru-RU" sz="1600" b="1" dirty="0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194" name="Группа 193"/>
              <p:cNvGrpSpPr/>
              <p:nvPr/>
            </p:nvGrpSpPr>
            <p:grpSpPr>
              <a:xfrm>
                <a:off x="8080011" y="2575338"/>
                <a:ext cx="310501" cy="338554"/>
                <a:chOff x="1283503" y="3569142"/>
                <a:chExt cx="302895" cy="322728"/>
              </a:xfrm>
            </p:grpSpPr>
            <p:sp>
              <p:nvSpPr>
                <p:cNvPr id="195" name="Овал 194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69142"/>
                  <a:ext cx="288925" cy="322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sz="1600" b="1" dirty="0">
                      <a:solidFill>
                        <a:srgbClr val="C00000"/>
                      </a:solidFill>
                    </a:rPr>
                    <a:t>4</a:t>
                  </a:r>
                  <a:endParaRPr lang="ru-RU" sz="1600" b="1" dirty="0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197" name="Группа 196"/>
              <p:cNvGrpSpPr/>
              <p:nvPr/>
            </p:nvGrpSpPr>
            <p:grpSpPr>
              <a:xfrm>
                <a:off x="8087173" y="3017570"/>
                <a:ext cx="310501" cy="338554"/>
                <a:chOff x="1283503" y="3569143"/>
                <a:chExt cx="302895" cy="322728"/>
              </a:xfrm>
            </p:grpSpPr>
            <p:sp>
              <p:nvSpPr>
                <p:cNvPr id="198" name="Овал 197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69143"/>
                  <a:ext cx="288925" cy="322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sz="1600" b="1" dirty="0">
                      <a:solidFill>
                        <a:srgbClr val="C00000"/>
                      </a:solidFill>
                    </a:rPr>
                    <a:t>5</a:t>
                  </a:r>
                  <a:endParaRPr lang="ru-RU" sz="1600" b="1" dirty="0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200" name="Группа 199"/>
              <p:cNvGrpSpPr/>
              <p:nvPr/>
            </p:nvGrpSpPr>
            <p:grpSpPr>
              <a:xfrm>
                <a:off x="8088741" y="3449129"/>
                <a:ext cx="310501" cy="338554"/>
                <a:chOff x="1283503" y="3569143"/>
                <a:chExt cx="302895" cy="322728"/>
              </a:xfrm>
            </p:grpSpPr>
            <p:sp>
              <p:nvSpPr>
                <p:cNvPr id="201" name="Овал 200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69143"/>
                  <a:ext cx="288925" cy="322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sz="1600" b="1" dirty="0">
                      <a:solidFill>
                        <a:srgbClr val="C00000"/>
                      </a:solidFill>
                    </a:rPr>
                    <a:t>6</a:t>
                  </a:r>
                  <a:endParaRPr lang="ru-RU" sz="1600" b="1" dirty="0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203" name="Группа 202"/>
              <p:cNvGrpSpPr/>
              <p:nvPr/>
            </p:nvGrpSpPr>
            <p:grpSpPr>
              <a:xfrm>
                <a:off x="8087173" y="3865781"/>
                <a:ext cx="310501" cy="338554"/>
                <a:chOff x="1283503" y="3569143"/>
                <a:chExt cx="302895" cy="322728"/>
              </a:xfrm>
            </p:grpSpPr>
            <p:sp>
              <p:nvSpPr>
                <p:cNvPr id="204" name="Овал 203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69143"/>
                  <a:ext cx="288925" cy="322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sz="1600" b="1" dirty="0">
                      <a:solidFill>
                        <a:srgbClr val="C00000"/>
                      </a:solidFill>
                    </a:rPr>
                    <a:t>7</a:t>
                  </a:r>
                  <a:endParaRPr lang="ru-RU" sz="1600" b="1" dirty="0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206" name="Группа 205"/>
              <p:cNvGrpSpPr/>
              <p:nvPr/>
            </p:nvGrpSpPr>
            <p:grpSpPr>
              <a:xfrm>
                <a:off x="8087173" y="4424800"/>
                <a:ext cx="310501" cy="338554"/>
                <a:chOff x="1283503" y="3569143"/>
                <a:chExt cx="302895" cy="322728"/>
              </a:xfrm>
            </p:grpSpPr>
            <p:sp>
              <p:nvSpPr>
                <p:cNvPr id="207" name="Овал 206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69143"/>
                  <a:ext cx="288925" cy="322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sz="1600" b="1" dirty="0">
                      <a:solidFill>
                        <a:srgbClr val="C00000"/>
                      </a:solidFill>
                    </a:rPr>
                    <a:t>8</a:t>
                  </a:r>
                  <a:endParaRPr lang="ru-RU" sz="1600" b="1" dirty="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55" name="Rectangle 17"/>
              <p:cNvSpPr>
                <a:spLocks noChangeArrowheads="1"/>
              </p:cNvSpPr>
              <p:nvPr/>
            </p:nvSpPr>
            <p:spPr bwMode="auto">
              <a:xfrm>
                <a:off x="716452" y="1334794"/>
                <a:ext cx="3090810" cy="393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/>
                  <a:t>Раздел каталога услуг</a:t>
                </a:r>
                <a:r>
                  <a:rPr lang="en-US" sz="1400" dirty="0"/>
                  <a:t> </a:t>
                </a:r>
                <a:r>
                  <a:rPr lang="ru-RU" sz="1400" dirty="0"/>
                  <a:t>/</a:t>
                </a:r>
                <a:r>
                  <a:rPr lang="en-US" sz="1400" dirty="0"/>
                  <a:t> </a:t>
                </a:r>
                <a:r>
                  <a:rPr lang="ru-RU" sz="1400" dirty="0"/>
                  <a:t>функций (ЕПГУ) </a:t>
                </a:r>
                <a:r>
                  <a:rPr lang="ru-RU" sz="1100" i="1" dirty="0"/>
                  <a:t>(обязательное)</a:t>
                </a:r>
                <a:endParaRPr lang="ru-RU" sz="1400" dirty="0"/>
              </a:p>
            </p:txBody>
          </p:sp>
          <p:sp>
            <p:nvSpPr>
              <p:cNvPr id="157" name="Rectangle 17"/>
              <p:cNvSpPr>
                <a:spLocks noChangeArrowheads="1"/>
              </p:cNvSpPr>
              <p:nvPr/>
            </p:nvSpPr>
            <p:spPr bwMode="auto">
              <a:xfrm>
                <a:off x="716451" y="1809564"/>
                <a:ext cx="2916393" cy="393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buNone/>
                </a:pPr>
                <a:r>
                  <a:rPr lang="ru-RU" sz="1400" dirty="0" smtClean="0"/>
                  <a:t>Сокращенное наименование для </a:t>
                </a:r>
                <a:r>
                  <a:rPr lang="ru-RU" sz="1400" dirty="0" err="1" smtClean="0"/>
                  <a:t>инфокиосков</a:t>
                </a:r>
                <a:endParaRPr lang="en-US" sz="1100" dirty="0"/>
              </a:p>
            </p:txBody>
          </p:sp>
          <p:grpSp>
            <p:nvGrpSpPr>
              <p:cNvPr id="213" name="Группа 212"/>
              <p:cNvGrpSpPr/>
              <p:nvPr/>
            </p:nvGrpSpPr>
            <p:grpSpPr>
              <a:xfrm>
                <a:off x="470906" y="1316646"/>
                <a:ext cx="240011" cy="256044"/>
                <a:chOff x="1283503" y="3544391"/>
                <a:chExt cx="302895" cy="349575"/>
              </a:xfrm>
            </p:grpSpPr>
            <p:sp>
              <p:nvSpPr>
                <p:cNvPr id="214" name="Овал 213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1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sz="1200" b="1" dirty="0">
                      <a:solidFill>
                        <a:srgbClr val="C00000"/>
                      </a:solidFill>
                    </a:rPr>
                    <a:t>2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216" name="Группа 215"/>
              <p:cNvGrpSpPr/>
              <p:nvPr/>
            </p:nvGrpSpPr>
            <p:grpSpPr>
              <a:xfrm>
                <a:off x="470906" y="1821418"/>
                <a:ext cx="240011" cy="256044"/>
                <a:chOff x="1283503" y="3544391"/>
                <a:chExt cx="302895" cy="349575"/>
              </a:xfrm>
            </p:grpSpPr>
            <p:sp>
              <p:nvSpPr>
                <p:cNvPr id="217" name="Овал 216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1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sz="1200" b="1" dirty="0">
                      <a:solidFill>
                        <a:srgbClr val="C00000"/>
                      </a:solidFill>
                    </a:rPr>
                    <a:t>3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220" name="Группа 219"/>
              <p:cNvGrpSpPr/>
              <p:nvPr/>
            </p:nvGrpSpPr>
            <p:grpSpPr>
              <a:xfrm>
                <a:off x="470906" y="2230102"/>
                <a:ext cx="240011" cy="256044"/>
                <a:chOff x="1283503" y="3471771"/>
                <a:chExt cx="302895" cy="349575"/>
              </a:xfrm>
            </p:grpSpPr>
            <p:sp>
              <p:nvSpPr>
                <p:cNvPr id="221" name="Овал 220"/>
                <p:cNvSpPr/>
                <p:nvPr/>
              </p:nvSpPr>
              <p:spPr>
                <a:xfrm>
                  <a:off x="1283503" y="3494322"/>
                  <a:ext cx="302895" cy="30289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2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47177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sz="1200" b="1" dirty="0">
                      <a:solidFill>
                        <a:srgbClr val="C00000"/>
                      </a:solidFill>
                    </a:rPr>
                    <a:t>4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23" name="Rectangle 17"/>
              <p:cNvSpPr>
                <a:spLocks noChangeArrowheads="1"/>
              </p:cNvSpPr>
              <p:nvPr/>
            </p:nvSpPr>
            <p:spPr bwMode="auto">
              <a:xfrm>
                <a:off x="716452" y="2636912"/>
                <a:ext cx="2813118" cy="239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buNone/>
                </a:pPr>
                <a:r>
                  <a:rPr lang="ru-RU" sz="1400" dirty="0" smtClean="0"/>
                  <a:t>Адрес в сети интернет</a:t>
                </a:r>
                <a:endParaRPr lang="en-US" sz="1100" dirty="0"/>
              </a:p>
            </p:txBody>
          </p:sp>
          <p:grpSp>
            <p:nvGrpSpPr>
              <p:cNvPr id="224" name="Группа 223"/>
              <p:cNvGrpSpPr/>
              <p:nvPr/>
            </p:nvGrpSpPr>
            <p:grpSpPr>
              <a:xfrm>
                <a:off x="472696" y="2596896"/>
                <a:ext cx="240011" cy="256045"/>
                <a:chOff x="1285762" y="3341138"/>
                <a:chExt cx="302895" cy="349576"/>
              </a:xfrm>
            </p:grpSpPr>
            <p:sp>
              <p:nvSpPr>
                <p:cNvPr id="225" name="Овал 224"/>
                <p:cNvSpPr/>
                <p:nvPr/>
              </p:nvSpPr>
              <p:spPr>
                <a:xfrm>
                  <a:off x="1285762" y="3381085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2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341138"/>
                  <a:ext cx="288925" cy="3495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sz="1200" b="1" dirty="0">
                      <a:solidFill>
                        <a:srgbClr val="C00000"/>
                      </a:solidFill>
                    </a:rPr>
                    <a:t>5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27" name="Rectangle 17"/>
              <p:cNvSpPr>
                <a:spLocks noChangeArrowheads="1"/>
              </p:cNvSpPr>
              <p:nvPr/>
            </p:nvSpPr>
            <p:spPr bwMode="auto">
              <a:xfrm>
                <a:off x="716452" y="2960854"/>
                <a:ext cx="2813118" cy="393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buNone/>
                </a:pPr>
                <a:r>
                  <a:rPr lang="ru-RU" sz="1400" dirty="0"/>
                  <a:t>Текущий этап оказания услуги в электронной форме</a:t>
                </a:r>
                <a:endParaRPr lang="en-US" sz="1100" dirty="0"/>
              </a:p>
            </p:txBody>
          </p:sp>
          <p:grpSp>
            <p:nvGrpSpPr>
              <p:cNvPr id="228" name="Группа 227"/>
              <p:cNvGrpSpPr/>
              <p:nvPr/>
            </p:nvGrpSpPr>
            <p:grpSpPr>
              <a:xfrm>
                <a:off x="471338" y="2971074"/>
                <a:ext cx="240011" cy="256044"/>
                <a:chOff x="1283503" y="3544391"/>
                <a:chExt cx="302895" cy="349575"/>
              </a:xfrm>
            </p:grpSpPr>
            <p:sp>
              <p:nvSpPr>
                <p:cNvPr id="229" name="Овал 228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3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sz="1200" b="1" dirty="0">
                      <a:solidFill>
                        <a:srgbClr val="C00000"/>
                      </a:solidFill>
                    </a:rPr>
                    <a:t>6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31" name="Rectangle 17"/>
              <p:cNvSpPr>
                <a:spLocks noChangeArrowheads="1"/>
              </p:cNvSpPr>
              <p:nvPr/>
            </p:nvSpPr>
            <p:spPr bwMode="auto">
              <a:xfrm>
                <a:off x="716452" y="3861048"/>
                <a:ext cx="2813118" cy="701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buNone/>
                </a:pPr>
                <a:r>
                  <a:rPr lang="ru-RU" sz="1400" dirty="0"/>
                  <a:t>Количество взаимодействий заявителя с должностными лицами и их продолжительность</a:t>
                </a:r>
                <a:endParaRPr lang="en-US" sz="1100" dirty="0"/>
              </a:p>
            </p:txBody>
          </p:sp>
          <p:grpSp>
            <p:nvGrpSpPr>
              <p:cNvPr id="232" name="Группа 231"/>
              <p:cNvGrpSpPr/>
              <p:nvPr/>
            </p:nvGrpSpPr>
            <p:grpSpPr>
              <a:xfrm>
                <a:off x="470906" y="3866914"/>
                <a:ext cx="240011" cy="276999"/>
                <a:chOff x="1283503" y="3544391"/>
                <a:chExt cx="302895" cy="378185"/>
              </a:xfrm>
            </p:grpSpPr>
            <p:sp>
              <p:nvSpPr>
                <p:cNvPr id="233" name="Овал 232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3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781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 smtClean="0">
                      <a:solidFill>
                        <a:srgbClr val="C00000"/>
                      </a:solidFill>
                    </a:rPr>
                    <a:t>8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35" name="Rectangle 17"/>
              <p:cNvSpPr>
                <a:spLocks noChangeArrowheads="1"/>
              </p:cNvSpPr>
              <p:nvPr/>
            </p:nvSpPr>
            <p:spPr bwMode="auto">
              <a:xfrm>
                <a:off x="729831" y="4617722"/>
                <a:ext cx="2813118" cy="425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buNone/>
                </a:pPr>
                <a:r>
                  <a:rPr lang="ru-RU" sz="1400" dirty="0"/>
                  <a:t>Возможность получения услуги в МФЦ</a:t>
                </a:r>
                <a:endParaRPr lang="en-US" sz="1100" dirty="0"/>
              </a:p>
            </p:txBody>
          </p:sp>
          <p:grpSp>
            <p:nvGrpSpPr>
              <p:cNvPr id="236" name="Группа 235"/>
              <p:cNvGrpSpPr/>
              <p:nvPr/>
            </p:nvGrpSpPr>
            <p:grpSpPr>
              <a:xfrm>
                <a:off x="367859" y="5087116"/>
                <a:ext cx="439476" cy="276999"/>
                <a:chOff x="1153458" y="4880308"/>
                <a:chExt cx="554621" cy="378182"/>
              </a:xfrm>
            </p:grpSpPr>
            <p:sp>
              <p:nvSpPr>
                <p:cNvPr id="237" name="Овал 236"/>
                <p:cNvSpPr/>
                <p:nvPr/>
              </p:nvSpPr>
              <p:spPr>
                <a:xfrm>
                  <a:off x="1283503" y="4907429"/>
                  <a:ext cx="302895" cy="30289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3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153458" y="4880308"/>
                  <a:ext cx="554621" cy="378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 smtClean="0">
                      <a:solidFill>
                        <a:srgbClr val="C00000"/>
                      </a:solidFill>
                    </a:rPr>
                    <a:t>10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4" name="Прямоугольник 3"/>
              <p:cNvSpPr/>
              <p:nvPr/>
            </p:nvSpPr>
            <p:spPr>
              <a:xfrm>
                <a:off x="715093" y="5056520"/>
                <a:ext cx="3022366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400" dirty="0" smtClean="0">
                    <a:latin typeface="Arial" panose="020B0604020202020204" pitchFamily="34" charset="0"/>
                  </a:rPr>
                  <a:t>Возможность получения информации о ходе предоставления услуги</a:t>
                </a:r>
                <a:endParaRPr lang="ru-RU" sz="1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699633" y="5809461"/>
                <a:ext cx="302236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400" dirty="0">
                    <a:latin typeface="Arial" panose="020B0604020202020204" pitchFamily="34" charset="0"/>
                  </a:rPr>
                  <a:t>Иные показатели доступности и качества</a:t>
                </a:r>
              </a:p>
            </p:txBody>
          </p:sp>
          <p:sp>
            <p:nvSpPr>
              <p:cNvPr id="80" name="AutoShape 9"/>
              <p:cNvSpPr>
                <a:spLocks noChangeArrowheads="1"/>
              </p:cNvSpPr>
              <p:nvPr/>
            </p:nvSpPr>
            <p:spPr bwMode="auto">
              <a:xfrm>
                <a:off x="3849285" y="4826416"/>
                <a:ext cx="4423576" cy="221311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AutoShape 9"/>
              <p:cNvSpPr>
                <a:spLocks noChangeArrowheads="1"/>
              </p:cNvSpPr>
              <p:nvPr/>
            </p:nvSpPr>
            <p:spPr bwMode="auto">
              <a:xfrm>
                <a:off x="3851919" y="5038862"/>
                <a:ext cx="4423576" cy="238859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AutoShape 9"/>
              <p:cNvSpPr>
                <a:spLocks noChangeArrowheads="1"/>
              </p:cNvSpPr>
              <p:nvPr/>
            </p:nvSpPr>
            <p:spPr bwMode="auto">
              <a:xfrm>
                <a:off x="3847863" y="5289570"/>
                <a:ext cx="4423576" cy="519891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3" name="Группа 82"/>
              <p:cNvGrpSpPr/>
              <p:nvPr/>
            </p:nvGrpSpPr>
            <p:grpSpPr>
              <a:xfrm>
                <a:off x="8094601" y="4768422"/>
                <a:ext cx="310501" cy="338554"/>
                <a:chOff x="1283503" y="3569143"/>
                <a:chExt cx="302895" cy="322728"/>
              </a:xfrm>
            </p:grpSpPr>
            <p:sp>
              <p:nvSpPr>
                <p:cNvPr id="84" name="Овал 83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69143"/>
                  <a:ext cx="288925" cy="322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600" b="1" dirty="0">
                      <a:solidFill>
                        <a:srgbClr val="C00000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86" name="Группа 85"/>
              <p:cNvGrpSpPr/>
              <p:nvPr/>
            </p:nvGrpSpPr>
            <p:grpSpPr>
              <a:xfrm>
                <a:off x="8003719" y="5039811"/>
                <a:ext cx="501179" cy="356090"/>
                <a:chOff x="1194846" y="3573482"/>
                <a:chExt cx="488902" cy="339444"/>
              </a:xfrm>
            </p:grpSpPr>
            <p:sp>
              <p:nvSpPr>
                <p:cNvPr id="87" name="Овал 86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194846" y="3590198"/>
                  <a:ext cx="488902" cy="322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600" b="1" dirty="0" smtClean="0">
                      <a:solidFill>
                        <a:srgbClr val="C00000"/>
                      </a:solidFill>
                    </a:rPr>
                    <a:t>10</a:t>
                  </a:r>
                  <a:endParaRPr lang="ru-RU" sz="1600" b="1" dirty="0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89" name="Группа 88"/>
              <p:cNvGrpSpPr/>
              <p:nvPr/>
            </p:nvGrpSpPr>
            <p:grpSpPr>
              <a:xfrm>
                <a:off x="8056578" y="5382484"/>
                <a:ext cx="403139" cy="338554"/>
                <a:chOff x="1246409" y="3568570"/>
                <a:chExt cx="393263" cy="322728"/>
              </a:xfrm>
            </p:grpSpPr>
            <p:sp>
              <p:nvSpPr>
                <p:cNvPr id="90" name="Овал 89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46409" y="3568570"/>
                  <a:ext cx="393263" cy="322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600" b="1" dirty="0" smtClean="0">
                      <a:solidFill>
                        <a:srgbClr val="C00000"/>
                      </a:solidFill>
                    </a:rPr>
                    <a:t>11</a:t>
                  </a:r>
                  <a:endParaRPr lang="ru-RU" sz="1600" b="1" dirty="0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135" name="Группа 134"/>
              <p:cNvGrpSpPr/>
              <p:nvPr/>
            </p:nvGrpSpPr>
            <p:grpSpPr>
              <a:xfrm>
                <a:off x="468647" y="4641769"/>
                <a:ext cx="240011" cy="276999"/>
                <a:chOff x="1283503" y="3544391"/>
                <a:chExt cx="302895" cy="378185"/>
              </a:xfrm>
            </p:grpSpPr>
            <p:sp>
              <p:nvSpPr>
                <p:cNvPr id="136" name="Овал 135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781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9</a:t>
                  </a:r>
                </a:p>
              </p:txBody>
            </p:sp>
          </p:grpSp>
          <p:sp>
            <p:nvSpPr>
              <p:cNvPr id="138" name="Rectangle 17"/>
              <p:cNvSpPr>
                <a:spLocks noChangeArrowheads="1"/>
              </p:cNvSpPr>
              <p:nvPr/>
            </p:nvSpPr>
            <p:spPr bwMode="auto">
              <a:xfrm>
                <a:off x="712707" y="3373697"/>
                <a:ext cx="2813118" cy="425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buNone/>
                </a:pPr>
                <a:r>
                  <a:rPr lang="ru-RU" sz="1400" dirty="0" smtClean="0"/>
                  <a:t>Целевой </a:t>
                </a:r>
                <a:r>
                  <a:rPr lang="ru-RU" sz="1400" dirty="0"/>
                  <a:t>этап оказания услуги в электронной форме</a:t>
                </a:r>
                <a:endParaRPr lang="en-US" sz="1100" dirty="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467593" y="3400019"/>
                <a:ext cx="240011" cy="276999"/>
                <a:chOff x="1283503" y="3544391"/>
                <a:chExt cx="302895" cy="378185"/>
              </a:xfrm>
            </p:grpSpPr>
            <p:sp>
              <p:nvSpPr>
                <p:cNvPr id="140" name="Овал 139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4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781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 smtClean="0">
                      <a:solidFill>
                        <a:srgbClr val="C00000"/>
                      </a:solidFill>
                    </a:rPr>
                    <a:t>7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142" name="Группа 141"/>
              <p:cNvGrpSpPr/>
              <p:nvPr/>
            </p:nvGrpSpPr>
            <p:grpSpPr>
              <a:xfrm>
                <a:off x="367859" y="5828776"/>
                <a:ext cx="439476" cy="276999"/>
                <a:chOff x="1153458" y="4880308"/>
                <a:chExt cx="554621" cy="378182"/>
              </a:xfrm>
            </p:grpSpPr>
            <p:sp>
              <p:nvSpPr>
                <p:cNvPr id="143" name="Овал 142"/>
                <p:cNvSpPr/>
                <p:nvPr/>
              </p:nvSpPr>
              <p:spPr>
                <a:xfrm>
                  <a:off x="1283503" y="4907429"/>
                  <a:ext cx="302895" cy="30289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4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153458" y="4880308"/>
                  <a:ext cx="554621" cy="378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 smtClean="0">
                      <a:solidFill>
                        <a:srgbClr val="C00000"/>
                      </a:solidFill>
                    </a:rPr>
                    <a:t>11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4183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Группа 27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«Порядок информирования»</a:t>
            </a:r>
            <a:endParaRPr lang="ru-RU" sz="24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827584" y="880028"/>
            <a:ext cx="7419188" cy="5789332"/>
            <a:chOff x="827584" y="880028"/>
            <a:chExt cx="7419188" cy="5789332"/>
          </a:xfrm>
        </p:grpSpPr>
        <p:sp>
          <p:nvSpPr>
            <p:cNvPr id="79" name="Rectangle 17"/>
            <p:cNvSpPr>
              <a:spLocks noChangeArrowheads="1"/>
            </p:cNvSpPr>
            <p:nvPr/>
          </p:nvSpPr>
          <p:spPr bwMode="auto">
            <a:xfrm>
              <a:off x="1073129" y="1587663"/>
              <a:ext cx="3002576" cy="259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/>
                <a:t>Адрес электронной</a:t>
              </a:r>
              <a:r>
                <a:rPr lang="en-US" sz="1400" dirty="0"/>
                <a:t> </a:t>
              </a:r>
              <a:r>
                <a:rPr lang="ru-RU" sz="1400" dirty="0" smtClean="0"/>
                <a:t>почты</a:t>
              </a:r>
              <a:endParaRPr lang="en-US" sz="1400" dirty="0"/>
            </a:p>
          </p:txBody>
        </p:sp>
        <p:sp>
          <p:nvSpPr>
            <p:cNvPr id="80" name="Rectangle 17"/>
            <p:cNvSpPr>
              <a:spLocks noChangeArrowheads="1"/>
            </p:cNvSpPr>
            <p:nvPr/>
          </p:nvSpPr>
          <p:spPr bwMode="auto">
            <a:xfrm>
              <a:off x="1073129" y="2108307"/>
              <a:ext cx="3090810" cy="259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/>
                <a:t>Центр телефонного </a:t>
              </a:r>
              <a:r>
                <a:rPr lang="ru-RU" sz="1400" dirty="0" smtClean="0"/>
                <a:t>обслуживания</a:t>
              </a:r>
              <a:endParaRPr lang="ru-RU" sz="1400" dirty="0"/>
            </a:p>
          </p:txBody>
        </p:sp>
        <p:sp>
          <p:nvSpPr>
            <p:cNvPr id="81" name="Rectangle 17"/>
            <p:cNvSpPr>
              <a:spLocks noChangeArrowheads="1"/>
            </p:cNvSpPr>
            <p:nvPr/>
          </p:nvSpPr>
          <p:spPr bwMode="auto">
            <a:xfrm>
              <a:off x="1072500" y="2608466"/>
              <a:ext cx="300320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ts val="0"/>
                </a:spcBef>
                <a:buNone/>
              </a:pPr>
              <a:r>
                <a:rPr lang="ru-RU" sz="1400" dirty="0"/>
                <a:t>Адрес </a:t>
              </a:r>
              <a:r>
                <a:rPr lang="ru-RU" sz="1400" dirty="0" smtClean="0"/>
                <a:t>места информирования</a:t>
              </a:r>
              <a:endParaRPr lang="en-US" sz="1400" dirty="0"/>
            </a:p>
          </p:txBody>
        </p:sp>
        <p:grpSp>
          <p:nvGrpSpPr>
            <p:cNvPr id="82" name="Группа 81"/>
            <p:cNvGrpSpPr/>
            <p:nvPr/>
          </p:nvGrpSpPr>
          <p:grpSpPr>
            <a:xfrm>
              <a:off x="827584" y="1556792"/>
              <a:ext cx="240011" cy="276999"/>
              <a:chOff x="1283503" y="3544391"/>
              <a:chExt cx="302895" cy="349575"/>
            </a:xfrm>
          </p:grpSpPr>
          <p:sp>
            <p:nvSpPr>
              <p:cNvPr id="109" name="Овал 108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0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grpSp>
          <p:nvGrpSpPr>
            <p:cNvPr id="83" name="Группа 82"/>
            <p:cNvGrpSpPr/>
            <p:nvPr/>
          </p:nvGrpSpPr>
          <p:grpSpPr>
            <a:xfrm>
              <a:off x="827584" y="2064771"/>
              <a:ext cx="240011" cy="276999"/>
              <a:chOff x="1283503" y="3544391"/>
              <a:chExt cx="302895" cy="349575"/>
            </a:xfrm>
          </p:grpSpPr>
          <p:sp>
            <p:nvSpPr>
              <p:cNvPr id="107" name="Овал 106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8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2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84" name="Группа 83"/>
            <p:cNvGrpSpPr/>
            <p:nvPr/>
          </p:nvGrpSpPr>
          <p:grpSpPr>
            <a:xfrm>
              <a:off x="827584" y="2610854"/>
              <a:ext cx="240011" cy="276999"/>
              <a:chOff x="1283503" y="3544391"/>
              <a:chExt cx="302895" cy="349575"/>
            </a:xfrm>
          </p:grpSpPr>
          <p:sp>
            <p:nvSpPr>
              <p:cNvPr id="105" name="Овал 10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6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3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5" name="Rectangle 17"/>
            <p:cNvSpPr>
              <a:spLocks noChangeArrowheads="1"/>
            </p:cNvSpPr>
            <p:nvPr/>
          </p:nvSpPr>
          <p:spPr bwMode="auto">
            <a:xfrm>
              <a:off x="1073130" y="3133579"/>
              <a:ext cx="3002576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buNone/>
              </a:pPr>
              <a:r>
                <a:rPr lang="ru-RU" sz="1400" dirty="0"/>
                <a:t>Коды ОКАТО и ОКТМО </a:t>
              </a:r>
              <a:r>
                <a:rPr lang="ru-RU" sz="1400" dirty="0" smtClean="0"/>
                <a:t>места информирования</a:t>
              </a:r>
              <a:endParaRPr lang="en-US" sz="1100" dirty="0"/>
            </a:p>
          </p:txBody>
        </p:sp>
        <p:grpSp>
          <p:nvGrpSpPr>
            <p:cNvPr id="86" name="Группа 85"/>
            <p:cNvGrpSpPr/>
            <p:nvPr/>
          </p:nvGrpSpPr>
          <p:grpSpPr>
            <a:xfrm>
              <a:off x="827584" y="3110528"/>
              <a:ext cx="240011" cy="276999"/>
              <a:chOff x="1283503" y="3544391"/>
              <a:chExt cx="302895" cy="349575"/>
            </a:xfrm>
          </p:grpSpPr>
          <p:sp>
            <p:nvSpPr>
              <p:cNvPr id="103" name="Овал 10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4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4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7" name="Rectangle 17"/>
            <p:cNvSpPr>
              <a:spLocks noChangeArrowheads="1"/>
            </p:cNvSpPr>
            <p:nvPr/>
          </p:nvSpPr>
          <p:spPr bwMode="auto">
            <a:xfrm>
              <a:off x="1073129" y="3670334"/>
              <a:ext cx="3002577" cy="259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buNone/>
              </a:pPr>
              <a:r>
                <a:rPr lang="ru-RU" sz="1400" dirty="0"/>
                <a:t>Дополнительная информация</a:t>
              </a:r>
              <a:endParaRPr lang="en-US" sz="1100" dirty="0"/>
            </a:p>
          </p:txBody>
        </p:sp>
        <p:grpSp>
          <p:nvGrpSpPr>
            <p:cNvPr id="88" name="Группа 87"/>
            <p:cNvGrpSpPr/>
            <p:nvPr/>
          </p:nvGrpSpPr>
          <p:grpSpPr>
            <a:xfrm>
              <a:off x="827584" y="3610851"/>
              <a:ext cx="240011" cy="276999"/>
              <a:chOff x="1283503" y="3544391"/>
              <a:chExt cx="302895" cy="349575"/>
            </a:xfrm>
          </p:grpSpPr>
          <p:sp>
            <p:nvSpPr>
              <p:cNvPr id="101" name="Овал 10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2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5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9" name="Rectangle 17"/>
            <p:cNvSpPr>
              <a:spLocks noChangeArrowheads="1"/>
            </p:cNvSpPr>
            <p:nvPr/>
          </p:nvSpPr>
          <p:spPr bwMode="auto">
            <a:xfrm>
              <a:off x="1073130" y="4128309"/>
              <a:ext cx="3003206" cy="259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buNone/>
              </a:pPr>
              <a:r>
                <a:rPr lang="ru-RU" sz="1400" dirty="0"/>
                <a:t>Список </a:t>
              </a:r>
              <a:r>
                <a:rPr lang="ru-RU" sz="1400" dirty="0" smtClean="0"/>
                <a:t>офисов консультирования</a:t>
              </a:r>
              <a:endParaRPr lang="en-US" sz="1100" dirty="0"/>
            </a:p>
          </p:txBody>
        </p:sp>
        <p:grpSp>
          <p:nvGrpSpPr>
            <p:cNvPr id="90" name="Группа 89"/>
            <p:cNvGrpSpPr/>
            <p:nvPr/>
          </p:nvGrpSpPr>
          <p:grpSpPr>
            <a:xfrm>
              <a:off x="827584" y="4101777"/>
              <a:ext cx="240011" cy="276999"/>
              <a:chOff x="1283503" y="3544391"/>
              <a:chExt cx="302895" cy="349575"/>
            </a:xfrm>
          </p:grpSpPr>
          <p:sp>
            <p:nvSpPr>
              <p:cNvPr id="99" name="Овал 98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0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6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4324091" y="880028"/>
              <a:ext cx="3922681" cy="5789332"/>
              <a:chOff x="4324091" y="764704"/>
              <a:chExt cx="3922681" cy="5789332"/>
            </a:xfrm>
          </p:grpSpPr>
          <p:pic>
            <p:nvPicPr>
              <p:cNvPr id="6" name="Рисунок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44806" y="764704"/>
                <a:ext cx="3716526" cy="4064950"/>
              </a:xfrm>
              <a:prstGeom prst="rect">
                <a:avLst/>
              </a:prstGeom>
            </p:spPr>
          </p:pic>
          <p:sp>
            <p:nvSpPr>
              <p:cNvPr id="39" name="AutoShape 9"/>
              <p:cNvSpPr>
                <a:spLocks noChangeArrowheads="1"/>
              </p:cNvSpPr>
              <p:nvPr/>
            </p:nvSpPr>
            <p:spPr bwMode="auto">
              <a:xfrm>
                <a:off x="4344806" y="1276514"/>
                <a:ext cx="3716526" cy="287036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13" name="Рисунок 11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24091" y="4827558"/>
                <a:ext cx="3737240" cy="695574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</p:pic>
          <p:sp>
            <p:nvSpPr>
              <p:cNvPr id="114" name="AutoShape 9"/>
              <p:cNvSpPr>
                <a:spLocks noChangeArrowheads="1"/>
              </p:cNvSpPr>
              <p:nvPr/>
            </p:nvSpPr>
            <p:spPr bwMode="auto">
              <a:xfrm>
                <a:off x="4344806" y="1583506"/>
                <a:ext cx="3716526" cy="274449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40" name="Группа 39"/>
              <p:cNvGrpSpPr/>
              <p:nvPr/>
            </p:nvGrpSpPr>
            <p:grpSpPr>
              <a:xfrm>
                <a:off x="7929023" y="1209883"/>
                <a:ext cx="317749" cy="359943"/>
                <a:chOff x="1283503" y="3573482"/>
                <a:chExt cx="302895" cy="343117"/>
              </a:xfrm>
            </p:grpSpPr>
            <p:sp>
              <p:nvSpPr>
                <p:cNvPr id="76" name="Овал 75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78045"/>
                  <a:ext cx="288925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600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  <p:grpSp>
            <p:nvGrpSpPr>
              <p:cNvPr id="115" name="Группа 114"/>
              <p:cNvGrpSpPr/>
              <p:nvPr/>
            </p:nvGrpSpPr>
            <p:grpSpPr>
              <a:xfrm>
                <a:off x="7929023" y="1569923"/>
                <a:ext cx="317749" cy="345171"/>
                <a:chOff x="1283503" y="3573482"/>
                <a:chExt cx="302895" cy="329035"/>
              </a:xfrm>
            </p:grpSpPr>
            <p:sp>
              <p:nvSpPr>
                <p:cNvPr id="116" name="Овал 115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79789"/>
                  <a:ext cx="288925" cy="322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600" b="1" dirty="0">
                      <a:solidFill>
                        <a:srgbClr val="C00000"/>
                      </a:solidFill>
                    </a:rPr>
                    <a:t>2</a:t>
                  </a:r>
                </a:p>
              </p:txBody>
            </p:sp>
          </p:grpSp>
          <p:sp>
            <p:nvSpPr>
              <p:cNvPr id="118" name="AutoShape 9"/>
              <p:cNvSpPr>
                <a:spLocks noChangeArrowheads="1"/>
              </p:cNvSpPr>
              <p:nvPr/>
            </p:nvSpPr>
            <p:spPr bwMode="auto">
              <a:xfrm>
                <a:off x="4344806" y="1999759"/>
                <a:ext cx="3716526" cy="2325009"/>
              </a:xfrm>
              <a:prstGeom prst="roundRect">
                <a:avLst>
                  <a:gd name="adj" fmla="val 488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19" name="Группа 118"/>
              <p:cNvGrpSpPr/>
              <p:nvPr/>
            </p:nvGrpSpPr>
            <p:grpSpPr>
              <a:xfrm>
                <a:off x="7929023" y="2156968"/>
                <a:ext cx="317749" cy="338554"/>
                <a:chOff x="1283503" y="3569143"/>
                <a:chExt cx="302895" cy="322728"/>
              </a:xfrm>
            </p:grpSpPr>
            <p:sp>
              <p:nvSpPr>
                <p:cNvPr id="120" name="Овал 119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69143"/>
                  <a:ext cx="288925" cy="322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600" b="1" dirty="0">
                      <a:solidFill>
                        <a:srgbClr val="C00000"/>
                      </a:solidFill>
                    </a:rPr>
                    <a:t>3</a:t>
                  </a:r>
                </a:p>
              </p:txBody>
            </p:sp>
          </p:grpSp>
          <p:sp>
            <p:nvSpPr>
              <p:cNvPr id="122" name="AutoShape 9"/>
              <p:cNvSpPr>
                <a:spLocks noChangeArrowheads="1"/>
              </p:cNvSpPr>
              <p:nvPr/>
            </p:nvSpPr>
            <p:spPr bwMode="auto">
              <a:xfrm>
                <a:off x="4344806" y="4338005"/>
                <a:ext cx="3716526" cy="496234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23" name="Группа 122"/>
              <p:cNvGrpSpPr/>
              <p:nvPr/>
            </p:nvGrpSpPr>
            <p:grpSpPr>
              <a:xfrm>
                <a:off x="7929023" y="4405716"/>
                <a:ext cx="317749" cy="338554"/>
                <a:chOff x="1283503" y="3569143"/>
                <a:chExt cx="302895" cy="322728"/>
              </a:xfrm>
            </p:grpSpPr>
            <p:sp>
              <p:nvSpPr>
                <p:cNvPr id="124" name="Овал 123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69143"/>
                  <a:ext cx="288925" cy="322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600" b="1" dirty="0">
                      <a:solidFill>
                        <a:srgbClr val="C00000"/>
                      </a:solidFill>
                    </a:rPr>
                    <a:t>4</a:t>
                  </a:r>
                </a:p>
              </p:txBody>
            </p:sp>
          </p:grpSp>
          <p:sp>
            <p:nvSpPr>
              <p:cNvPr id="126" name="AutoShape 9"/>
              <p:cNvSpPr>
                <a:spLocks noChangeArrowheads="1"/>
              </p:cNvSpPr>
              <p:nvPr/>
            </p:nvSpPr>
            <p:spPr bwMode="auto">
              <a:xfrm>
                <a:off x="4344806" y="4839975"/>
                <a:ext cx="3716526" cy="377594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27" name="Группа 126"/>
              <p:cNvGrpSpPr/>
              <p:nvPr/>
            </p:nvGrpSpPr>
            <p:grpSpPr>
              <a:xfrm>
                <a:off x="7929023" y="4854881"/>
                <a:ext cx="317749" cy="338554"/>
                <a:chOff x="1283503" y="3569143"/>
                <a:chExt cx="302895" cy="322728"/>
              </a:xfrm>
            </p:grpSpPr>
            <p:sp>
              <p:nvSpPr>
                <p:cNvPr id="128" name="Овал 127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69143"/>
                  <a:ext cx="288925" cy="322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600" b="1" dirty="0">
                      <a:solidFill>
                        <a:srgbClr val="C00000"/>
                      </a:solidFill>
                    </a:rPr>
                    <a:t>5</a:t>
                  </a:r>
                </a:p>
              </p:txBody>
            </p:sp>
          </p:grpSp>
          <p:sp>
            <p:nvSpPr>
              <p:cNvPr id="130" name="AutoShape 9"/>
              <p:cNvSpPr>
                <a:spLocks noChangeArrowheads="1"/>
              </p:cNvSpPr>
              <p:nvPr/>
            </p:nvSpPr>
            <p:spPr bwMode="auto">
              <a:xfrm>
                <a:off x="4344806" y="5210603"/>
                <a:ext cx="3716526" cy="317081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31" name="Группа 130"/>
              <p:cNvGrpSpPr/>
              <p:nvPr/>
            </p:nvGrpSpPr>
            <p:grpSpPr>
              <a:xfrm>
                <a:off x="7929023" y="5201756"/>
                <a:ext cx="317749" cy="338554"/>
                <a:chOff x="1283503" y="3569143"/>
                <a:chExt cx="302895" cy="322728"/>
              </a:xfrm>
            </p:grpSpPr>
            <p:sp>
              <p:nvSpPr>
                <p:cNvPr id="132" name="Овал 131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69143"/>
                  <a:ext cx="288925" cy="322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600" b="1" dirty="0">
                      <a:solidFill>
                        <a:srgbClr val="C00000"/>
                      </a:solidFill>
                    </a:rPr>
                    <a:t>6</a:t>
                  </a:r>
                </a:p>
              </p:txBody>
            </p:sp>
          </p:grpSp>
          <p:pic>
            <p:nvPicPr>
              <p:cNvPr id="7" name="Рисунок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24092" y="5544605"/>
                <a:ext cx="3737240" cy="957562"/>
              </a:xfrm>
              <a:prstGeom prst="rect">
                <a:avLst/>
              </a:prstGeom>
            </p:spPr>
          </p:pic>
          <p:sp>
            <p:nvSpPr>
              <p:cNvPr id="64" name="AutoShape 9"/>
              <p:cNvSpPr>
                <a:spLocks noChangeArrowheads="1"/>
              </p:cNvSpPr>
              <p:nvPr/>
            </p:nvSpPr>
            <p:spPr bwMode="auto">
              <a:xfrm>
                <a:off x="4344806" y="5517232"/>
                <a:ext cx="3716526" cy="676777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65" name="Группа 64"/>
              <p:cNvGrpSpPr/>
              <p:nvPr/>
            </p:nvGrpSpPr>
            <p:grpSpPr>
              <a:xfrm>
                <a:off x="7902456" y="5699400"/>
                <a:ext cx="317749" cy="338554"/>
                <a:chOff x="1283503" y="3569143"/>
                <a:chExt cx="302895" cy="322728"/>
              </a:xfrm>
            </p:grpSpPr>
            <p:sp>
              <p:nvSpPr>
                <p:cNvPr id="66" name="Овал 65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69143"/>
                  <a:ext cx="288925" cy="322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600" b="1" dirty="0" smtClean="0">
                      <a:solidFill>
                        <a:srgbClr val="C00000"/>
                      </a:solidFill>
                    </a:rPr>
                    <a:t>7</a:t>
                  </a:r>
                  <a:endParaRPr lang="ru-RU" sz="1600" b="1" dirty="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68" name="AutoShape 9"/>
              <p:cNvSpPr>
                <a:spLocks noChangeArrowheads="1"/>
              </p:cNvSpPr>
              <p:nvPr/>
            </p:nvSpPr>
            <p:spPr bwMode="auto">
              <a:xfrm>
                <a:off x="4344806" y="6208263"/>
                <a:ext cx="3716526" cy="317081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69" name="Группа 68"/>
              <p:cNvGrpSpPr/>
              <p:nvPr/>
            </p:nvGrpSpPr>
            <p:grpSpPr>
              <a:xfrm>
                <a:off x="7900164" y="6215482"/>
                <a:ext cx="317749" cy="338554"/>
                <a:chOff x="1283503" y="3569143"/>
                <a:chExt cx="302895" cy="322728"/>
              </a:xfrm>
            </p:grpSpPr>
            <p:sp>
              <p:nvSpPr>
                <p:cNvPr id="70" name="Овал 69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69143"/>
                  <a:ext cx="288925" cy="322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600" b="1" dirty="0">
                      <a:solidFill>
                        <a:srgbClr val="C00000"/>
                      </a:solidFill>
                    </a:rPr>
                    <a:t>8</a:t>
                  </a:r>
                </a:p>
              </p:txBody>
            </p:sp>
          </p:grpSp>
        </p:grpSp>
        <p:sp>
          <p:nvSpPr>
            <p:cNvPr id="73" name="Rectangle 17"/>
            <p:cNvSpPr>
              <a:spLocks noChangeArrowheads="1"/>
            </p:cNvSpPr>
            <p:nvPr/>
          </p:nvSpPr>
          <p:spPr bwMode="auto">
            <a:xfrm>
              <a:off x="1073130" y="4496664"/>
              <a:ext cx="3003206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buNone/>
              </a:pPr>
              <a:r>
                <a:rPr lang="ru-RU" sz="1400" dirty="0" smtClean="0"/>
                <a:t>Способы информирования заявителя</a:t>
              </a:r>
              <a:endParaRPr lang="en-US" sz="1100" dirty="0"/>
            </a:p>
          </p:txBody>
        </p:sp>
        <p:grpSp>
          <p:nvGrpSpPr>
            <p:cNvPr id="74" name="Группа 73"/>
            <p:cNvGrpSpPr/>
            <p:nvPr/>
          </p:nvGrpSpPr>
          <p:grpSpPr>
            <a:xfrm>
              <a:off x="827584" y="4530470"/>
              <a:ext cx="240011" cy="278936"/>
              <a:chOff x="1283503" y="3573482"/>
              <a:chExt cx="302895" cy="352020"/>
            </a:xfrm>
          </p:grpSpPr>
          <p:sp>
            <p:nvSpPr>
              <p:cNvPr id="75" name="Овал 7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8" name="Text Box 15"/>
              <p:cNvSpPr txBox="1">
                <a:spLocks noChangeArrowheads="1"/>
              </p:cNvSpPr>
              <p:nvPr/>
            </p:nvSpPr>
            <p:spPr bwMode="auto">
              <a:xfrm>
                <a:off x="1293453" y="3575927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7</a:t>
                </a:r>
              </a:p>
            </p:txBody>
          </p:sp>
        </p:grpSp>
        <p:sp>
          <p:nvSpPr>
            <p:cNvPr id="91" name="Rectangle 17"/>
            <p:cNvSpPr>
              <a:spLocks noChangeArrowheads="1"/>
            </p:cNvSpPr>
            <p:nvPr/>
          </p:nvSpPr>
          <p:spPr bwMode="auto">
            <a:xfrm>
              <a:off x="1072501" y="4986791"/>
              <a:ext cx="3003206" cy="59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buNone/>
              </a:pPr>
              <a:r>
                <a:rPr lang="ru-RU" sz="1400" dirty="0" smtClean="0"/>
                <a:t>Дополнительная информация, относящаяся к порядку информирования</a:t>
              </a:r>
              <a:endParaRPr lang="en-US" sz="1100" dirty="0"/>
            </a:p>
          </p:txBody>
        </p:sp>
        <p:grpSp>
          <p:nvGrpSpPr>
            <p:cNvPr id="92" name="Группа 91"/>
            <p:cNvGrpSpPr/>
            <p:nvPr/>
          </p:nvGrpSpPr>
          <p:grpSpPr>
            <a:xfrm>
              <a:off x="836478" y="4983049"/>
              <a:ext cx="240011" cy="278936"/>
              <a:chOff x="1283503" y="3573482"/>
              <a:chExt cx="302895" cy="352020"/>
            </a:xfrm>
          </p:grpSpPr>
          <p:sp>
            <p:nvSpPr>
              <p:cNvPr id="93" name="Овал 9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4" name="Text Box 15"/>
              <p:cNvSpPr txBox="1">
                <a:spLocks noChangeArrowheads="1"/>
              </p:cNvSpPr>
              <p:nvPr/>
            </p:nvSpPr>
            <p:spPr bwMode="auto">
              <a:xfrm>
                <a:off x="1293453" y="3575927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8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838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683568" y="764704"/>
            <a:ext cx="7776864" cy="4433224"/>
            <a:chOff x="683567" y="1052736"/>
            <a:chExt cx="7776864" cy="4433224"/>
          </a:xfrm>
        </p:grpSpPr>
        <p:sp>
          <p:nvSpPr>
            <p:cNvPr id="50" name="Rectangle 23"/>
            <p:cNvSpPr>
              <a:spLocks noChangeArrowheads="1"/>
            </p:cNvSpPr>
            <p:nvPr/>
          </p:nvSpPr>
          <p:spPr bwMode="auto">
            <a:xfrm>
              <a:off x="814011" y="1196752"/>
              <a:ext cx="2893891" cy="2308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latin typeface="Arial" panose="020B0604020202020204" pitchFamily="34" charset="0"/>
                </a:rPr>
                <a:t>В </a:t>
              </a:r>
              <a:r>
                <a:rPr lang="ru-RU" sz="1200" b="1" dirty="0" smtClean="0">
                  <a:latin typeface="Arial" panose="020B0604020202020204" pitchFamily="34" charset="0"/>
                </a:rPr>
                <a:t>редакторе поля </a:t>
              </a:r>
              <a:r>
                <a:rPr lang="ru-RU" sz="1200" b="1" dirty="0">
                  <a:latin typeface="Arial" panose="020B0604020202020204" pitchFamily="34" charset="0"/>
                </a:rPr>
                <a:t>«Сведения о досудебном обжаловании</a:t>
              </a:r>
              <a:r>
                <a:rPr lang="ru-RU" sz="1200" b="1" dirty="0" smtClean="0">
                  <a:latin typeface="Arial" panose="020B0604020202020204" pitchFamily="34" charset="0"/>
                </a:rPr>
                <a:t>» вносится следующая </a:t>
              </a:r>
              <a:r>
                <a:rPr lang="ru-RU" sz="1200" b="1" dirty="0">
                  <a:latin typeface="Arial" panose="020B0604020202020204" pitchFamily="34" charset="0"/>
                </a:rPr>
                <a:t>информация:</a:t>
              </a:r>
            </a:p>
            <a:p>
              <a:endParaRPr lang="ru-RU" sz="1200" b="1" dirty="0">
                <a:latin typeface="Arial" panose="020B0604020202020204" pitchFamily="34" charset="0"/>
              </a:endParaRPr>
            </a:p>
            <a:p>
              <a:pPr marL="180000" indent="-180000">
                <a:buFont typeface="Arial" pitchFamily="34" charset="0"/>
                <a:buChar char="•"/>
              </a:pPr>
              <a:r>
                <a:rPr lang="ru-RU" sz="1200" dirty="0" smtClean="0">
                  <a:latin typeface="Arial" panose="020B0604020202020204" pitchFamily="34" charset="0"/>
                </a:rPr>
                <a:t>Предмет </a:t>
              </a:r>
              <a:r>
                <a:rPr lang="ru-RU" sz="1200" dirty="0">
                  <a:latin typeface="Arial" panose="020B0604020202020204" pitchFamily="34" charset="0"/>
                </a:rPr>
                <a:t>досудебного</a:t>
              </a:r>
            </a:p>
            <a:p>
              <a:r>
                <a:rPr lang="ru-RU" sz="1200" dirty="0">
                  <a:latin typeface="Arial" panose="020B0604020202020204" pitchFamily="34" charset="0"/>
                </a:rPr>
                <a:t>    </a:t>
              </a:r>
              <a:r>
                <a:rPr lang="ru-RU" sz="1200" dirty="0" smtClean="0">
                  <a:latin typeface="Arial" panose="020B0604020202020204" pitchFamily="34" charset="0"/>
                </a:rPr>
                <a:t>обжалования</a:t>
              </a:r>
              <a:endParaRPr lang="ru-RU" sz="1200" dirty="0">
                <a:latin typeface="Arial" panose="020B0604020202020204" pitchFamily="34" charset="0"/>
              </a:endParaRPr>
            </a:p>
            <a:p>
              <a:pPr marL="180000" indent="-180000">
                <a:buFont typeface="Arial" pitchFamily="34" charset="0"/>
                <a:buChar char="•"/>
              </a:pPr>
              <a:r>
                <a:rPr lang="ru-RU" sz="1200" dirty="0">
                  <a:latin typeface="Arial" panose="020B0604020202020204" pitchFamily="34" charset="0"/>
                </a:rPr>
                <a:t>Основания для приостановления</a:t>
              </a:r>
            </a:p>
            <a:p>
              <a:r>
                <a:rPr lang="ru-RU" sz="1200" dirty="0">
                  <a:latin typeface="Arial" panose="020B0604020202020204" pitchFamily="34" charset="0"/>
                </a:rPr>
                <a:t>    </a:t>
              </a:r>
              <a:r>
                <a:rPr lang="ru-RU" sz="1200" dirty="0" smtClean="0">
                  <a:latin typeface="Arial" panose="020B0604020202020204" pitchFamily="34" charset="0"/>
                </a:rPr>
                <a:t>обжалования</a:t>
              </a:r>
              <a:endParaRPr lang="ru-RU" sz="1200" dirty="0">
                <a:latin typeface="Arial" panose="020B0604020202020204" pitchFamily="34" charset="0"/>
              </a:endParaRPr>
            </a:p>
            <a:p>
              <a:pPr marL="180000" indent="-180000">
                <a:buFont typeface="Arial" pitchFamily="34" charset="0"/>
                <a:buChar char="•"/>
              </a:pPr>
              <a:r>
                <a:rPr lang="ru-RU" sz="1200" dirty="0">
                  <a:latin typeface="Arial" panose="020B0604020202020204" pitchFamily="34" charset="0"/>
                </a:rPr>
                <a:t>Основания для начала</a:t>
              </a:r>
            </a:p>
            <a:p>
              <a:r>
                <a:rPr lang="ru-RU" sz="1200" dirty="0">
                  <a:latin typeface="Arial" panose="020B0604020202020204" pitchFamily="34" charset="0"/>
                </a:rPr>
                <a:t>    процедуры </a:t>
              </a:r>
              <a:r>
                <a:rPr lang="ru-RU" sz="1200" dirty="0" smtClean="0">
                  <a:latin typeface="Arial" panose="020B0604020202020204" pitchFamily="34" charset="0"/>
                </a:rPr>
                <a:t>обжалования</a:t>
              </a:r>
              <a:endParaRPr lang="ru-RU" sz="1200" dirty="0">
                <a:latin typeface="Arial" panose="020B0604020202020204" pitchFamily="34" charset="0"/>
              </a:endParaRPr>
            </a:p>
            <a:p>
              <a:pPr marL="180000" indent="-180000">
                <a:buFont typeface="Arial" pitchFamily="34" charset="0"/>
                <a:buChar char="•"/>
              </a:pPr>
              <a:r>
                <a:rPr lang="ru-RU" sz="1200" dirty="0">
                  <a:latin typeface="Arial" panose="020B0604020202020204" pitchFamily="34" charset="0"/>
                </a:rPr>
                <a:t>Случаи без </a:t>
              </a:r>
              <a:r>
                <a:rPr lang="ru-RU" sz="1200" dirty="0" smtClean="0">
                  <a:latin typeface="Arial" panose="020B0604020202020204" pitchFamily="34" charset="0"/>
                </a:rPr>
                <a:t>ответа</a:t>
              </a:r>
              <a:endParaRPr lang="ru-RU" sz="1200" dirty="0">
                <a:latin typeface="Arial" panose="020B0604020202020204" pitchFamily="34" charset="0"/>
              </a:endParaRPr>
            </a:p>
            <a:p>
              <a:pPr marL="180000" indent="-180000">
                <a:buFont typeface="Arial" pitchFamily="34" charset="0"/>
                <a:buChar char="•"/>
              </a:pPr>
              <a:r>
                <a:rPr lang="ru-RU" sz="1200" dirty="0">
                  <a:latin typeface="Arial" panose="020B0604020202020204" pitchFamily="34" charset="0"/>
                </a:rPr>
                <a:t>Результаты обжалования </a:t>
              </a:r>
            </a:p>
          </p:txBody>
        </p:sp>
        <p:grpSp>
          <p:nvGrpSpPr>
            <p:cNvPr id="2" name="Группа 1"/>
            <p:cNvGrpSpPr/>
            <p:nvPr/>
          </p:nvGrpSpPr>
          <p:grpSpPr>
            <a:xfrm>
              <a:off x="683567" y="1052736"/>
              <a:ext cx="7776864" cy="4433224"/>
              <a:chOff x="971599" y="907190"/>
              <a:chExt cx="7776864" cy="4433224"/>
            </a:xfrm>
          </p:grpSpPr>
          <p:pic>
            <p:nvPicPr>
              <p:cNvPr id="35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971599" y="3427470"/>
                <a:ext cx="7550205" cy="19129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7107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427982" y="907190"/>
                <a:ext cx="4320481" cy="288032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1" name="Группа 10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</a:t>
            </a:r>
            <a:r>
              <a:rPr lang="ru-RU" sz="2400" b="1" dirty="0"/>
              <a:t>«Досудебное обжалование»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54596" y="5356373"/>
            <a:ext cx="77980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Arial" panose="020B0604020202020204" pitchFamily="34" charset="0"/>
              </a:rPr>
              <a:t>В поле </a:t>
            </a:r>
            <a:r>
              <a:rPr lang="ru-RU" sz="1200" b="1" dirty="0" smtClean="0">
                <a:latin typeface="Arial" panose="020B0604020202020204" pitchFamily="34" charset="0"/>
              </a:rPr>
              <a:t>«Сведения </a:t>
            </a:r>
            <a:r>
              <a:rPr lang="ru-RU" sz="1200" b="1" dirty="0">
                <a:latin typeface="Arial" panose="020B0604020202020204" pitchFamily="34" charset="0"/>
              </a:rPr>
              <a:t>о сотрудниках, уполномоченных на прием и рассмотрение жалоб» </a:t>
            </a:r>
            <a:r>
              <a:rPr lang="ru-RU" sz="1200" b="1" dirty="0" smtClean="0">
                <a:latin typeface="Arial" panose="020B0604020202020204" pitchFamily="34" charset="0"/>
              </a:rPr>
              <a:t>указывается следующая информация: </a:t>
            </a:r>
            <a:r>
              <a:rPr lang="ru-RU" sz="1200" dirty="0" smtClean="0">
                <a:latin typeface="Arial" panose="020B0604020202020204" pitchFamily="34" charset="0"/>
              </a:rPr>
              <a:t>контакты о</a:t>
            </a:r>
            <a:r>
              <a:rPr lang="ru-RU" sz="1200" dirty="0" smtClean="0"/>
              <a:t>ргана </a:t>
            </a:r>
            <a:r>
              <a:rPr lang="ru-RU" sz="1200" dirty="0"/>
              <a:t>власти (организации), выбранного(ой) в поле </a:t>
            </a:r>
            <a:r>
              <a:rPr lang="ru-RU" sz="1200" dirty="0" smtClean="0"/>
              <a:t>Ответственный </a:t>
            </a:r>
            <a:r>
              <a:rPr lang="ru-RU" sz="1200" dirty="0"/>
              <a:t>орган власти» (вкладка «Основные сведения»), а также тех органов власти (организаций), которые </a:t>
            </a:r>
            <a:r>
              <a:rPr lang="ru-RU" sz="1200" dirty="0" smtClean="0"/>
              <a:t>указаны </a:t>
            </a:r>
            <a:r>
              <a:rPr lang="ru-RU" sz="1200" dirty="0"/>
              <a:t>в списке участвующих организаций (вкладка «Участники и межведомственность») с одним из следующих типов участия: </a:t>
            </a:r>
            <a:r>
              <a:rPr lang="ru-RU" sz="1200" dirty="0" smtClean="0"/>
              <a:t>Ответственный; Прием </a:t>
            </a:r>
            <a:r>
              <a:rPr lang="ru-RU" sz="1200" dirty="0"/>
              <a:t>жалоб</a:t>
            </a:r>
            <a:r>
              <a:rPr lang="ru-RU" sz="1200" dirty="0" smtClean="0"/>
              <a:t>; Предоставление </a:t>
            </a:r>
            <a:r>
              <a:rPr lang="ru-RU" sz="1200" dirty="0"/>
              <a:t>услуги/исполнение </a:t>
            </a:r>
            <a:r>
              <a:rPr lang="ru-RU" sz="1200" dirty="0" smtClean="0"/>
              <a:t>функции</a:t>
            </a:r>
            <a:r>
              <a:rPr lang="ru-RU" sz="1200" b="1" dirty="0">
                <a:latin typeface="Arial" panose="020B0604020202020204" pitchFamily="34" charset="0"/>
              </a:rPr>
              <a:t>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60133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91344" y="331975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</a:t>
            </a:r>
            <a:endParaRPr lang="ru-RU" sz="2400" b="1" dirty="0"/>
          </a:p>
          <a:p>
            <a:pPr algn="ctr">
              <a:lnSpc>
                <a:spcPts val="2500"/>
              </a:lnSpc>
            </a:pPr>
            <a:r>
              <a:rPr lang="ru-RU" sz="2400" b="1" dirty="0"/>
              <a:t>«Участники и </a:t>
            </a:r>
            <a:r>
              <a:rPr lang="ru-RU" sz="2400" b="1" dirty="0" err="1"/>
              <a:t>межведомственность</a:t>
            </a:r>
            <a:r>
              <a:rPr lang="ru-RU" sz="2400" b="1" dirty="0"/>
              <a:t>»</a:t>
            </a:r>
          </a:p>
        </p:txBody>
      </p:sp>
      <p:grpSp>
        <p:nvGrpSpPr>
          <p:cNvPr id="23" name="Группа 22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21C8B-08AF-4BCC-9ADA-C63260DE56E1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283626" y="1162179"/>
            <a:ext cx="8714648" cy="5288443"/>
            <a:chOff x="283626" y="1162179"/>
            <a:chExt cx="8714648" cy="5288443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626" y="1162179"/>
              <a:ext cx="5533162" cy="4203131"/>
            </a:xfrm>
            <a:prstGeom prst="rect">
              <a:avLst/>
            </a:prstGeom>
          </p:spPr>
        </p:pic>
        <p:sp>
          <p:nvSpPr>
            <p:cNvPr id="29" name="Rectangle 17"/>
            <p:cNvSpPr>
              <a:spLocks noChangeArrowheads="1"/>
            </p:cNvSpPr>
            <p:nvPr/>
          </p:nvSpPr>
          <p:spPr bwMode="auto">
            <a:xfrm>
              <a:off x="584058" y="5711958"/>
              <a:ext cx="2025980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Сведения</a:t>
              </a:r>
            </a:p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о межведомственном взаимодействии</a:t>
              </a:r>
            </a:p>
          </p:txBody>
        </p:sp>
        <p:grpSp>
          <p:nvGrpSpPr>
            <p:cNvPr id="30" name="Группа 29"/>
            <p:cNvGrpSpPr/>
            <p:nvPr/>
          </p:nvGrpSpPr>
          <p:grpSpPr>
            <a:xfrm>
              <a:off x="354373" y="5727347"/>
              <a:ext cx="224507" cy="276999"/>
              <a:chOff x="1283503" y="3538070"/>
              <a:chExt cx="302895" cy="373716"/>
            </a:xfrm>
          </p:grpSpPr>
          <p:sp>
            <p:nvSpPr>
              <p:cNvPr id="35" name="Овал 3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31" name="Rectangle 17"/>
            <p:cNvSpPr>
              <a:spLocks noChangeArrowheads="1"/>
            </p:cNvSpPr>
            <p:nvPr/>
          </p:nvSpPr>
          <p:spPr bwMode="auto">
            <a:xfrm>
              <a:off x="2867919" y="5692983"/>
              <a:ext cx="280270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Организации, участвующие</a:t>
              </a:r>
            </a:p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в предоставлении </a:t>
              </a:r>
              <a:r>
                <a:rPr lang="ru-RU" sz="1400" dirty="0" smtClean="0"/>
                <a:t>услуги</a:t>
              </a:r>
              <a:endParaRPr lang="ru-RU" sz="1400" dirty="0"/>
            </a:p>
          </p:txBody>
        </p:sp>
        <p:grpSp>
          <p:nvGrpSpPr>
            <p:cNvPr id="32" name="Группа 31"/>
            <p:cNvGrpSpPr/>
            <p:nvPr/>
          </p:nvGrpSpPr>
          <p:grpSpPr>
            <a:xfrm>
              <a:off x="2638236" y="5708372"/>
              <a:ext cx="224507" cy="276999"/>
              <a:chOff x="1283503" y="3538070"/>
              <a:chExt cx="302895" cy="373716"/>
            </a:xfrm>
          </p:grpSpPr>
          <p:sp>
            <p:nvSpPr>
              <p:cNvPr id="33" name="Овал 3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sp>
          <p:nvSpPr>
            <p:cNvPr id="41" name="AutoShape 27"/>
            <p:cNvSpPr>
              <a:spLocks noChangeArrowheads="1"/>
            </p:cNvSpPr>
            <p:nvPr/>
          </p:nvSpPr>
          <p:spPr bwMode="auto">
            <a:xfrm>
              <a:off x="1907704" y="2285389"/>
              <a:ext cx="3321946" cy="2164694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0" name="Группа 39"/>
            <p:cNvGrpSpPr/>
            <p:nvPr/>
          </p:nvGrpSpPr>
          <p:grpSpPr>
            <a:xfrm>
              <a:off x="5004048" y="2164793"/>
              <a:ext cx="481592" cy="400111"/>
              <a:chOff x="1290488" y="3604910"/>
              <a:chExt cx="288924" cy="240041"/>
            </a:xfrm>
          </p:grpSpPr>
          <p:sp>
            <p:nvSpPr>
              <p:cNvPr id="45" name="Овал 44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10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48" name="AutoShape 27"/>
            <p:cNvSpPr>
              <a:spLocks noChangeArrowheads="1"/>
            </p:cNvSpPr>
            <p:nvPr/>
          </p:nvSpPr>
          <p:spPr bwMode="auto">
            <a:xfrm>
              <a:off x="1898126" y="4450083"/>
              <a:ext cx="3321946" cy="962575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9" name="Группа 48"/>
            <p:cNvGrpSpPr/>
            <p:nvPr/>
          </p:nvGrpSpPr>
          <p:grpSpPr>
            <a:xfrm>
              <a:off x="5004048" y="4869160"/>
              <a:ext cx="481592" cy="400111"/>
              <a:chOff x="1290488" y="3604907"/>
              <a:chExt cx="288924" cy="240041"/>
            </a:xfrm>
          </p:grpSpPr>
          <p:sp>
            <p:nvSpPr>
              <p:cNvPr id="50" name="Овал 49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80617" y="2400166"/>
              <a:ext cx="2612065" cy="116762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3" name="Соединитель: уступ 2"/>
            <p:cNvCxnSpPr>
              <a:stCxn id="51" idx="3"/>
              <a:endCxn id="20" idx="1"/>
            </p:cNvCxnSpPr>
            <p:nvPr/>
          </p:nvCxnSpPr>
          <p:spPr>
            <a:xfrm flipV="1">
              <a:off x="5485640" y="2983977"/>
              <a:ext cx="694977" cy="2085239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13503" y="4240300"/>
              <a:ext cx="2469747" cy="1109998"/>
            </a:xfrm>
            <a:prstGeom prst="rect">
              <a:avLst/>
            </a:prstGeom>
          </p:spPr>
        </p:pic>
        <p:cxnSp>
          <p:nvCxnSpPr>
            <p:cNvPr id="37" name="Соединитель: уступ 2"/>
            <p:cNvCxnSpPr>
              <a:stCxn id="20" idx="2"/>
              <a:endCxn id="10" idx="0"/>
            </p:cNvCxnSpPr>
            <p:nvPr/>
          </p:nvCxnSpPr>
          <p:spPr>
            <a:xfrm rot="16200000" flipH="1">
              <a:off x="7231257" y="3823179"/>
              <a:ext cx="672513" cy="161727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AutoShape 27"/>
            <p:cNvSpPr>
              <a:spLocks noChangeArrowheads="1"/>
            </p:cNvSpPr>
            <p:nvPr/>
          </p:nvSpPr>
          <p:spPr bwMode="auto">
            <a:xfrm>
              <a:off x="6577932" y="4491781"/>
              <a:ext cx="2214750" cy="901902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2" name="Группа 41"/>
            <p:cNvGrpSpPr/>
            <p:nvPr/>
          </p:nvGrpSpPr>
          <p:grpSpPr>
            <a:xfrm>
              <a:off x="8516682" y="5140909"/>
              <a:ext cx="481592" cy="400111"/>
              <a:chOff x="1290488" y="3604907"/>
              <a:chExt cx="288924" cy="240041"/>
            </a:xfrm>
          </p:grpSpPr>
          <p:sp>
            <p:nvSpPr>
              <p:cNvPr id="43" name="Овал 42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</p:grpSp>
        <p:sp>
          <p:nvSpPr>
            <p:cNvPr id="52" name="Rectangle 17"/>
            <p:cNvSpPr>
              <a:spLocks noChangeArrowheads="1"/>
            </p:cNvSpPr>
            <p:nvPr/>
          </p:nvSpPr>
          <p:spPr bwMode="auto">
            <a:xfrm>
              <a:off x="6003572" y="5705937"/>
              <a:ext cx="280270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 smtClean="0"/>
                <a:t>Указание типов участия организации в предоставлении услуги</a:t>
              </a:r>
              <a:endParaRPr lang="ru-RU" sz="1400" dirty="0"/>
            </a:p>
          </p:txBody>
        </p:sp>
        <p:grpSp>
          <p:nvGrpSpPr>
            <p:cNvPr id="54" name="Группа 53"/>
            <p:cNvGrpSpPr/>
            <p:nvPr/>
          </p:nvGrpSpPr>
          <p:grpSpPr>
            <a:xfrm>
              <a:off x="5724844" y="5704374"/>
              <a:ext cx="224507" cy="276999"/>
              <a:chOff x="1283503" y="3538070"/>
              <a:chExt cx="302895" cy="373716"/>
            </a:xfrm>
          </p:grpSpPr>
          <p:sp>
            <p:nvSpPr>
              <p:cNvPr id="55" name="Овал 5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271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0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</a:t>
            </a:r>
            <a:r>
              <a:rPr lang="ru-RU" sz="2400" b="1" dirty="0"/>
              <a:t>«НПА»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293068" y="844112"/>
            <a:ext cx="8553450" cy="5287896"/>
            <a:chOff x="293068" y="844112"/>
            <a:chExt cx="8553450" cy="5287896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3068" y="844112"/>
              <a:ext cx="8553450" cy="3486150"/>
            </a:xfrm>
            <a:prstGeom prst="rect">
              <a:avLst/>
            </a:prstGeom>
          </p:spPr>
        </p:pic>
        <p:sp>
          <p:nvSpPr>
            <p:cNvPr id="27" name="Rectangle 17"/>
            <p:cNvSpPr>
              <a:spLocks noChangeArrowheads="1"/>
            </p:cNvSpPr>
            <p:nvPr/>
          </p:nvSpPr>
          <p:spPr bwMode="auto">
            <a:xfrm>
              <a:off x="1298720" y="4568418"/>
              <a:ext cx="3047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 smtClean="0"/>
                <a:t>Перечень выбранных НПА услуги</a:t>
              </a:r>
              <a:endParaRPr lang="ru-RU" sz="1400" dirty="0"/>
            </a:p>
          </p:txBody>
        </p:sp>
        <p:grpSp>
          <p:nvGrpSpPr>
            <p:cNvPr id="28" name="Группа 27"/>
            <p:cNvGrpSpPr/>
            <p:nvPr/>
          </p:nvGrpSpPr>
          <p:grpSpPr>
            <a:xfrm>
              <a:off x="1079391" y="4571682"/>
              <a:ext cx="224507" cy="276999"/>
              <a:chOff x="1283503" y="3538070"/>
              <a:chExt cx="302895" cy="373716"/>
            </a:xfrm>
          </p:grpSpPr>
          <p:sp>
            <p:nvSpPr>
              <p:cNvPr id="33" name="Овал 3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29" name="Rectangle 17"/>
            <p:cNvSpPr>
              <a:spLocks noChangeArrowheads="1"/>
            </p:cNvSpPr>
            <p:nvPr/>
          </p:nvSpPr>
          <p:spPr bwMode="auto">
            <a:xfrm>
              <a:off x="1309075" y="5120251"/>
              <a:ext cx="326292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Выбрать НПА услуги из справочника НПА</a:t>
              </a:r>
            </a:p>
          </p:txBody>
        </p:sp>
        <p:grpSp>
          <p:nvGrpSpPr>
            <p:cNvPr id="30" name="Группа 29"/>
            <p:cNvGrpSpPr/>
            <p:nvPr/>
          </p:nvGrpSpPr>
          <p:grpSpPr>
            <a:xfrm>
              <a:off x="1079392" y="5135640"/>
              <a:ext cx="224507" cy="276999"/>
              <a:chOff x="1283503" y="3538070"/>
              <a:chExt cx="302895" cy="373716"/>
            </a:xfrm>
          </p:grpSpPr>
          <p:sp>
            <p:nvSpPr>
              <p:cNvPr id="31" name="Овал 3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sp>
          <p:nvSpPr>
            <p:cNvPr id="61" name="Rectangle 17"/>
            <p:cNvSpPr>
              <a:spLocks noChangeArrowheads="1"/>
            </p:cNvSpPr>
            <p:nvPr/>
          </p:nvSpPr>
          <p:spPr bwMode="auto">
            <a:xfrm>
              <a:off x="4899686" y="4569416"/>
              <a:ext cx="377677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Выбрать НПА услуги из </a:t>
              </a:r>
              <a:r>
                <a:rPr lang="ru-RU" sz="1400" dirty="0" smtClean="0"/>
                <a:t>перечня НПА другой услуги</a:t>
              </a:r>
              <a:endParaRPr lang="ru-RU" sz="1400" dirty="0"/>
            </a:p>
          </p:txBody>
        </p:sp>
        <p:grpSp>
          <p:nvGrpSpPr>
            <p:cNvPr id="62" name="Группа 61"/>
            <p:cNvGrpSpPr/>
            <p:nvPr/>
          </p:nvGrpSpPr>
          <p:grpSpPr>
            <a:xfrm>
              <a:off x="4670002" y="4584805"/>
              <a:ext cx="224507" cy="276999"/>
              <a:chOff x="1283503" y="3538070"/>
              <a:chExt cx="302895" cy="373716"/>
            </a:xfrm>
          </p:grpSpPr>
          <p:sp>
            <p:nvSpPr>
              <p:cNvPr id="63" name="Овал 6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</p:grpSp>
        <p:sp>
          <p:nvSpPr>
            <p:cNvPr id="65" name="Rectangle 17"/>
            <p:cNvSpPr>
              <a:spLocks noChangeArrowheads="1"/>
            </p:cNvSpPr>
            <p:nvPr/>
          </p:nvSpPr>
          <p:spPr bwMode="auto">
            <a:xfrm>
              <a:off x="4899686" y="5177901"/>
              <a:ext cx="377677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 smtClean="0"/>
                <a:t>Дополнительные функции (</a:t>
              </a:r>
              <a:r>
                <a:rPr lang="ru-RU" sz="1400" i="1" dirty="0"/>
                <a:t>переход к форме редактирования описания </a:t>
              </a:r>
              <a:r>
                <a:rPr lang="ru-RU" sz="1400" i="1" dirty="0" smtClean="0"/>
                <a:t>НПА</a:t>
              </a:r>
              <a:r>
                <a:rPr lang="ru-RU" sz="1400" i="1" dirty="0"/>
                <a:t>, просмотр информации о НПА, удаление </a:t>
              </a:r>
              <a:r>
                <a:rPr lang="ru-RU" sz="1400" i="1" dirty="0" smtClean="0"/>
                <a:t>из услуги, перемещение </a:t>
              </a:r>
              <a:r>
                <a:rPr lang="ru-RU" sz="1400" i="1" dirty="0"/>
                <a:t>НПА в списке</a:t>
              </a:r>
              <a:r>
                <a:rPr lang="ru-RU" sz="1400" dirty="0" smtClean="0"/>
                <a:t>)</a:t>
              </a:r>
              <a:endParaRPr lang="ru-RU" sz="1400" dirty="0"/>
            </a:p>
          </p:txBody>
        </p:sp>
        <p:grpSp>
          <p:nvGrpSpPr>
            <p:cNvPr id="66" name="Группа 65"/>
            <p:cNvGrpSpPr/>
            <p:nvPr/>
          </p:nvGrpSpPr>
          <p:grpSpPr>
            <a:xfrm>
              <a:off x="4670003" y="5193290"/>
              <a:ext cx="224507" cy="276999"/>
              <a:chOff x="1283503" y="3538070"/>
              <a:chExt cx="302895" cy="373716"/>
            </a:xfrm>
          </p:grpSpPr>
          <p:sp>
            <p:nvSpPr>
              <p:cNvPr id="67" name="Овал 66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8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  <p:sp>
          <p:nvSpPr>
            <p:cNvPr id="57" name="AutoShape 27"/>
            <p:cNvSpPr>
              <a:spLocks noChangeArrowheads="1"/>
            </p:cNvSpPr>
            <p:nvPr/>
          </p:nvSpPr>
          <p:spPr bwMode="auto">
            <a:xfrm>
              <a:off x="2538800" y="2008666"/>
              <a:ext cx="4057000" cy="1408442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utoShape 27"/>
            <p:cNvSpPr>
              <a:spLocks noChangeArrowheads="1"/>
            </p:cNvSpPr>
            <p:nvPr/>
          </p:nvSpPr>
          <p:spPr bwMode="auto">
            <a:xfrm>
              <a:off x="2538800" y="3501008"/>
              <a:ext cx="970251" cy="211319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AutoShape 27"/>
            <p:cNvSpPr>
              <a:spLocks noChangeArrowheads="1"/>
            </p:cNvSpPr>
            <p:nvPr/>
          </p:nvSpPr>
          <p:spPr bwMode="auto">
            <a:xfrm>
              <a:off x="6776464" y="2042615"/>
              <a:ext cx="864096" cy="223349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27"/>
            <p:cNvSpPr>
              <a:spLocks noChangeArrowheads="1"/>
            </p:cNvSpPr>
            <p:nvPr/>
          </p:nvSpPr>
          <p:spPr bwMode="auto">
            <a:xfrm>
              <a:off x="2561282" y="3762011"/>
              <a:ext cx="1434653" cy="197450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9" name="Группа 68"/>
            <p:cNvGrpSpPr/>
            <p:nvPr/>
          </p:nvGrpSpPr>
          <p:grpSpPr>
            <a:xfrm>
              <a:off x="6355004" y="2387131"/>
              <a:ext cx="481592" cy="400111"/>
              <a:chOff x="1290488" y="3604907"/>
              <a:chExt cx="288924" cy="240041"/>
            </a:xfrm>
          </p:grpSpPr>
          <p:sp>
            <p:nvSpPr>
              <p:cNvPr id="70" name="Овал 69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grpSp>
          <p:nvGrpSpPr>
            <p:cNvPr id="72" name="Группа 71"/>
            <p:cNvGrpSpPr/>
            <p:nvPr/>
          </p:nvGrpSpPr>
          <p:grpSpPr>
            <a:xfrm>
              <a:off x="3419872" y="3406611"/>
              <a:ext cx="481592" cy="400111"/>
              <a:chOff x="1290488" y="3604907"/>
              <a:chExt cx="288924" cy="240041"/>
            </a:xfrm>
          </p:grpSpPr>
          <p:sp>
            <p:nvSpPr>
              <p:cNvPr id="73" name="Овал 72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grpSp>
          <p:nvGrpSpPr>
            <p:cNvPr id="75" name="Группа 74"/>
            <p:cNvGrpSpPr/>
            <p:nvPr/>
          </p:nvGrpSpPr>
          <p:grpSpPr>
            <a:xfrm>
              <a:off x="3923928" y="3660680"/>
              <a:ext cx="481592" cy="400111"/>
              <a:chOff x="1290488" y="3604907"/>
              <a:chExt cx="288924" cy="240041"/>
            </a:xfrm>
          </p:grpSpPr>
          <p:sp>
            <p:nvSpPr>
              <p:cNvPr id="76" name="Овал 75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</p:grpSp>
        <p:grpSp>
          <p:nvGrpSpPr>
            <p:cNvPr id="78" name="Группа 77"/>
            <p:cNvGrpSpPr/>
            <p:nvPr/>
          </p:nvGrpSpPr>
          <p:grpSpPr>
            <a:xfrm>
              <a:off x="7536655" y="1954233"/>
              <a:ext cx="481592" cy="400111"/>
              <a:chOff x="1290488" y="3604907"/>
              <a:chExt cx="288924" cy="240041"/>
            </a:xfrm>
          </p:grpSpPr>
          <p:sp>
            <p:nvSpPr>
              <p:cNvPr id="79" name="Овал 78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0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67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0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</a:t>
            </a:r>
            <a:r>
              <a:rPr lang="ru-RU" sz="2400" b="1" dirty="0"/>
              <a:t>«НПА»</a:t>
            </a: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2065381" y="5666744"/>
            <a:ext cx="25044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Выбрать НПА </a:t>
            </a:r>
            <a:r>
              <a:rPr lang="ru-RU" sz="1400" dirty="0" smtClean="0"/>
              <a:t>услуги из справочника НПА</a:t>
            </a:r>
            <a:endParaRPr lang="ru-RU" sz="1400" dirty="0"/>
          </a:p>
        </p:txBody>
      </p:sp>
      <p:grpSp>
        <p:nvGrpSpPr>
          <p:cNvPr id="28" name="Группа 27"/>
          <p:cNvGrpSpPr/>
          <p:nvPr/>
        </p:nvGrpSpPr>
        <p:grpSpPr>
          <a:xfrm>
            <a:off x="1835696" y="5682133"/>
            <a:ext cx="224507" cy="276999"/>
            <a:chOff x="1283503" y="3538070"/>
            <a:chExt cx="302895" cy="373716"/>
          </a:xfrm>
        </p:grpSpPr>
        <p:sp>
          <p:nvSpPr>
            <p:cNvPr id="33" name="Овал 32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2065381" y="6085624"/>
            <a:ext cx="249405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Перечень НПА для выбора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1835697" y="6101013"/>
            <a:ext cx="224507" cy="276999"/>
            <a:chOff x="1283503" y="3538070"/>
            <a:chExt cx="302895" cy="373716"/>
          </a:xfrm>
        </p:grpSpPr>
        <p:sp>
          <p:nvSpPr>
            <p:cNvPr id="31" name="Овал 30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sp>
        <p:nvSpPr>
          <p:cNvPr id="61" name="Rectangle 17"/>
          <p:cNvSpPr>
            <a:spLocks noChangeArrowheads="1"/>
          </p:cNvSpPr>
          <p:nvPr/>
        </p:nvSpPr>
        <p:spPr bwMode="auto">
          <a:xfrm>
            <a:off x="5122891" y="5687561"/>
            <a:ext cx="222889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Кнопка создания НПА</a:t>
            </a:r>
          </a:p>
        </p:txBody>
      </p:sp>
      <p:grpSp>
        <p:nvGrpSpPr>
          <p:cNvPr id="62" name="Группа 61"/>
          <p:cNvGrpSpPr/>
          <p:nvPr/>
        </p:nvGrpSpPr>
        <p:grpSpPr>
          <a:xfrm>
            <a:off x="4893206" y="5702950"/>
            <a:ext cx="224507" cy="276999"/>
            <a:chOff x="1283503" y="3538070"/>
            <a:chExt cx="302895" cy="373716"/>
          </a:xfrm>
        </p:grpSpPr>
        <p:sp>
          <p:nvSpPr>
            <p:cNvPr id="63" name="Овал 62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3</a:t>
              </a:r>
            </a:p>
          </p:txBody>
        </p:sp>
      </p:grpSp>
      <p:sp>
        <p:nvSpPr>
          <p:cNvPr id="65" name="Rectangle 17"/>
          <p:cNvSpPr>
            <a:spLocks noChangeArrowheads="1"/>
          </p:cNvSpPr>
          <p:nvPr/>
        </p:nvSpPr>
        <p:spPr bwMode="auto">
          <a:xfrm>
            <a:off x="5122891" y="6106442"/>
            <a:ext cx="18894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sz="1400" dirty="0"/>
              <a:t>Кнопка выбора НПА</a:t>
            </a:r>
          </a:p>
        </p:txBody>
      </p:sp>
      <p:grpSp>
        <p:nvGrpSpPr>
          <p:cNvPr id="66" name="Группа 65"/>
          <p:cNvGrpSpPr/>
          <p:nvPr/>
        </p:nvGrpSpPr>
        <p:grpSpPr>
          <a:xfrm>
            <a:off x="4893208" y="6121831"/>
            <a:ext cx="224507" cy="276999"/>
            <a:chOff x="1283503" y="3538070"/>
            <a:chExt cx="302895" cy="373716"/>
          </a:xfrm>
        </p:grpSpPr>
        <p:sp>
          <p:nvSpPr>
            <p:cNvPr id="67" name="Овал 66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Text Box 15"/>
            <p:cNvSpPr txBox="1">
              <a:spLocks noChangeArrowheads="1"/>
            </p:cNvSpPr>
            <p:nvPr/>
          </p:nvSpPr>
          <p:spPr bwMode="auto">
            <a:xfrm>
              <a:off x="1290488" y="3538070"/>
              <a:ext cx="288924" cy="373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4</a:t>
              </a:r>
            </a:p>
          </p:txBody>
        </p:sp>
      </p:grp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5935" y="828281"/>
            <a:ext cx="6399842" cy="42583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AutoShape 27"/>
          <p:cNvSpPr>
            <a:spLocks noChangeArrowheads="1"/>
          </p:cNvSpPr>
          <p:nvPr/>
        </p:nvSpPr>
        <p:spPr bwMode="auto">
          <a:xfrm>
            <a:off x="2145140" y="3681341"/>
            <a:ext cx="5091156" cy="1043803"/>
          </a:xfrm>
          <a:prstGeom prst="roundRect">
            <a:avLst>
              <a:gd name="adj" fmla="val 69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AutoShape 27"/>
          <p:cNvSpPr>
            <a:spLocks noChangeArrowheads="1"/>
          </p:cNvSpPr>
          <p:nvPr/>
        </p:nvSpPr>
        <p:spPr bwMode="auto">
          <a:xfrm>
            <a:off x="1043608" y="3153848"/>
            <a:ext cx="970251" cy="287125"/>
          </a:xfrm>
          <a:prstGeom prst="roundRect">
            <a:avLst>
              <a:gd name="adj" fmla="val 69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AutoShape 27"/>
          <p:cNvSpPr>
            <a:spLocks noChangeArrowheads="1"/>
          </p:cNvSpPr>
          <p:nvPr/>
        </p:nvSpPr>
        <p:spPr bwMode="auto">
          <a:xfrm>
            <a:off x="2065380" y="4828984"/>
            <a:ext cx="634411" cy="203490"/>
          </a:xfrm>
          <a:prstGeom prst="roundRect">
            <a:avLst>
              <a:gd name="adj" fmla="val 69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AutoShape 27"/>
          <p:cNvSpPr>
            <a:spLocks noChangeArrowheads="1"/>
          </p:cNvSpPr>
          <p:nvPr/>
        </p:nvSpPr>
        <p:spPr bwMode="auto">
          <a:xfrm>
            <a:off x="6372200" y="4809125"/>
            <a:ext cx="864096" cy="223349"/>
          </a:xfrm>
          <a:prstGeom prst="roundRect">
            <a:avLst>
              <a:gd name="adj" fmla="val 69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9" name="Группа 68"/>
          <p:cNvGrpSpPr/>
          <p:nvPr/>
        </p:nvGrpSpPr>
        <p:grpSpPr>
          <a:xfrm>
            <a:off x="891268" y="2894819"/>
            <a:ext cx="481592" cy="400111"/>
            <a:chOff x="1290488" y="3604907"/>
            <a:chExt cx="288924" cy="240041"/>
          </a:xfrm>
        </p:grpSpPr>
        <p:sp>
          <p:nvSpPr>
            <p:cNvPr id="70" name="Овал 69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7241211" y="4025028"/>
            <a:ext cx="481592" cy="400111"/>
            <a:chOff x="1290488" y="3604907"/>
            <a:chExt cx="288924" cy="240041"/>
          </a:xfrm>
        </p:grpSpPr>
        <p:sp>
          <p:nvSpPr>
            <p:cNvPr id="73" name="Овал 72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2788045" y="4548462"/>
            <a:ext cx="481592" cy="400111"/>
            <a:chOff x="1290488" y="3604907"/>
            <a:chExt cx="288924" cy="240041"/>
          </a:xfrm>
        </p:grpSpPr>
        <p:sp>
          <p:nvSpPr>
            <p:cNvPr id="76" name="Овал 75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 dirty="0">
                  <a:solidFill>
                    <a:srgbClr val="C00000"/>
                  </a:solidFill>
                </a:rPr>
                <a:t>3</a:t>
              </a:r>
            </a:p>
          </p:txBody>
        </p:sp>
      </p:grpSp>
      <p:grpSp>
        <p:nvGrpSpPr>
          <p:cNvPr id="78" name="Группа 77"/>
          <p:cNvGrpSpPr/>
          <p:nvPr/>
        </p:nvGrpSpPr>
        <p:grpSpPr>
          <a:xfrm>
            <a:off x="7236296" y="4685073"/>
            <a:ext cx="481592" cy="400111"/>
            <a:chOff x="1290488" y="3604907"/>
            <a:chExt cx="288924" cy="240041"/>
          </a:xfrm>
        </p:grpSpPr>
        <p:sp>
          <p:nvSpPr>
            <p:cNvPr id="79" name="Овал 78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 dirty="0">
                  <a:solidFill>
                    <a:srgbClr val="C00000"/>
                  </a:solidFill>
                </a:rPr>
                <a:t>4</a:t>
              </a: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  <p:sp>
        <p:nvSpPr>
          <p:cNvPr id="45" name="Прямоугольник 6"/>
          <p:cNvSpPr/>
          <p:nvPr/>
        </p:nvSpPr>
        <p:spPr>
          <a:xfrm rot="8266887">
            <a:off x="2025181" y="2348020"/>
            <a:ext cx="583044" cy="789062"/>
          </a:xfrm>
          <a:custGeom>
            <a:avLst/>
            <a:gdLst>
              <a:gd name="connsiteX0" fmla="*/ 0 w 936104"/>
              <a:gd name="connsiteY0" fmla="*/ 0 h 986485"/>
              <a:gd name="connsiteX1" fmla="*/ 936104 w 936104"/>
              <a:gd name="connsiteY1" fmla="*/ 0 h 986485"/>
              <a:gd name="connsiteX2" fmla="*/ 936104 w 936104"/>
              <a:gd name="connsiteY2" fmla="*/ 986485 h 986485"/>
              <a:gd name="connsiteX3" fmla="*/ 0 w 936104"/>
              <a:gd name="connsiteY3" fmla="*/ 986485 h 986485"/>
              <a:gd name="connsiteX4" fmla="*/ 0 w 936104"/>
              <a:gd name="connsiteY4" fmla="*/ 0 h 986485"/>
              <a:gd name="connsiteX0" fmla="*/ 0 w 1891144"/>
              <a:gd name="connsiteY0" fmla="*/ 386080 h 986485"/>
              <a:gd name="connsiteX1" fmla="*/ 1891144 w 1891144"/>
              <a:gd name="connsiteY1" fmla="*/ 0 h 986485"/>
              <a:gd name="connsiteX2" fmla="*/ 1891144 w 1891144"/>
              <a:gd name="connsiteY2" fmla="*/ 986485 h 986485"/>
              <a:gd name="connsiteX3" fmla="*/ 955040 w 1891144"/>
              <a:gd name="connsiteY3" fmla="*/ 986485 h 986485"/>
              <a:gd name="connsiteX4" fmla="*/ 0 w 1891144"/>
              <a:gd name="connsiteY4" fmla="*/ 386080 h 986485"/>
              <a:gd name="connsiteX0" fmla="*/ 0 w 1891144"/>
              <a:gd name="connsiteY0" fmla="*/ 386080 h 986485"/>
              <a:gd name="connsiteX1" fmla="*/ 1891144 w 1891144"/>
              <a:gd name="connsiteY1" fmla="*/ 0 h 986485"/>
              <a:gd name="connsiteX2" fmla="*/ 1891144 w 1891144"/>
              <a:gd name="connsiteY2" fmla="*/ 986485 h 986485"/>
              <a:gd name="connsiteX3" fmla="*/ 289560 w 1891144"/>
              <a:gd name="connsiteY3" fmla="*/ 514045 h 986485"/>
              <a:gd name="connsiteX4" fmla="*/ 0 w 1891144"/>
              <a:gd name="connsiteY4" fmla="*/ 386080 h 986485"/>
              <a:gd name="connsiteX0" fmla="*/ 0 w 1891144"/>
              <a:gd name="connsiteY0" fmla="*/ 736600 h 1337005"/>
              <a:gd name="connsiteX1" fmla="*/ 494144 w 1891144"/>
              <a:gd name="connsiteY1" fmla="*/ 0 h 1337005"/>
              <a:gd name="connsiteX2" fmla="*/ 1891144 w 1891144"/>
              <a:gd name="connsiteY2" fmla="*/ 1337005 h 1337005"/>
              <a:gd name="connsiteX3" fmla="*/ 289560 w 1891144"/>
              <a:gd name="connsiteY3" fmla="*/ 864565 h 1337005"/>
              <a:gd name="connsiteX4" fmla="*/ 0 w 1891144"/>
              <a:gd name="connsiteY4" fmla="*/ 736600 h 1337005"/>
              <a:gd name="connsiteX0" fmla="*/ 0 w 555104"/>
              <a:gd name="connsiteY0" fmla="*/ 736600 h 864565"/>
              <a:gd name="connsiteX1" fmla="*/ 494144 w 555104"/>
              <a:gd name="connsiteY1" fmla="*/ 0 h 864565"/>
              <a:gd name="connsiteX2" fmla="*/ 555104 w 555104"/>
              <a:gd name="connsiteY2" fmla="*/ 762965 h 864565"/>
              <a:gd name="connsiteX3" fmla="*/ 289560 w 555104"/>
              <a:gd name="connsiteY3" fmla="*/ 864565 h 864565"/>
              <a:gd name="connsiteX4" fmla="*/ 0 w 555104"/>
              <a:gd name="connsiteY4" fmla="*/ 736600 h 864565"/>
              <a:gd name="connsiteX0" fmla="*/ 0 w 555104"/>
              <a:gd name="connsiteY0" fmla="*/ 736600 h 768045"/>
              <a:gd name="connsiteX1" fmla="*/ 494144 w 555104"/>
              <a:gd name="connsiteY1" fmla="*/ 0 h 768045"/>
              <a:gd name="connsiteX2" fmla="*/ 555104 w 555104"/>
              <a:gd name="connsiteY2" fmla="*/ 762965 h 768045"/>
              <a:gd name="connsiteX3" fmla="*/ 421640 w 555104"/>
              <a:gd name="connsiteY3" fmla="*/ 768045 h 768045"/>
              <a:gd name="connsiteX4" fmla="*/ 0 w 555104"/>
              <a:gd name="connsiteY4" fmla="*/ 736600 h 768045"/>
              <a:gd name="connsiteX0" fmla="*/ 0 w 387464"/>
              <a:gd name="connsiteY0" fmla="*/ 754380 h 768045"/>
              <a:gd name="connsiteX1" fmla="*/ 326504 w 387464"/>
              <a:gd name="connsiteY1" fmla="*/ 0 h 768045"/>
              <a:gd name="connsiteX2" fmla="*/ 387464 w 387464"/>
              <a:gd name="connsiteY2" fmla="*/ 762965 h 768045"/>
              <a:gd name="connsiteX3" fmla="*/ 254000 w 387464"/>
              <a:gd name="connsiteY3" fmla="*/ 768045 h 768045"/>
              <a:gd name="connsiteX4" fmla="*/ 0 w 387464"/>
              <a:gd name="connsiteY4" fmla="*/ 754380 h 768045"/>
              <a:gd name="connsiteX0" fmla="*/ 0 w 423024"/>
              <a:gd name="connsiteY0" fmla="*/ 543560 h 557225"/>
              <a:gd name="connsiteX1" fmla="*/ 423024 w 423024"/>
              <a:gd name="connsiteY1" fmla="*/ 0 h 557225"/>
              <a:gd name="connsiteX2" fmla="*/ 387464 w 423024"/>
              <a:gd name="connsiteY2" fmla="*/ 552145 h 557225"/>
              <a:gd name="connsiteX3" fmla="*/ 254000 w 423024"/>
              <a:gd name="connsiteY3" fmla="*/ 557225 h 557225"/>
              <a:gd name="connsiteX4" fmla="*/ 0 w 423024"/>
              <a:gd name="connsiteY4" fmla="*/ 543560 h 557225"/>
              <a:gd name="connsiteX0" fmla="*/ 0 w 423024"/>
              <a:gd name="connsiteY0" fmla="*/ 543560 h 618185"/>
              <a:gd name="connsiteX1" fmla="*/ 423024 w 423024"/>
              <a:gd name="connsiteY1" fmla="*/ 0 h 618185"/>
              <a:gd name="connsiteX2" fmla="*/ 420484 w 423024"/>
              <a:gd name="connsiteY2" fmla="*/ 618185 h 618185"/>
              <a:gd name="connsiteX3" fmla="*/ 254000 w 423024"/>
              <a:gd name="connsiteY3" fmla="*/ 557225 h 618185"/>
              <a:gd name="connsiteX4" fmla="*/ 0 w 423024"/>
              <a:gd name="connsiteY4" fmla="*/ 543560 h 618185"/>
              <a:gd name="connsiteX0" fmla="*/ 0 w 423024"/>
              <a:gd name="connsiteY0" fmla="*/ 543560 h 618185"/>
              <a:gd name="connsiteX1" fmla="*/ 423024 w 423024"/>
              <a:gd name="connsiteY1" fmla="*/ 0 h 618185"/>
              <a:gd name="connsiteX2" fmla="*/ 420484 w 423024"/>
              <a:gd name="connsiteY2" fmla="*/ 618185 h 618185"/>
              <a:gd name="connsiteX3" fmla="*/ 210820 w 423024"/>
              <a:gd name="connsiteY3" fmla="*/ 585165 h 618185"/>
              <a:gd name="connsiteX4" fmla="*/ 0 w 423024"/>
              <a:gd name="connsiteY4" fmla="*/ 543560 h 618185"/>
              <a:gd name="connsiteX0" fmla="*/ 0 w 423024"/>
              <a:gd name="connsiteY0" fmla="*/ 543560 h 618185"/>
              <a:gd name="connsiteX1" fmla="*/ 423024 w 423024"/>
              <a:gd name="connsiteY1" fmla="*/ 0 h 618185"/>
              <a:gd name="connsiteX2" fmla="*/ 420484 w 423024"/>
              <a:gd name="connsiteY2" fmla="*/ 618185 h 618185"/>
              <a:gd name="connsiteX3" fmla="*/ 210820 w 423024"/>
              <a:gd name="connsiteY3" fmla="*/ 585165 h 618185"/>
              <a:gd name="connsiteX4" fmla="*/ 0 w 423024"/>
              <a:gd name="connsiteY4" fmla="*/ 543560 h 618185"/>
              <a:gd name="connsiteX0" fmla="*/ 0 w 438294"/>
              <a:gd name="connsiteY0" fmla="*/ 543560 h 628345"/>
              <a:gd name="connsiteX1" fmla="*/ 423024 w 438294"/>
              <a:gd name="connsiteY1" fmla="*/ 0 h 628345"/>
              <a:gd name="connsiteX2" fmla="*/ 438264 w 438294"/>
              <a:gd name="connsiteY2" fmla="*/ 628345 h 628345"/>
              <a:gd name="connsiteX3" fmla="*/ 210820 w 438294"/>
              <a:gd name="connsiteY3" fmla="*/ 585165 h 628345"/>
              <a:gd name="connsiteX4" fmla="*/ 0 w 438294"/>
              <a:gd name="connsiteY4" fmla="*/ 543560 h 628345"/>
              <a:gd name="connsiteX0" fmla="*/ 0 w 438264"/>
              <a:gd name="connsiteY0" fmla="*/ 543560 h 628345"/>
              <a:gd name="connsiteX1" fmla="*/ 423024 w 438264"/>
              <a:gd name="connsiteY1" fmla="*/ 0 h 628345"/>
              <a:gd name="connsiteX2" fmla="*/ 438264 w 438264"/>
              <a:gd name="connsiteY2" fmla="*/ 628345 h 628345"/>
              <a:gd name="connsiteX3" fmla="*/ 210820 w 438264"/>
              <a:gd name="connsiteY3" fmla="*/ 585165 h 628345"/>
              <a:gd name="connsiteX4" fmla="*/ 0 w 438264"/>
              <a:gd name="connsiteY4" fmla="*/ 543560 h 628345"/>
              <a:gd name="connsiteX0" fmla="*/ 0 w 438264"/>
              <a:gd name="connsiteY0" fmla="*/ 543560 h 628345"/>
              <a:gd name="connsiteX1" fmla="*/ 423024 w 438264"/>
              <a:gd name="connsiteY1" fmla="*/ 0 h 628345"/>
              <a:gd name="connsiteX2" fmla="*/ 438264 w 438264"/>
              <a:gd name="connsiteY2" fmla="*/ 628345 h 628345"/>
              <a:gd name="connsiteX3" fmla="*/ 203200 w 438264"/>
              <a:gd name="connsiteY3" fmla="*/ 575005 h 628345"/>
              <a:gd name="connsiteX4" fmla="*/ 0 w 438264"/>
              <a:gd name="connsiteY4" fmla="*/ 543560 h 628345"/>
              <a:gd name="connsiteX0" fmla="*/ 0 w 598284"/>
              <a:gd name="connsiteY0" fmla="*/ 523240 h 628345"/>
              <a:gd name="connsiteX1" fmla="*/ 583044 w 598284"/>
              <a:gd name="connsiteY1" fmla="*/ 0 h 628345"/>
              <a:gd name="connsiteX2" fmla="*/ 598284 w 598284"/>
              <a:gd name="connsiteY2" fmla="*/ 628345 h 628345"/>
              <a:gd name="connsiteX3" fmla="*/ 363220 w 598284"/>
              <a:gd name="connsiteY3" fmla="*/ 575005 h 628345"/>
              <a:gd name="connsiteX4" fmla="*/ 0 w 598284"/>
              <a:gd name="connsiteY4" fmla="*/ 523240 h 628345"/>
              <a:gd name="connsiteX0" fmla="*/ 0 w 583044"/>
              <a:gd name="connsiteY0" fmla="*/ 523240 h 789062"/>
              <a:gd name="connsiteX1" fmla="*/ 583044 w 583044"/>
              <a:gd name="connsiteY1" fmla="*/ 0 h 789062"/>
              <a:gd name="connsiteX2" fmla="*/ 524740 w 583044"/>
              <a:gd name="connsiteY2" fmla="*/ 789062 h 789062"/>
              <a:gd name="connsiteX3" fmla="*/ 363220 w 583044"/>
              <a:gd name="connsiteY3" fmla="*/ 575005 h 789062"/>
              <a:gd name="connsiteX4" fmla="*/ 0 w 583044"/>
              <a:gd name="connsiteY4" fmla="*/ 523240 h 789062"/>
              <a:gd name="connsiteX0" fmla="*/ 0 w 583044"/>
              <a:gd name="connsiteY0" fmla="*/ 523240 h 789062"/>
              <a:gd name="connsiteX1" fmla="*/ 583044 w 583044"/>
              <a:gd name="connsiteY1" fmla="*/ 0 h 789062"/>
              <a:gd name="connsiteX2" fmla="*/ 524740 w 583044"/>
              <a:gd name="connsiteY2" fmla="*/ 789062 h 789062"/>
              <a:gd name="connsiteX3" fmla="*/ 314940 w 583044"/>
              <a:gd name="connsiteY3" fmla="*/ 679723 h 789062"/>
              <a:gd name="connsiteX4" fmla="*/ 0 w 583044"/>
              <a:gd name="connsiteY4" fmla="*/ 523240 h 789062"/>
              <a:gd name="connsiteX0" fmla="*/ 0 w 583044"/>
              <a:gd name="connsiteY0" fmla="*/ 523240 h 789062"/>
              <a:gd name="connsiteX1" fmla="*/ 583044 w 583044"/>
              <a:gd name="connsiteY1" fmla="*/ 0 h 789062"/>
              <a:gd name="connsiteX2" fmla="*/ 524740 w 583044"/>
              <a:gd name="connsiteY2" fmla="*/ 789062 h 789062"/>
              <a:gd name="connsiteX3" fmla="*/ 314940 w 583044"/>
              <a:gd name="connsiteY3" fmla="*/ 679723 h 789062"/>
              <a:gd name="connsiteX4" fmla="*/ 0 w 583044"/>
              <a:gd name="connsiteY4" fmla="*/ 523240 h 789062"/>
              <a:gd name="connsiteX0" fmla="*/ 0 w 583044"/>
              <a:gd name="connsiteY0" fmla="*/ 523240 h 789062"/>
              <a:gd name="connsiteX1" fmla="*/ 583044 w 583044"/>
              <a:gd name="connsiteY1" fmla="*/ 0 h 789062"/>
              <a:gd name="connsiteX2" fmla="*/ 524740 w 583044"/>
              <a:gd name="connsiteY2" fmla="*/ 789062 h 789062"/>
              <a:gd name="connsiteX3" fmla="*/ 314940 w 583044"/>
              <a:gd name="connsiteY3" fmla="*/ 679723 h 789062"/>
              <a:gd name="connsiteX4" fmla="*/ 0 w 583044"/>
              <a:gd name="connsiteY4" fmla="*/ 523240 h 789062"/>
              <a:gd name="connsiteX0" fmla="*/ 0 w 583044"/>
              <a:gd name="connsiteY0" fmla="*/ 523240 h 789062"/>
              <a:gd name="connsiteX1" fmla="*/ 583044 w 583044"/>
              <a:gd name="connsiteY1" fmla="*/ 0 h 789062"/>
              <a:gd name="connsiteX2" fmla="*/ 524740 w 583044"/>
              <a:gd name="connsiteY2" fmla="*/ 789062 h 789062"/>
              <a:gd name="connsiteX3" fmla="*/ 314940 w 583044"/>
              <a:gd name="connsiteY3" fmla="*/ 679723 h 789062"/>
              <a:gd name="connsiteX4" fmla="*/ 0 w 583044"/>
              <a:gd name="connsiteY4" fmla="*/ 523240 h 789062"/>
              <a:gd name="connsiteX0" fmla="*/ 159 w 583203"/>
              <a:gd name="connsiteY0" fmla="*/ 523240 h 808850"/>
              <a:gd name="connsiteX1" fmla="*/ 583203 w 583203"/>
              <a:gd name="connsiteY1" fmla="*/ 0 h 808850"/>
              <a:gd name="connsiteX2" fmla="*/ 524899 w 583203"/>
              <a:gd name="connsiteY2" fmla="*/ 789062 h 808850"/>
              <a:gd name="connsiteX3" fmla="*/ 159 w 583203"/>
              <a:gd name="connsiteY3" fmla="*/ 523240 h 808850"/>
              <a:gd name="connsiteX0" fmla="*/ 215 w 583259"/>
              <a:gd name="connsiteY0" fmla="*/ 523240 h 789062"/>
              <a:gd name="connsiteX1" fmla="*/ 583259 w 583259"/>
              <a:gd name="connsiteY1" fmla="*/ 0 h 789062"/>
              <a:gd name="connsiteX2" fmla="*/ 524955 w 583259"/>
              <a:gd name="connsiteY2" fmla="*/ 789062 h 789062"/>
              <a:gd name="connsiteX3" fmla="*/ 215 w 583259"/>
              <a:gd name="connsiteY3" fmla="*/ 523240 h 789062"/>
              <a:gd name="connsiteX0" fmla="*/ 0 w 583044"/>
              <a:gd name="connsiteY0" fmla="*/ 523240 h 789062"/>
              <a:gd name="connsiteX1" fmla="*/ 583044 w 583044"/>
              <a:gd name="connsiteY1" fmla="*/ 0 h 789062"/>
              <a:gd name="connsiteX2" fmla="*/ 524740 w 583044"/>
              <a:gd name="connsiteY2" fmla="*/ 789062 h 789062"/>
              <a:gd name="connsiteX3" fmla="*/ 0 w 583044"/>
              <a:gd name="connsiteY3" fmla="*/ 523240 h 78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3044" h="789062">
                <a:moveTo>
                  <a:pt x="0" y="523240"/>
                </a:moveTo>
                <a:lnTo>
                  <a:pt x="583044" y="0"/>
                </a:lnTo>
                <a:cubicBezTo>
                  <a:pt x="582197" y="206062"/>
                  <a:pt x="520507" y="580460"/>
                  <a:pt x="524740" y="789062"/>
                </a:cubicBezTo>
                <a:cubicBezTo>
                  <a:pt x="311807" y="657107"/>
                  <a:pt x="133214" y="579254"/>
                  <a:pt x="0" y="523240"/>
                </a:cubicBezTo>
                <a:close/>
              </a:path>
            </a:pathLst>
          </a:custGeom>
          <a:solidFill>
            <a:schemeClr val="bg1">
              <a:lumMod val="5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1478670" y="1577840"/>
            <a:ext cx="1147230" cy="1057557"/>
          </a:xfrm>
          <a:prstGeom prst="ellipse">
            <a:avLst/>
          </a:prstGeom>
          <a:blipFill dpi="0" rotWithShape="1">
            <a:blip r:embed="rId4"/>
            <a:srcRect/>
            <a:tile tx="0" ty="0" sx="92000" sy="92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08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91344" y="2606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Информационный ландшафт</a:t>
            </a:r>
          </a:p>
          <a:p>
            <a:pPr algn="ctr">
              <a:lnSpc>
                <a:spcPts val="2500"/>
              </a:lnSpc>
            </a:pPr>
            <a:r>
              <a:rPr lang="ru-RU" sz="2400" b="1" dirty="0"/>
              <a:t>системы реестров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4445"/>
            <a:ext cx="9144000" cy="488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920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0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</a:t>
            </a:r>
            <a:r>
              <a:rPr lang="ru-RU" sz="2400" b="1" dirty="0"/>
              <a:t>«НПА»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324439" y="918702"/>
            <a:ext cx="8824055" cy="5287851"/>
            <a:chOff x="324439" y="918702"/>
            <a:chExt cx="8824055" cy="5287851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324439" y="918702"/>
              <a:ext cx="6562725" cy="3626159"/>
              <a:chOff x="324439" y="918702"/>
              <a:chExt cx="6562725" cy="3626159"/>
            </a:xfrm>
          </p:grpSpPr>
          <p:pic>
            <p:nvPicPr>
              <p:cNvPr id="3" name="Рисунок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4439" y="918702"/>
                <a:ext cx="6562725" cy="3595117"/>
              </a:xfrm>
              <a:prstGeom prst="rect">
                <a:avLst/>
              </a:prstGeom>
              <a:solidFill>
                <a:srgbClr val="7FD1EF"/>
              </a:solidFill>
            </p:spPr>
          </p:pic>
          <p:sp>
            <p:nvSpPr>
              <p:cNvPr id="4" name="Прямоугольник 3"/>
              <p:cNvSpPr/>
              <p:nvPr/>
            </p:nvSpPr>
            <p:spPr>
              <a:xfrm>
                <a:off x="324439" y="944461"/>
                <a:ext cx="6562725" cy="3600400"/>
              </a:xfrm>
              <a:prstGeom prst="rect">
                <a:avLst/>
              </a:prstGeom>
              <a:solidFill>
                <a:schemeClr val="accent1">
                  <a:alpha val="8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76871" y="1190326"/>
              <a:ext cx="6057176" cy="3620728"/>
            </a:xfrm>
            <a:prstGeom prst="rect">
              <a:avLst/>
            </a:prstGeom>
          </p:spPr>
        </p:pic>
        <p:sp>
          <p:nvSpPr>
            <p:cNvPr id="27" name="Rectangle 17"/>
            <p:cNvSpPr>
              <a:spLocks noChangeArrowheads="1"/>
            </p:cNvSpPr>
            <p:nvPr/>
          </p:nvSpPr>
          <p:spPr bwMode="auto">
            <a:xfrm>
              <a:off x="938188" y="5683333"/>
              <a:ext cx="25044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Выбрать НПА </a:t>
              </a:r>
              <a:r>
                <a:rPr lang="ru-RU" sz="1400" dirty="0" smtClean="0"/>
                <a:t>из другой услуги</a:t>
              </a:r>
              <a:endParaRPr lang="ru-RU" sz="1400" dirty="0"/>
            </a:p>
          </p:txBody>
        </p:sp>
        <p:grpSp>
          <p:nvGrpSpPr>
            <p:cNvPr id="28" name="Группа 27"/>
            <p:cNvGrpSpPr/>
            <p:nvPr/>
          </p:nvGrpSpPr>
          <p:grpSpPr>
            <a:xfrm>
              <a:off x="708503" y="5698722"/>
              <a:ext cx="224507" cy="276999"/>
              <a:chOff x="1283503" y="3538070"/>
              <a:chExt cx="302895" cy="373716"/>
            </a:xfrm>
          </p:grpSpPr>
          <p:sp>
            <p:nvSpPr>
              <p:cNvPr id="33" name="Овал 3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29" name="Rectangle 17"/>
            <p:cNvSpPr>
              <a:spLocks noChangeArrowheads="1"/>
            </p:cNvSpPr>
            <p:nvPr/>
          </p:nvSpPr>
          <p:spPr bwMode="auto">
            <a:xfrm>
              <a:off x="3774183" y="5683333"/>
              <a:ext cx="24940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Перечень </a:t>
              </a:r>
              <a:r>
                <a:rPr lang="ru-RU" sz="1400" dirty="0" smtClean="0"/>
                <a:t>услуг, из которых доступен выбор НПА</a:t>
              </a:r>
              <a:endParaRPr lang="ru-RU" sz="1400" dirty="0"/>
            </a:p>
          </p:txBody>
        </p:sp>
        <p:grpSp>
          <p:nvGrpSpPr>
            <p:cNvPr id="30" name="Группа 29"/>
            <p:cNvGrpSpPr/>
            <p:nvPr/>
          </p:nvGrpSpPr>
          <p:grpSpPr>
            <a:xfrm>
              <a:off x="3554854" y="5685298"/>
              <a:ext cx="224507" cy="276999"/>
              <a:chOff x="1283503" y="3538070"/>
              <a:chExt cx="302895" cy="373716"/>
            </a:xfrm>
          </p:grpSpPr>
          <p:sp>
            <p:nvSpPr>
              <p:cNvPr id="31" name="Овал 3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sp>
          <p:nvSpPr>
            <p:cNvPr id="61" name="Rectangle 17"/>
            <p:cNvSpPr>
              <a:spLocks noChangeArrowheads="1"/>
            </p:cNvSpPr>
            <p:nvPr/>
          </p:nvSpPr>
          <p:spPr bwMode="auto">
            <a:xfrm>
              <a:off x="6919600" y="5696676"/>
              <a:ext cx="22288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Кнопка выбора НПА</a:t>
              </a:r>
            </a:p>
          </p:txBody>
        </p:sp>
        <p:grpSp>
          <p:nvGrpSpPr>
            <p:cNvPr id="62" name="Группа 61"/>
            <p:cNvGrpSpPr/>
            <p:nvPr/>
          </p:nvGrpSpPr>
          <p:grpSpPr>
            <a:xfrm>
              <a:off x="6662657" y="5695267"/>
              <a:ext cx="224507" cy="276999"/>
              <a:chOff x="1283503" y="3538070"/>
              <a:chExt cx="302895" cy="373716"/>
            </a:xfrm>
          </p:grpSpPr>
          <p:sp>
            <p:nvSpPr>
              <p:cNvPr id="63" name="Овал 6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</p:grpSp>
        <p:sp>
          <p:nvSpPr>
            <p:cNvPr id="57" name="AutoShape 27"/>
            <p:cNvSpPr>
              <a:spLocks noChangeArrowheads="1"/>
            </p:cNvSpPr>
            <p:nvPr/>
          </p:nvSpPr>
          <p:spPr bwMode="auto">
            <a:xfrm>
              <a:off x="1979712" y="1919545"/>
              <a:ext cx="5866796" cy="2589575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utoShape 27"/>
            <p:cNvSpPr>
              <a:spLocks noChangeArrowheads="1"/>
            </p:cNvSpPr>
            <p:nvPr/>
          </p:nvSpPr>
          <p:spPr bwMode="auto">
            <a:xfrm>
              <a:off x="422081" y="3023327"/>
              <a:ext cx="1482263" cy="271604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27"/>
            <p:cNvSpPr>
              <a:spLocks noChangeArrowheads="1"/>
            </p:cNvSpPr>
            <p:nvPr/>
          </p:nvSpPr>
          <p:spPr bwMode="auto">
            <a:xfrm>
              <a:off x="7158315" y="4809125"/>
              <a:ext cx="864096" cy="223349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9" name="Группа 68"/>
            <p:cNvGrpSpPr/>
            <p:nvPr/>
          </p:nvGrpSpPr>
          <p:grpSpPr>
            <a:xfrm>
              <a:off x="334319" y="3229522"/>
              <a:ext cx="481592" cy="400111"/>
              <a:chOff x="1290488" y="3604907"/>
              <a:chExt cx="288924" cy="240041"/>
            </a:xfrm>
          </p:grpSpPr>
          <p:sp>
            <p:nvSpPr>
              <p:cNvPr id="70" name="Овал 69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grpSp>
          <p:nvGrpSpPr>
            <p:cNvPr id="72" name="Группа 71"/>
            <p:cNvGrpSpPr/>
            <p:nvPr/>
          </p:nvGrpSpPr>
          <p:grpSpPr>
            <a:xfrm>
              <a:off x="2979746" y="1732745"/>
              <a:ext cx="481592" cy="400111"/>
              <a:chOff x="1290488" y="3604907"/>
              <a:chExt cx="288924" cy="240041"/>
            </a:xfrm>
          </p:grpSpPr>
          <p:sp>
            <p:nvSpPr>
              <p:cNvPr id="73" name="Овал 72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grpSp>
          <p:nvGrpSpPr>
            <p:cNvPr id="78" name="Группа 77"/>
            <p:cNvGrpSpPr/>
            <p:nvPr/>
          </p:nvGrpSpPr>
          <p:grpSpPr>
            <a:xfrm>
              <a:off x="7766225" y="4553030"/>
              <a:ext cx="481592" cy="400111"/>
              <a:chOff x="1290488" y="3604907"/>
              <a:chExt cx="288924" cy="240041"/>
            </a:xfrm>
          </p:grpSpPr>
          <p:sp>
            <p:nvSpPr>
              <p:cNvPr id="79" name="Овал 78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0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82591" y="2159809"/>
              <a:ext cx="4980100" cy="3001704"/>
            </a:xfrm>
            <a:prstGeom prst="rect">
              <a:avLst/>
            </a:prstGeom>
          </p:spPr>
        </p:pic>
        <p:sp>
          <p:nvSpPr>
            <p:cNvPr id="59" name="AutoShape 27"/>
            <p:cNvSpPr>
              <a:spLocks noChangeArrowheads="1"/>
            </p:cNvSpPr>
            <p:nvPr/>
          </p:nvSpPr>
          <p:spPr bwMode="auto">
            <a:xfrm>
              <a:off x="8022410" y="4941168"/>
              <a:ext cx="505911" cy="205304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5" name="Группа 74"/>
            <p:cNvGrpSpPr/>
            <p:nvPr/>
          </p:nvGrpSpPr>
          <p:grpSpPr>
            <a:xfrm>
              <a:off x="8389525" y="4609069"/>
              <a:ext cx="481592" cy="400111"/>
              <a:chOff x="1290488" y="3604907"/>
              <a:chExt cx="288924" cy="240041"/>
            </a:xfrm>
          </p:grpSpPr>
          <p:sp>
            <p:nvSpPr>
              <p:cNvPr id="76" name="Овал 75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 smtClean="0">
                    <a:solidFill>
                      <a:srgbClr val="C00000"/>
                    </a:solidFill>
                  </a:rPr>
                  <a:t>3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5554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Группа 50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6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</a:t>
            </a:r>
            <a:r>
              <a:rPr lang="ru-RU" sz="2400" b="1" dirty="0"/>
              <a:t>«НПА». </a:t>
            </a:r>
            <a:r>
              <a:rPr lang="ru-RU" sz="2400" b="1" dirty="0" smtClean="0"/>
              <a:t>Создание нового НПА</a:t>
            </a:r>
            <a:endParaRPr lang="ru-RU" sz="2400" b="1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770522" y="1652869"/>
            <a:ext cx="7602955" cy="3920809"/>
            <a:chOff x="859781" y="1666242"/>
            <a:chExt cx="7602955" cy="3920809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859781" y="1666242"/>
              <a:ext cx="2912640" cy="3854320"/>
              <a:chOff x="742538" y="1700808"/>
              <a:chExt cx="2912640" cy="3854320"/>
            </a:xfrm>
          </p:grpSpPr>
          <p:sp>
            <p:nvSpPr>
              <p:cNvPr id="127" name="Rectangle 17"/>
              <p:cNvSpPr>
                <a:spLocks noChangeArrowheads="1"/>
              </p:cNvSpPr>
              <p:nvPr/>
            </p:nvSpPr>
            <p:spPr bwMode="auto">
              <a:xfrm>
                <a:off x="1045103" y="1725371"/>
                <a:ext cx="2420787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/>
                  <a:t>Регистрационный номер</a:t>
                </a:r>
              </a:p>
            </p:txBody>
          </p:sp>
          <p:sp>
            <p:nvSpPr>
              <p:cNvPr id="128" name="Rectangle 17"/>
              <p:cNvSpPr>
                <a:spLocks noChangeArrowheads="1"/>
              </p:cNvSpPr>
              <p:nvPr/>
            </p:nvSpPr>
            <p:spPr bwMode="auto">
              <a:xfrm>
                <a:off x="1045104" y="2091739"/>
                <a:ext cx="2610074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/>
                  <a:t>Наименование</a:t>
                </a:r>
              </a:p>
            </p:txBody>
          </p:sp>
          <p:sp>
            <p:nvSpPr>
              <p:cNvPr id="129" name="Rectangle 17"/>
              <p:cNvSpPr>
                <a:spLocks noChangeArrowheads="1"/>
              </p:cNvSpPr>
              <p:nvPr/>
            </p:nvSpPr>
            <p:spPr bwMode="auto">
              <a:xfrm>
                <a:off x="1045103" y="2470526"/>
                <a:ext cx="2462785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buNone/>
                </a:pPr>
                <a:r>
                  <a:rPr lang="ru-RU" sz="1400" dirty="0"/>
                  <a:t>Дата утверждения</a:t>
                </a:r>
                <a:endParaRPr lang="en-US" sz="1100" dirty="0"/>
              </a:p>
            </p:txBody>
          </p:sp>
          <p:grpSp>
            <p:nvGrpSpPr>
              <p:cNvPr id="130" name="Группа 129"/>
              <p:cNvGrpSpPr/>
              <p:nvPr/>
            </p:nvGrpSpPr>
            <p:grpSpPr>
              <a:xfrm>
                <a:off x="799558" y="1700808"/>
                <a:ext cx="240011" cy="276999"/>
                <a:chOff x="1283503" y="3544391"/>
                <a:chExt cx="302895" cy="349575"/>
              </a:xfrm>
            </p:grpSpPr>
            <p:sp>
              <p:nvSpPr>
                <p:cNvPr id="157" name="Овал 156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  <p:grpSp>
            <p:nvGrpSpPr>
              <p:cNvPr id="131" name="Группа 130"/>
              <p:cNvGrpSpPr/>
              <p:nvPr/>
            </p:nvGrpSpPr>
            <p:grpSpPr>
              <a:xfrm>
                <a:off x="799558" y="2053906"/>
                <a:ext cx="240011" cy="276999"/>
                <a:chOff x="1283503" y="3544389"/>
                <a:chExt cx="302895" cy="349575"/>
              </a:xfrm>
            </p:grpSpPr>
            <p:sp>
              <p:nvSpPr>
                <p:cNvPr id="155" name="Овал 154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89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sz="1200" b="1" dirty="0">
                      <a:solidFill>
                        <a:srgbClr val="C00000"/>
                      </a:solidFill>
                    </a:rPr>
                    <a:t>2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132" name="Группа 131"/>
              <p:cNvGrpSpPr/>
              <p:nvPr/>
            </p:nvGrpSpPr>
            <p:grpSpPr>
              <a:xfrm>
                <a:off x="799558" y="2438056"/>
                <a:ext cx="240011" cy="276999"/>
                <a:chOff x="1283503" y="3544391"/>
                <a:chExt cx="302895" cy="349575"/>
              </a:xfrm>
            </p:grpSpPr>
            <p:sp>
              <p:nvSpPr>
                <p:cNvPr id="153" name="Овал 152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sz="1200" b="1" dirty="0">
                      <a:solidFill>
                        <a:srgbClr val="C00000"/>
                      </a:solidFill>
                    </a:rPr>
                    <a:t>3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59" name="Rectangle 17"/>
              <p:cNvSpPr>
                <a:spLocks noChangeArrowheads="1"/>
              </p:cNvSpPr>
              <p:nvPr/>
            </p:nvSpPr>
            <p:spPr bwMode="auto">
              <a:xfrm>
                <a:off x="1045103" y="2864290"/>
                <a:ext cx="2420787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/>
                  <a:t>Экспертиза документа</a:t>
                </a:r>
              </a:p>
            </p:txBody>
          </p:sp>
          <p:sp>
            <p:nvSpPr>
              <p:cNvPr id="160" name="Rectangle 17"/>
              <p:cNvSpPr>
                <a:spLocks noChangeArrowheads="1"/>
              </p:cNvSpPr>
              <p:nvPr/>
            </p:nvSpPr>
            <p:spPr bwMode="auto">
              <a:xfrm>
                <a:off x="1045104" y="3230658"/>
                <a:ext cx="2610074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/>
                  <a:t>Тип документа</a:t>
                </a:r>
              </a:p>
            </p:txBody>
          </p:sp>
          <p:sp>
            <p:nvSpPr>
              <p:cNvPr id="161" name="Rectangle 17"/>
              <p:cNvSpPr>
                <a:spLocks noChangeArrowheads="1"/>
              </p:cNvSpPr>
              <p:nvPr/>
            </p:nvSpPr>
            <p:spPr bwMode="auto">
              <a:xfrm>
                <a:off x="1045103" y="3609445"/>
                <a:ext cx="2462785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buNone/>
                </a:pPr>
                <a:r>
                  <a:rPr lang="ru-RU" sz="1400" dirty="0"/>
                  <a:t>Класс документа</a:t>
                </a:r>
                <a:endParaRPr lang="en-US" sz="1100" dirty="0"/>
              </a:p>
            </p:txBody>
          </p:sp>
          <p:grpSp>
            <p:nvGrpSpPr>
              <p:cNvPr id="162" name="Группа 161"/>
              <p:cNvGrpSpPr/>
              <p:nvPr/>
            </p:nvGrpSpPr>
            <p:grpSpPr>
              <a:xfrm>
                <a:off x="799558" y="2839727"/>
                <a:ext cx="240011" cy="276999"/>
                <a:chOff x="1283503" y="3544391"/>
                <a:chExt cx="302895" cy="349575"/>
              </a:xfrm>
            </p:grpSpPr>
            <p:sp>
              <p:nvSpPr>
                <p:cNvPr id="163" name="Овал 162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4</a:t>
                  </a:r>
                </a:p>
              </p:txBody>
            </p:sp>
          </p:grpSp>
          <p:grpSp>
            <p:nvGrpSpPr>
              <p:cNvPr id="165" name="Группа 164"/>
              <p:cNvGrpSpPr/>
              <p:nvPr/>
            </p:nvGrpSpPr>
            <p:grpSpPr>
              <a:xfrm>
                <a:off x="799558" y="3192825"/>
                <a:ext cx="240011" cy="276999"/>
                <a:chOff x="1283503" y="3544389"/>
                <a:chExt cx="302895" cy="349575"/>
              </a:xfrm>
            </p:grpSpPr>
            <p:sp>
              <p:nvSpPr>
                <p:cNvPr id="166" name="Овал 165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89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5</a:t>
                  </a:r>
                </a:p>
              </p:txBody>
            </p:sp>
          </p:grpSp>
          <p:grpSp>
            <p:nvGrpSpPr>
              <p:cNvPr id="168" name="Группа 167"/>
              <p:cNvGrpSpPr/>
              <p:nvPr/>
            </p:nvGrpSpPr>
            <p:grpSpPr>
              <a:xfrm>
                <a:off x="799558" y="3576975"/>
                <a:ext cx="240011" cy="276999"/>
                <a:chOff x="1283503" y="3544391"/>
                <a:chExt cx="302895" cy="349575"/>
              </a:xfrm>
            </p:grpSpPr>
            <p:sp>
              <p:nvSpPr>
                <p:cNvPr id="169" name="Овал 168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6</a:t>
                  </a:r>
                </a:p>
              </p:txBody>
            </p:sp>
          </p:grpSp>
          <p:sp>
            <p:nvSpPr>
              <p:cNvPr id="171" name="Rectangle 17"/>
              <p:cNvSpPr>
                <a:spLocks noChangeArrowheads="1"/>
              </p:cNvSpPr>
              <p:nvPr/>
            </p:nvSpPr>
            <p:spPr bwMode="auto">
              <a:xfrm>
                <a:off x="1045103" y="4005813"/>
                <a:ext cx="2462785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buNone/>
                </a:pPr>
                <a:r>
                  <a:rPr lang="ru-RU" sz="1400" dirty="0"/>
                  <a:t>Документ (файл)</a:t>
                </a:r>
                <a:endParaRPr lang="en-US" sz="1100" dirty="0"/>
              </a:p>
            </p:txBody>
          </p:sp>
          <p:grpSp>
            <p:nvGrpSpPr>
              <p:cNvPr id="172" name="Группа 171"/>
              <p:cNvGrpSpPr/>
              <p:nvPr/>
            </p:nvGrpSpPr>
            <p:grpSpPr>
              <a:xfrm>
                <a:off x="799558" y="3973343"/>
                <a:ext cx="240011" cy="276999"/>
                <a:chOff x="1283503" y="3544391"/>
                <a:chExt cx="302895" cy="349575"/>
              </a:xfrm>
            </p:grpSpPr>
            <p:sp>
              <p:nvSpPr>
                <p:cNvPr id="173" name="Овал 172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7</a:t>
                  </a:r>
                </a:p>
              </p:txBody>
            </p:sp>
          </p:grpSp>
          <p:sp>
            <p:nvSpPr>
              <p:cNvPr id="175" name="Rectangle 17"/>
              <p:cNvSpPr>
                <a:spLocks noChangeArrowheads="1"/>
              </p:cNvSpPr>
              <p:nvPr/>
            </p:nvSpPr>
            <p:spPr bwMode="auto">
              <a:xfrm>
                <a:off x="1045103" y="4399577"/>
                <a:ext cx="2420787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/>
                  <a:t>Гиперссылка на источник</a:t>
                </a:r>
              </a:p>
            </p:txBody>
          </p:sp>
          <p:sp>
            <p:nvSpPr>
              <p:cNvPr id="176" name="Rectangle 17"/>
              <p:cNvSpPr>
                <a:spLocks noChangeArrowheads="1"/>
              </p:cNvSpPr>
              <p:nvPr/>
            </p:nvSpPr>
            <p:spPr bwMode="auto">
              <a:xfrm>
                <a:off x="1045104" y="4765945"/>
                <a:ext cx="2610074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Утверждающий орган власти</a:t>
                </a:r>
                <a:endParaRPr lang="ru-RU" sz="1400" dirty="0"/>
              </a:p>
            </p:txBody>
          </p:sp>
          <p:sp>
            <p:nvSpPr>
              <p:cNvPr id="177" name="Rectangle 17"/>
              <p:cNvSpPr>
                <a:spLocks noChangeArrowheads="1"/>
              </p:cNvSpPr>
              <p:nvPr/>
            </p:nvSpPr>
            <p:spPr bwMode="auto">
              <a:xfrm>
                <a:off x="1045103" y="5118470"/>
                <a:ext cx="2462785" cy="4366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buNone/>
                </a:pPr>
                <a:r>
                  <a:rPr lang="ru-RU" sz="1400" dirty="0"/>
                  <a:t>Источник официального опубликования</a:t>
                </a:r>
                <a:endParaRPr lang="en-US" sz="1100" dirty="0"/>
              </a:p>
            </p:txBody>
          </p:sp>
          <p:grpSp>
            <p:nvGrpSpPr>
              <p:cNvPr id="178" name="Группа 177"/>
              <p:cNvGrpSpPr/>
              <p:nvPr/>
            </p:nvGrpSpPr>
            <p:grpSpPr>
              <a:xfrm>
                <a:off x="799558" y="4375014"/>
                <a:ext cx="240011" cy="276999"/>
                <a:chOff x="1283503" y="3544391"/>
                <a:chExt cx="302895" cy="349575"/>
              </a:xfrm>
            </p:grpSpPr>
            <p:sp>
              <p:nvSpPr>
                <p:cNvPr id="179" name="Овал 178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8</a:t>
                  </a:r>
                </a:p>
              </p:txBody>
            </p:sp>
          </p:grpSp>
          <p:grpSp>
            <p:nvGrpSpPr>
              <p:cNvPr id="181" name="Группа 180"/>
              <p:cNvGrpSpPr/>
              <p:nvPr/>
            </p:nvGrpSpPr>
            <p:grpSpPr>
              <a:xfrm>
                <a:off x="799558" y="4728112"/>
                <a:ext cx="240011" cy="276999"/>
                <a:chOff x="1283503" y="3544389"/>
                <a:chExt cx="302895" cy="349575"/>
              </a:xfrm>
            </p:grpSpPr>
            <p:sp>
              <p:nvSpPr>
                <p:cNvPr id="182" name="Овал 181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89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184" name="Группа 183"/>
              <p:cNvGrpSpPr/>
              <p:nvPr/>
            </p:nvGrpSpPr>
            <p:grpSpPr>
              <a:xfrm>
                <a:off x="742538" y="5121348"/>
                <a:ext cx="354306" cy="261610"/>
                <a:chOff x="1211545" y="3555859"/>
                <a:chExt cx="447136" cy="330154"/>
              </a:xfrm>
            </p:grpSpPr>
            <p:sp>
              <p:nvSpPr>
                <p:cNvPr id="185" name="Овал 184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11545" y="3555859"/>
                  <a:ext cx="447136" cy="3301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100" b="1" dirty="0">
                      <a:solidFill>
                        <a:srgbClr val="C00000"/>
                      </a:solidFill>
                    </a:rPr>
                    <a:t>10</a:t>
                  </a:r>
                </a:p>
              </p:txBody>
            </p:sp>
          </p:grpSp>
        </p:grpSp>
        <p:grpSp>
          <p:nvGrpSpPr>
            <p:cNvPr id="9" name="Группа 8"/>
            <p:cNvGrpSpPr/>
            <p:nvPr/>
          </p:nvGrpSpPr>
          <p:grpSpPr>
            <a:xfrm>
              <a:off x="3966938" y="1786017"/>
              <a:ext cx="4495798" cy="3801034"/>
              <a:chOff x="4028211" y="1786017"/>
              <a:chExt cx="4495798" cy="3801034"/>
            </a:xfrm>
          </p:grpSpPr>
          <p:pic>
            <p:nvPicPr>
              <p:cNvPr id="18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028211" y="1786017"/>
                <a:ext cx="4127952" cy="380103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4" name="AutoShape 9"/>
              <p:cNvSpPr>
                <a:spLocks noChangeArrowheads="1"/>
              </p:cNvSpPr>
              <p:nvPr/>
            </p:nvSpPr>
            <p:spPr bwMode="auto">
              <a:xfrm>
                <a:off x="4042271" y="2276539"/>
                <a:ext cx="4275242" cy="381854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8" name="AutoShape 9"/>
              <p:cNvSpPr>
                <a:spLocks noChangeArrowheads="1"/>
              </p:cNvSpPr>
              <p:nvPr/>
            </p:nvSpPr>
            <p:spPr bwMode="auto">
              <a:xfrm>
                <a:off x="4042271" y="2658392"/>
                <a:ext cx="4275242" cy="266552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9" name="AutoShape 9"/>
              <p:cNvSpPr>
                <a:spLocks noChangeArrowheads="1"/>
              </p:cNvSpPr>
              <p:nvPr/>
            </p:nvSpPr>
            <p:spPr bwMode="auto">
              <a:xfrm>
                <a:off x="4042271" y="2926273"/>
                <a:ext cx="4275242" cy="317108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0" name="AutoShape 9"/>
              <p:cNvSpPr>
                <a:spLocks noChangeArrowheads="1"/>
              </p:cNvSpPr>
              <p:nvPr/>
            </p:nvSpPr>
            <p:spPr bwMode="auto">
              <a:xfrm>
                <a:off x="4042271" y="3247099"/>
                <a:ext cx="4275242" cy="262702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1" name="AutoShape 9"/>
              <p:cNvSpPr>
                <a:spLocks noChangeArrowheads="1"/>
              </p:cNvSpPr>
              <p:nvPr/>
            </p:nvSpPr>
            <p:spPr bwMode="auto">
              <a:xfrm>
                <a:off x="4042271" y="3518272"/>
                <a:ext cx="4275242" cy="239425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2" name="AutoShape 9"/>
              <p:cNvSpPr>
                <a:spLocks noChangeArrowheads="1"/>
              </p:cNvSpPr>
              <p:nvPr/>
            </p:nvSpPr>
            <p:spPr bwMode="auto">
              <a:xfrm>
                <a:off x="4042271" y="3730405"/>
                <a:ext cx="4275242" cy="267307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3" name="AutoShape 9"/>
              <p:cNvSpPr>
                <a:spLocks noChangeArrowheads="1"/>
              </p:cNvSpPr>
              <p:nvPr/>
            </p:nvSpPr>
            <p:spPr bwMode="auto">
              <a:xfrm>
                <a:off x="4042271" y="4006640"/>
                <a:ext cx="4275242" cy="266864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4" name="AutoShape 9"/>
              <p:cNvSpPr>
                <a:spLocks noChangeArrowheads="1"/>
              </p:cNvSpPr>
              <p:nvPr/>
            </p:nvSpPr>
            <p:spPr bwMode="auto">
              <a:xfrm>
                <a:off x="4042271" y="4271136"/>
                <a:ext cx="4275242" cy="323365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5" name="AutoShape 9"/>
              <p:cNvSpPr>
                <a:spLocks noChangeArrowheads="1"/>
              </p:cNvSpPr>
              <p:nvPr/>
            </p:nvSpPr>
            <p:spPr bwMode="auto">
              <a:xfrm>
                <a:off x="4042271" y="4597464"/>
                <a:ext cx="4275242" cy="232627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6" name="AutoShape 9"/>
              <p:cNvSpPr>
                <a:spLocks noChangeArrowheads="1"/>
              </p:cNvSpPr>
              <p:nvPr/>
            </p:nvSpPr>
            <p:spPr bwMode="auto">
              <a:xfrm>
                <a:off x="4042271" y="4831305"/>
                <a:ext cx="4275242" cy="538601"/>
              </a:xfrm>
              <a:prstGeom prst="roundRect">
                <a:avLst>
                  <a:gd name="adj" fmla="val 6424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97" name="Группа 196"/>
              <p:cNvGrpSpPr/>
              <p:nvPr/>
            </p:nvGrpSpPr>
            <p:grpSpPr>
              <a:xfrm>
                <a:off x="8203803" y="2307253"/>
                <a:ext cx="240011" cy="276999"/>
                <a:chOff x="1283503" y="3544391"/>
                <a:chExt cx="302895" cy="349575"/>
              </a:xfrm>
            </p:grpSpPr>
            <p:sp>
              <p:nvSpPr>
                <p:cNvPr id="198" name="Овал 197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  <p:grpSp>
            <p:nvGrpSpPr>
              <p:cNvPr id="200" name="Группа 199"/>
              <p:cNvGrpSpPr/>
              <p:nvPr/>
            </p:nvGrpSpPr>
            <p:grpSpPr>
              <a:xfrm>
                <a:off x="8203803" y="2651164"/>
                <a:ext cx="240011" cy="276999"/>
                <a:chOff x="1283503" y="3544391"/>
                <a:chExt cx="302895" cy="349575"/>
              </a:xfrm>
            </p:grpSpPr>
            <p:sp>
              <p:nvSpPr>
                <p:cNvPr id="201" name="Овал 200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2</a:t>
                  </a:r>
                </a:p>
              </p:txBody>
            </p:sp>
          </p:grpSp>
          <p:grpSp>
            <p:nvGrpSpPr>
              <p:cNvPr id="203" name="Группа 202"/>
              <p:cNvGrpSpPr/>
              <p:nvPr/>
            </p:nvGrpSpPr>
            <p:grpSpPr>
              <a:xfrm>
                <a:off x="8203803" y="2999794"/>
                <a:ext cx="240011" cy="276999"/>
                <a:chOff x="1283503" y="3544391"/>
                <a:chExt cx="302895" cy="349575"/>
              </a:xfrm>
            </p:grpSpPr>
            <p:sp>
              <p:nvSpPr>
                <p:cNvPr id="204" name="Овал 203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3</a:t>
                  </a:r>
                </a:p>
              </p:txBody>
            </p:sp>
          </p:grpSp>
          <p:grpSp>
            <p:nvGrpSpPr>
              <p:cNvPr id="206" name="Группа 205"/>
              <p:cNvGrpSpPr/>
              <p:nvPr/>
            </p:nvGrpSpPr>
            <p:grpSpPr>
              <a:xfrm>
                <a:off x="8203803" y="3349638"/>
                <a:ext cx="240011" cy="276999"/>
                <a:chOff x="1283503" y="3544391"/>
                <a:chExt cx="302895" cy="349575"/>
              </a:xfrm>
            </p:grpSpPr>
            <p:sp>
              <p:nvSpPr>
                <p:cNvPr id="207" name="Овал 206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4</a:t>
                  </a:r>
                </a:p>
              </p:txBody>
            </p:sp>
          </p:grpSp>
          <p:grpSp>
            <p:nvGrpSpPr>
              <p:cNvPr id="209" name="Группа 208"/>
              <p:cNvGrpSpPr/>
              <p:nvPr/>
            </p:nvGrpSpPr>
            <p:grpSpPr>
              <a:xfrm>
                <a:off x="8203803" y="3636763"/>
                <a:ext cx="240011" cy="276999"/>
                <a:chOff x="1283503" y="3544391"/>
                <a:chExt cx="302895" cy="349575"/>
              </a:xfrm>
            </p:grpSpPr>
            <p:sp>
              <p:nvSpPr>
                <p:cNvPr id="210" name="Овал 209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1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5</a:t>
                  </a:r>
                </a:p>
              </p:txBody>
            </p:sp>
          </p:grpSp>
          <p:grpSp>
            <p:nvGrpSpPr>
              <p:cNvPr id="212" name="Группа 211"/>
              <p:cNvGrpSpPr/>
              <p:nvPr/>
            </p:nvGrpSpPr>
            <p:grpSpPr>
              <a:xfrm>
                <a:off x="8203803" y="3928960"/>
                <a:ext cx="240011" cy="276999"/>
                <a:chOff x="1283503" y="3544391"/>
                <a:chExt cx="302895" cy="349575"/>
              </a:xfrm>
            </p:grpSpPr>
            <p:sp>
              <p:nvSpPr>
                <p:cNvPr id="213" name="Овал 212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1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6</a:t>
                  </a:r>
                </a:p>
              </p:txBody>
            </p:sp>
          </p:grpSp>
          <p:grpSp>
            <p:nvGrpSpPr>
              <p:cNvPr id="215" name="Группа 214"/>
              <p:cNvGrpSpPr/>
              <p:nvPr/>
            </p:nvGrpSpPr>
            <p:grpSpPr>
              <a:xfrm>
                <a:off x="8203803" y="4236514"/>
                <a:ext cx="240011" cy="276999"/>
                <a:chOff x="1283503" y="3544391"/>
                <a:chExt cx="302895" cy="349575"/>
              </a:xfrm>
            </p:grpSpPr>
            <p:sp>
              <p:nvSpPr>
                <p:cNvPr id="216" name="Овал 215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1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7</a:t>
                  </a:r>
                </a:p>
              </p:txBody>
            </p:sp>
          </p:grpSp>
          <p:grpSp>
            <p:nvGrpSpPr>
              <p:cNvPr id="218" name="Группа 217"/>
              <p:cNvGrpSpPr/>
              <p:nvPr/>
            </p:nvGrpSpPr>
            <p:grpSpPr>
              <a:xfrm>
                <a:off x="8203803" y="4553225"/>
                <a:ext cx="240011" cy="276999"/>
                <a:chOff x="1283503" y="3544391"/>
                <a:chExt cx="302895" cy="349575"/>
              </a:xfrm>
            </p:grpSpPr>
            <p:sp>
              <p:nvSpPr>
                <p:cNvPr id="219" name="Овал 218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2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8</a:t>
                  </a:r>
                </a:p>
              </p:txBody>
            </p:sp>
          </p:grpSp>
          <p:grpSp>
            <p:nvGrpSpPr>
              <p:cNvPr id="221" name="Группа 220"/>
              <p:cNvGrpSpPr/>
              <p:nvPr/>
            </p:nvGrpSpPr>
            <p:grpSpPr>
              <a:xfrm>
                <a:off x="8203803" y="4877185"/>
                <a:ext cx="240011" cy="276999"/>
                <a:chOff x="1283503" y="3544391"/>
                <a:chExt cx="302895" cy="349575"/>
              </a:xfrm>
            </p:grpSpPr>
            <p:sp>
              <p:nvSpPr>
                <p:cNvPr id="222" name="Овал 221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2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9</a:t>
                  </a:r>
                </a:p>
              </p:txBody>
            </p:sp>
          </p:grpSp>
          <p:grpSp>
            <p:nvGrpSpPr>
              <p:cNvPr id="224" name="Группа 223"/>
              <p:cNvGrpSpPr/>
              <p:nvPr/>
            </p:nvGrpSpPr>
            <p:grpSpPr>
              <a:xfrm>
                <a:off x="8111016" y="5193873"/>
                <a:ext cx="412993" cy="276999"/>
                <a:chOff x="1166405" y="3544391"/>
                <a:chExt cx="521199" cy="349575"/>
              </a:xfrm>
            </p:grpSpPr>
            <p:sp>
              <p:nvSpPr>
                <p:cNvPr id="225" name="Овал 224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2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166405" y="3544391"/>
                  <a:ext cx="521199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10</a:t>
                  </a:r>
                </a:p>
              </p:txBody>
            </p:sp>
          </p:grpSp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  <p:sp>
        <p:nvSpPr>
          <p:cNvPr id="96" name="Прямоугольник 6"/>
          <p:cNvSpPr/>
          <p:nvPr/>
        </p:nvSpPr>
        <p:spPr>
          <a:xfrm rot="1750705">
            <a:off x="6132724" y="5261124"/>
            <a:ext cx="813520" cy="706333"/>
          </a:xfrm>
          <a:custGeom>
            <a:avLst/>
            <a:gdLst>
              <a:gd name="connsiteX0" fmla="*/ 0 w 936104"/>
              <a:gd name="connsiteY0" fmla="*/ 0 h 986485"/>
              <a:gd name="connsiteX1" fmla="*/ 936104 w 936104"/>
              <a:gd name="connsiteY1" fmla="*/ 0 h 986485"/>
              <a:gd name="connsiteX2" fmla="*/ 936104 w 936104"/>
              <a:gd name="connsiteY2" fmla="*/ 986485 h 986485"/>
              <a:gd name="connsiteX3" fmla="*/ 0 w 936104"/>
              <a:gd name="connsiteY3" fmla="*/ 986485 h 986485"/>
              <a:gd name="connsiteX4" fmla="*/ 0 w 936104"/>
              <a:gd name="connsiteY4" fmla="*/ 0 h 986485"/>
              <a:gd name="connsiteX0" fmla="*/ 0 w 1891144"/>
              <a:gd name="connsiteY0" fmla="*/ 386080 h 986485"/>
              <a:gd name="connsiteX1" fmla="*/ 1891144 w 1891144"/>
              <a:gd name="connsiteY1" fmla="*/ 0 h 986485"/>
              <a:gd name="connsiteX2" fmla="*/ 1891144 w 1891144"/>
              <a:gd name="connsiteY2" fmla="*/ 986485 h 986485"/>
              <a:gd name="connsiteX3" fmla="*/ 955040 w 1891144"/>
              <a:gd name="connsiteY3" fmla="*/ 986485 h 986485"/>
              <a:gd name="connsiteX4" fmla="*/ 0 w 1891144"/>
              <a:gd name="connsiteY4" fmla="*/ 386080 h 986485"/>
              <a:gd name="connsiteX0" fmla="*/ 0 w 1891144"/>
              <a:gd name="connsiteY0" fmla="*/ 386080 h 986485"/>
              <a:gd name="connsiteX1" fmla="*/ 1891144 w 1891144"/>
              <a:gd name="connsiteY1" fmla="*/ 0 h 986485"/>
              <a:gd name="connsiteX2" fmla="*/ 1891144 w 1891144"/>
              <a:gd name="connsiteY2" fmla="*/ 986485 h 986485"/>
              <a:gd name="connsiteX3" fmla="*/ 289560 w 1891144"/>
              <a:gd name="connsiteY3" fmla="*/ 514045 h 986485"/>
              <a:gd name="connsiteX4" fmla="*/ 0 w 1891144"/>
              <a:gd name="connsiteY4" fmla="*/ 386080 h 986485"/>
              <a:gd name="connsiteX0" fmla="*/ 0 w 1891144"/>
              <a:gd name="connsiteY0" fmla="*/ 736600 h 1337005"/>
              <a:gd name="connsiteX1" fmla="*/ 494144 w 1891144"/>
              <a:gd name="connsiteY1" fmla="*/ 0 h 1337005"/>
              <a:gd name="connsiteX2" fmla="*/ 1891144 w 1891144"/>
              <a:gd name="connsiteY2" fmla="*/ 1337005 h 1337005"/>
              <a:gd name="connsiteX3" fmla="*/ 289560 w 1891144"/>
              <a:gd name="connsiteY3" fmla="*/ 864565 h 1337005"/>
              <a:gd name="connsiteX4" fmla="*/ 0 w 1891144"/>
              <a:gd name="connsiteY4" fmla="*/ 736600 h 1337005"/>
              <a:gd name="connsiteX0" fmla="*/ 0 w 555104"/>
              <a:gd name="connsiteY0" fmla="*/ 736600 h 864565"/>
              <a:gd name="connsiteX1" fmla="*/ 494144 w 555104"/>
              <a:gd name="connsiteY1" fmla="*/ 0 h 864565"/>
              <a:gd name="connsiteX2" fmla="*/ 555104 w 555104"/>
              <a:gd name="connsiteY2" fmla="*/ 762965 h 864565"/>
              <a:gd name="connsiteX3" fmla="*/ 289560 w 555104"/>
              <a:gd name="connsiteY3" fmla="*/ 864565 h 864565"/>
              <a:gd name="connsiteX4" fmla="*/ 0 w 555104"/>
              <a:gd name="connsiteY4" fmla="*/ 736600 h 864565"/>
              <a:gd name="connsiteX0" fmla="*/ 0 w 555104"/>
              <a:gd name="connsiteY0" fmla="*/ 736600 h 768045"/>
              <a:gd name="connsiteX1" fmla="*/ 494144 w 555104"/>
              <a:gd name="connsiteY1" fmla="*/ 0 h 768045"/>
              <a:gd name="connsiteX2" fmla="*/ 555104 w 555104"/>
              <a:gd name="connsiteY2" fmla="*/ 762965 h 768045"/>
              <a:gd name="connsiteX3" fmla="*/ 421640 w 555104"/>
              <a:gd name="connsiteY3" fmla="*/ 768045 h 768045"/>
              <a:gd name="connsiteX4" fmla="*/ 0 w 555104"/>
              <a:gd name="connsiteY4" fmla="*/ 736600 h 768045"/>
              <a:gd name="connsiteX0" fmla="*/ 0 w 387464"/>
              <a:gd name="connsiteY0" fmla="*/ 754380 h 768045"/>
              <a:gd name="connsiteX1" fmla="*/ 326504 w 387464"/>
              <a:gd name="connsiteY1" fmla="*/ 0 h 768045"/>
              <a:gd name="connsiteX2" fmla="*/ 387464 w 387464"/>
              <a:gd name="connsiteY2" fmla="*/ 762965 h 768045"/>
              <a:gd name="connsiteX3" fmla="*/ 254000 w 387464"/>
              <a:gd name="connsiteY3" fmla="*/ 768045 h 768045"/>
              <a:gd name="connsiteX4" fmla="*/ 0 w 387464"/>
              <a:gd name="connsiteY4" fmla="*/ 754380 h 768045"/>
              <a:gd name="connsiteX0" fmla="*/ 0 w 423024"/>
              <a:gd name="connsiteY0" fmla="*/ 543560 h 557225"/>
              <a:gd name="connsiteX1" fmla="*/ 423024 w 423024"/>
              <a:gd name="connsiteY1" fmla="*/ 0 h 557225"/>
              <a:gd name="connsiteX2" fmla="*/ 387464 w 423024"/>
              <a:gd name="connsiteY2" fmla="*/ 552145 h 557225"/>
              <a:gd name="connsiteX3" fmla="*/ 254000 w 423024"/>
              <a:gd name="connsiteY3" fmla="*/ 557225 h 557225"/>
              <a:gd name="connsiteX4" fmla="*/ 0 w 423024"/>
              <a:gd name="connsiteY4" fmla="*/ 543560 h 557225"/>
              <a:gd name="connsiteX0" fmla="*/ 0 w 423024"/>
              <a:gd name="connsiteY0" fmla="*/ 543560 h 618185"/>
              <a:gd name="connsiteX1" fmla="*/ 423024 w 423024"/>
              <a:gd name="connsiteY1" fmla="*/ 0 h 618185"/>
              <a:gd name="connsiteX2" fmla="*/ 420484 w 423024"/>
              <a:gd name="connsiteY2" fmla="*/ 618185 h 618185"/>
              <a:gd name="connsiteX3" fmla="*/ 254000 w 423024"/>
              <a:gd name="connsiteY3" fmla="*/ 557225 h 618185"/>
              <a:gd name="connsiteX4" fmla="*/ 0 w 423024"/>
              <a:gd name="connsiteY4" fmla="*/ 543560 h 618185"/>
              <a:gd name="connsiteX0" fmla="*/ 0 w 423024"/>
              <a:gd name="connsiteY0" fmla="*/ 543560 h 618185"/>
              <a:gd name="connsiteX1" fmla="*/ 423024 w 423024"/>
              <a:gd name="connsiteY1" fmla="*/ 0 h 618185"/>
              <a:gd name="connsiteX2" fmla="*/ 420484 w 423024"/>
              <a:gd name="connsiteY2" fmla="*/ 618185 h 618185"/>
              <a:gd name="connsiteX3" fmla="*/ 210820 w 423024"/>
              <a:gd name="connsiteY3" fmla="*/ 585165 h 618185"/>
              <a:gd name="connsiteX4" fmla="*/ 0 w 423024"/>
              <a:gd name="connsiteY4" fmla="*/ 543560 h 618185"/>
              <a:gd name="connsiteX0" fmla="*/ 0 w 423024"/>
              <a:gd name="connsiteY0" fmla="*/ 543560 h 618185"/>
              <a:gd name="connsiteX1" fmla="*/ 423024 w 423024"/>
              <a:gd name="connsiteY1" fmla="*/ 0 h 618185"/>
              <a:gd name="connsiteX2" fmla="*/ 420484 w 423024"/>
              <a:gd name="connsiteY2" fmla="*/ 618185 h 618185"/>
              <a:gd name="connsiteX3" fmla="*/ 210820 w 423024"/>
              <a:gd name="connsiteY3" fmla="*/ 585165 h 618185"/>
              <a:gd name="connsiteX4" fmla="*/ 0 w 423024"/>
              <a:gd name="connsiteY4" fmla="*/ 543560 h 618185"/>
              <a:gd name="connsiteX0" fmla="*/ 0 w 438294"/>
              <a:gd name="connsiteY0" fmla="*/ 543560 h 628345"/>
              <a:gd name="connsiteX1" fmla="*/ 423024 w 438294"/>
              <a:gd name="connsiteY1" fmla="*/ 0 h 628345"/>
              <a:gd name="connsiteX2" fmla="*/ 438264 w 438294"/>
              <a:gd name="connsiteY2" fmla="*/ 628345 h 628345"/>
              <a:gd name="connsiteX3" fmla="*/ 210820 w 438294"/>
              <a:gd name="connsiteY3" fmla="*/ 585165 h 628345"/>
              <a:gd name="connsiteX4" fmla="*/ 0 w 438294"/>
              <a:gd name="connsiteY4" fmla="*/ 543560 h 628345"/>
              <a:gd name="connsiteX0" fmla="*/ 0 w 438264"/>
              <a:gd name="connsiteY0" fmla="*/ 543560 h 628345"/>
              <a:gd name="connsiteX1" fmla="*/ 423024 w 438264"/>
              <a:gd name="connsiteY1" fmla="*/ 0 h 628345"/>
              <a:gd name="connsiteX2" fmla="*/ 438264 w 438264"/>
              <a:gd name="connsiteY2" fmla="*/ 628345 h 628345"/>
              <a:gd name="connsiteX3" fmla="*/ 210820 w 438264"/>
              <a:gd name="connsiteY3" fmla="*/ 585165 h 628345"/>
              <a:gd name="connsiteX4" fmla="*/ 0 w 438264"/>
              <a:gd name="connsiteY4" fmla="*/ 543560 h 628345"/>
              <a:gd name="connsiteX0" fmla="*/ 0 w 438264"/>
              <a:gd name="connsiteY0" fmla="*/ 543560 h 628345"/>
              <a:gd name="connsiteX1" fmla="*/ 423024 w 438264"/>
              <a:gd name="connsiteY1" fmla="*/ 0 h 628345"/>
              <a:gd name="connsiteX2" fmla="*/ 438264 w 438264"/>
              <a:gd name="connsiteY2" fmla="*/ 628345 h 628345"/>
              <a:gd name="connsiteX3" fmla="*/ 203200 w 438264"/>
              <a:gd name="connsiteY3" fmla="*/ 575005 h 628345"/>
              <a:gd name="connsiteX4" fmla="*/ 0 w 438264"/>
              <a:gd name="connsiteY4" fmla="*/ 543560 h 628345"/>
              <a:gd name="connsiteX0" fmla="*/ 0 w 598284"/>
              <a:gd name="connsiteY0" fmla="*/ 523240 h 628345"/>
              <a:gd name="connsiteX1" fmla="*/ 583044 w 598284"/>
              <a:gd name="connsiteY1" fmla="*/ 0 h 628345"/>
              <a:gd name="connsiteX2" fmla="*/ 598284 w 598284"/>
              <a:gd name="connsiteY2" fmla="*/ 628345 h 628345"/>
              <a:gd name="connsiteX3" fmla="*/ 363220 w 598284"/>
              <a:gd name="connsiteY3" fmla="*/ 575005 h 628345"/>
              <a:gd name="connsiteX4" fmla="*/ 0 w 598284"/>
              <a:gd name="connsiteY4" fmla="*/ 523240 h 628345"/>
              <a:gd name="connsiteX0" fmla="*/ 0 w 583044"/>
              <a:gd name="connsiteY0" fmla="*/ 523240 h 789062"/>
              <a:gd name="connsiteX1" fmla="*/ 583044 w 583044"/>
              <a:gd name="connsiteY1" fmla="*/ 0 h 789062"/>
              <a:gd name="connsiteX2" fmla="*/ 524740 w 583044"/>
              <a:gd name="connsiteY2" fmla="*/ 789062 h 789062"/>
              <a:gd name="connsiteX3" fmla="*/ 363220 w 583044"/>
              <a:gd name="connsiteY3" fmla="*/ 575005 h 789062"/>
              <a:gd name="connsiteX4" fmla="*/ 0 w 583044"/>
              <a:gd name="connsiteY4" fmla="*/ 523240 h 789062"/>
              <a:gd name="connsiteX0" fmla="*/ 0 w 583044"/>
              <a:gd name="connsiteY0" fmla="*/ 523240 h 789062"/>
              <a:gd name="connsiteX1" fmla="*/ 583044 w 583044"/>
              <a:gd name="connsiteY1" fmla="*/ 0 h 789062"/>
              <a:gd name="connsiteX2" fmla="*/ 524740 w 583044"/>
              <a:gd name="connsiteY2" fmla="*/ 789062 h 789062"/>
              <a:gd name="connsiteX3" fmla="*/ 314940 w 583044"/>
              <a:gd name="connsiteY3" fmla="*/ 679723 h 789062"/>
              <a:gd name="connsiteX4" fmla="*/ 0 w 583044"/>
              <a:gd name="connsiteY4" fmla="*/ 523240 h 789062"/>
              <a:gd name="connsiteX0" fmla="*/ 0 w 583044"/>
              <a:gd name="connsiteY0" fmla="*/ 523240 h 789062"/>
              <a:gd name="connsiteX1" fmla="*/ 583044 w 583044"/>
              <a:gd name="connsiteY1" fmla="*/ 0 h 789062"/>
              <a:gd name="connsiteX2" fmla="*/ 524740 w 583044"/>
              <a:gd name="connsiteY2" fmla="*/ 789062 h 789062"/>
              <a:gd name="connsiteX3" fmla="*/ 314940 w 583044"/>
              <a:gd name="connsiteY3" fmla="*/ 679723 h 789062"/>
              <a:gd name="connsiteX4" fmla="*/ 0 w 583044"/>
              <a:gd name="connsiteY4" fmla="*/ 523240 h 789062"/>
              <a:gd name="connsiteX0" fmla="*/ 0 w 583044"/>
              <a:gd name="connsiteY0" fmla="*/ 523240 h 789062"/>
              <a:gd name="connsiteX1" fmla="*/ 583044 w 583044"/>
              <a:gd name="connsiteY1" fmla="*/ 0 h 789062"/>
              <a:gd name="connsiteX2" fmla="*/ 524740 w 583044"/>
              <a:gd name="connsiteY2" fmla="*/ 789062 h 789062"/>
              <a:gd name="connsiteX3" fmla="*/ 314940 w 583044"/>
              <a:gd name="connsiteY3" fmla="*/ 679723 h 789062"/>
              <a:gd name="connsiteX4" fmla="*/ 0 w 583044"/>
              <a:gd name="connsiteY4" fmla="*/ 523240 h 789062"/>
              <a:gd name="connsiteX0" fmla="*/ 0 w 583044"/>
              <a:gd name="connsiteY0" fmla="*/ 523240 h 789062"/>
              <a:gd name="connsiteX1" fmla="*/ 583044 w 583044"/>
              <a:gd name="connsiteY1" fmla="*/ 0 h 789062"/>
              <a:gd name="connsiteX2" fmla="*/ 524740 w 583044"/>
              <a:gd name="connsiteY2" fmla="*/ 789062 h 789062"/>
              <a:gd name="connsiteX3" fmla="*/ 314940 w 583044"/>
              <a:gd name="connsiteY3" fmla="*/ 679723 h 789062"/>
              <a:gd name="connsiteX4" fmla="*/ 0 w 583044"/>
              <a:gd name="connsiteY4" fmla="*/ 523240 h 789062"/>
              <a:gd name="connsiteX0" fmla="*/ 159 w 583203"/>
              <a:gd name="connsiteY0" fmla="*/ 523240 h 808850"/>
              <a:gd name="connsiteX1" fmla="*/ 583203 w 583203"/>
              <a:gd name="connsiteY1" fmla="*/ 0 h 808850"/>
              <a:gd name="connsiteX2" fmla="*/ 524899 w 583203"/>
              <a:gd name="connsiteY2" fmla="*/ 789062 h 808850"/>
              <a:gd name="connsiteX3" fmla="*/ 159 w 583203"/>
              <a:gd name="connsiteY3" fmla="*/ 523240 h 808850"/>
              <a:gd name="connsiteX0" fmla="*/ 215 w 583259"/>
              <a:gd name="connsiteY0" fmla="*/ 523240 h 789062"/>
              <a:gd name="connsiteX1" fmla="*/ 583259 w 583259"/>
              <a:gd name="connsiteY1" fmla="*/ 0 h 789062"/>
              <a:gd name="connsiteX2" fmla="*/ 524955 w 583259"/>
              <a:gd name="connsiteY2" fmla="*/ 789062 h 789062"/>
              <a:gd name="connsiteX3" fmla="*/ 215 w 583259"/>
              <a:gd name="connsiteY3" fmla="*/ 523240 h 789062"/>
              <a:gd name="connsiteX0" fmla="*/ 0 w 583044"/>
              <a:gd name="connsiteY0" fmla="*/ 523240 h 789062"/>
              <a:gd name="connsiteX1" fmla="*/ 583044 w 583044"/>
              <a:gd name="connsiteY1" fmla="*/ 0 h 789062"/>
              <a:gd name="connsiteX2" fmla="*/ 524740 w 583044"/>
              <a:gd name="connsiteY2" fmla="*/ 789062 h 789062"/>
              <a:gd name="connsiteX3" fmla="*/ 0 w 583044"/>
              <a:gd name="connsiteY3" fmla="*/ 523240 h 78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3044" h="789062">
                <a:moveTo>
                  <a:pt x="0" y="523240"/>
                </a:moveTo>
                <a:lnTo>
                  <a:pt x="583044" y="0"/>
                </a:lnTo>
                <a:cubicBezTo>
                  <a:pt x="582197" y="206062"/>
                  <a:pt x="520507" y="580460"/>
                  <a:pt x="524740" y="789062"/>
                </a:cubicBezTo>
                <a:cubicBezTo>
                  <a:pt x="311807" y="657107"/>
                  <a:pt x="133214" y="579254"/>
                  <a:pt x="0" y="523240"/>
                </a:cubicBezTo>
                <a:close/>
              </a:path>
            </a:pathLst>
          </a:custGeom>
          <a:solidFill>
            <a:schemeClr val="bg1">
              <a:lumMod val="5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5724128" y="5507189"/>
            <a:ext cx="936104" cy="965341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70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Группа 50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6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«НПА». Создание нового НПА</a:t>
            </a:r>
            <a:endParaRPr lang="ru-RU" sz="24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279808" y="878619"/>
            <a:ext cx="8864190" cy="5423294"/>
            <a:chOff x="279808" y="878619"/>
            <a:chExt cx="8864190" cy="5423294"/>
          </a:xfrm>
        </p:grpSpPr>
        <p:sp>
          <p:nvSpPr>
            <p:cNvPr id="99" name="Прямоугольник 98"/>
            <p:cNvSpPr/>
            <p:nvPr/>
          </p:nvSpPr>
          <p:spPr>
            <a:xfrm>
              <a:off x="646448" y="1223772"/>
              <a:ext cx="437483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latin typeface="Arial" panose="020B0604020202020204" pitchFamily="34" charset="0"/>
                </a:rPr>
                <a:t>При создании нового НПА (после заполнения полей) необходимо осуществить поиск аналогичных НПА</a:t>
              </a:r>
              <a:endParaRPr lang="ru-RU" sz="1400" dirty="0">
                <a:latin typeface="Arial" panose="020B0604020202020204" pitchFamily="34" charset="0"/>
              </a:endParaRPr>
            </a:p>
          </p:txBody>
        </p:sp>
        <p:grpSp>
          <p:nvGrpSpPr>
            <p:cNvPr id="100" name="Группа 99"/>
            <p:cNvGrpSpPr/>
            <p:nvPr/>
          </p:nvGrpSpPr>
          <p:grpSpPr>
            <a:xfrm>
              <a:off x="366837" y="1263498"/>
              <a:ext cx="224507" cy="276999"/>
              <a:chOff x="1283503" y="3538070"/>
              <a:chExt cx="302895" cy="373716"/>
            </a:xfrm>
          </p:grpSpPr>
          <p:sp>
            <p:nvSpPr>
              <p:cNvPr id="101" name="Овал 10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2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32040" y="1125454"/>
              <a:ext cx="3295650" cy="285750"/>
            </a:xfrm>
            <a:prstGeom prst="rect">
              <a:avLst/>
            </a:prstGeom>
          </p:spPr>
        </p:pic>
        <p:sp>
          <p:nvSpPr>
            <p:cNvPr id="108" name="AutoShape 27"/>
            <p:cNvSpPr>
              <a:spLocks noChangeArrowheads="1"/>
            </p:cNvSpPr>
            <p:nvPr/>
          </p:nvSpPr>
          <p:spPr bwMode="auto">
            <a:xfrm>
              <a:off x="6003205" y="1130487"/>
              <a:ext cx="1161083" cy="245719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9" name="Группа 108"/>
            <p:cNvGrpSpPr/>
            <p:nvPr/>
          </p:nvGrpSpPr>
          <p:grpSpPr>
            <a:xfrm>
              <a:off x="6973601" y="878619"/>
              <a:ext cx="481592" cy="400111"/>
              <a:chOff x="1290488" y="3604907"/>
              <a:chExt cx="288924" cy="240041"/>
            </a:xfrm>
          </p:grpSpPr>
          <p:sp>
            <p:nvSpPr>
              <p:cNvPr id="110" name="Овал 109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1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 smtClean="0">
                    <a:solidFill>
                      <a:srgbClr val="C00000"/>
                    </a:solidFill>
                  </a:rPr>
                  <a:t>1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12" name="Прямоугольник 111"/>
            <p:cNvSpPr/>
            <p:nvPr/>
          </p:nvSpPr>
          <p:spPr>
            <a:xfrm>
              <a:off x="5684667" y="2259209"/>
              <a:ext cx="345933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latin typeface="Arial" panose="020B0604020202020204" pitchFamily="34" charset="0"/>
                </a:rPr>
                <a:t>Если аналогичные НПА найдены, то открывается окно, с перечнем соответствующих НПА</a:t>
              </a:r>
              <a:endParaRPr lang="ru-RU" sz="1400" dirty="0">
                <a:latin typeface="Arial" panose="020B0604020202020204" pitchFamily="34" charset="0"/>
              </a:endParaRPr>
            </a:p>
          </p:txBody>
        </p:sp>
        <p:grpSp>
          <p:nvGrpSpPr>
            <p:cNvPr id="113" name="Группа 112"/>
            <p:cNvGrpSpPr/>
            <p:nvPr/>
          </p:nvGrpSpPr>
          <p:grpSpPr>
            <a:xfrm>
              <a:off x="5364088" y="2291281"/>
              <a:ext cx="220317" cy="276999"/>
              <a:chOff x="1283503" y="3538070"/>
              <a:chExt cx="302895" cy="373716"/>
            </a:xfrm>
          </p:grpSpPr>
          <p:sp>
            <p:nvSpPr>
              <p:cNvPr id="114" name="Овал 113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5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5662" y="1973180"/>
              <a:ext cx="4823534" cy="2103892"/>
            </a:xfrm>
            <a:prstGeom prst="rect">
              <a:avLst/>
            </a:prstGeom>
          </p:spPr>
        </p:pic>
        <p:sp>
          <p:nvSpPr>
            <p:cNvPr id="117" name="AutoShape 27"/>
            <p:cNvSpPr>
              <a:spLocks noChangeArrowheads="1"/>
            </p:cNvSpPr>
            <p:nvPr/>
          </p:nvSpPr>
          <p:spPr bwMode="auto">
            <a:xfrm>
              <a:off x="285662" y="2476043"/>
              <a:ext cx="4823534" cy="710291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8" name="Группа 117"/>
            <p:cNvGrpSpPr/>
            <p:nvPr/>
          </p:nvGrpSpPr>
          <p:grpSpPr>
            <a:xfrm>
              <a:off x="2247723" y="2992313"/>
              <a:ext cx="481592" cy="400111"/>
              <a:chOff x="1290488" y="3604907"/>
              <a:chExt cx="288924" cy="240041"/>
            </a:xfrm>
          </p:grpSpPr>
          <p:sp>
            <p:nvSpPr>
              <p:cNvPr id="119" name="Овал 118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0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sp>
          <p:nvSpPr>
            <p:cNvPr id="97" name="AutoShape 9"/>
            <p:cNvSpPr>
              <a:spLocks noChangeArrowheads="1"/>
            </p:cNvSpPr>
            <p:nvPr/>
          </p:nvSpPr>
          <p:spPr bwMode="auto">
            <a:xfrm>
              <a:off x="1331640" y="2082348"/>
              <a:ext cx="2664296" cy="187605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21" name="Группа 120"/>
            <p:cNvGrpSpPr/>
            <p:nvPr/>
          </p:nvGrpSpPr>
          <p:grpSpPr>
            <a:xfrm>
              <a:off x="3866961" y="1859098"/>
              <a:ext cx="481592" cy="400111"/>
              <a:chOff x="1290488" y="3604907"/>
              <a:chExt cx="288924" cy="240041"/>
            </a:xfrm>
          </p:grpSpPr>
          <p:sp>
            <p:nvSpPr>
              <p:cNvPr id="122" name="Овал 121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3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 smtClean="0">
                    <a:solidFill>
                      <a:srgbClr val="C00000"/>
                    </a:solidFill>
                  </a:rPr>
                  <a:t>3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24" name="Прямоугольник 123"/>
            <p:cNvSpPr/>
            <p:nvPr/>
          </p:nvSpPr>
          <p:spPr>
            <a:xfrm>
              <a:off x="5684668" y="2996952"/>
              <a:ext cx="327982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latin typeface="Arial" panose="020B0604020202020204" pitchFamily="34" charset="0"/>
                </a:rPr>
                <a:t>Если найден хотя бы один аналогичный НПА </a:t>
              </a:r>
              <a:r>
                <a:rPr lang="ru-RU" sz="1400" dirty="0">
                  <a:latin typeface="Arial" panose="020B0604020202020204" pitchFamily="34" charset="0"/>
                </a:rPr>
                <a:t>среди эталонных </a:t>
              </a:r>
              <a:r>
                <a:rPr lang="ru-RU" sz="1400" dirty="0" smtClean="0">
                  <a:latin typeface="Arial" panose="020B0604020202020204" pitchFamily="34" charset="0"/>
                </a:rPr>
                <a:t>с полным совпадением, то сохранение нового будет недоступно. </a:t>
              </a:r>
              <a:endParaRPr lang="ru-RU" sz="1400" dirty="0">
                <a:latin typeface="Arial" panose="020B0604020202020204" pitchFamily="34" charset="0"/>
              </a:endParaRPr>
            </a:p>
          </p:txBody>
        </p:sp>
        <p:grpSp>
          <p:nvGrpSpPr>
            <p:cNvPr id="125" name="Группа 124"/>
            <p:cNvGrpSpPr/>
            <p:nvPr/>
          </p:nvGrpSpPr>
          <p:grpSpPr>
            <a:xfrm>
              <a:off x="5364088" y="3079993"/>
              <a:ext cx="225518" cy="276999"/>
              <a:chOff x="1283503" y="3538070"/>
              <a:chExt cx="302895" cy="373716"/>
            </a:xfrm>
          </p:grpSpPr>
          <p:sp>
            <p:nvSpPr>
              <p:cNvPr id="126" name="Овал 125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3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</p:grpSp>
        <p:sp>
          <p:nvSpPr>
            <p:cNvPr id="7" name="Прямоугольник 6"/>
            <p:cNvSpPr/>
            <p:nvPr/>
          </p:nvSpPr>
          <p:spPr>
            <a:xfrm>
              <a:off x="295579" y="920769"/>
              <a:ext cx="239283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b="1" dirty="0">
                  <a:latin typeface="Arial" panose="020B0604020202020204" pitchFamily="34" charset="0"/>
                </a:rPr>
                <a:t>Поиск аналогичных НПА</a:t>
              </a:r>
            </a:p>
          </p:txBody>
        </p:sp>
        <p:sp>
          <p:nvSpPr>
            <p:cNvPr id="134" name="Прямоугольник 133"/>
            <p:cNvSpPr/>
            <p:nvPr/>
          </p:nvSpPr>
          <p:spPr>
            <a:xfrm>
              <a:off x="5292080" y="1881224"/>
              <a:ext cx="36724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 smtClean="0">
                  <a:latin typeface="Arial" panose="020B0604020202020204" pitchFamily="34" charset="0"/>
                </a:rPr>
                <a:t>Результаты поиска </a:t>
              </a:r>
              <a:r>
                <a:rPr lang="ru-RU" sz="1400" b="1" dirty="0">
                  <a:latin typeface="Arial" panose="020B0604020202020204" pitchFamily="34" charset="0"/>
                </a:rPr>
                <a:t>аналогичных НПА</a:t>
              </a:r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9808" y="4201478"/>
              <a:ext cx="4829388" cy="2100435"/>
            </a:xfrm>
            <a:prstGeom prst="rect">
              <a:avLst/>
            </a:prstGeom>
          </p:spPr>
        </p:pic>
        <p:sp>
          <p:nvSpPr>
            <p:cNvPr id="135" name="AutoShape 9"/>
            <p:cNvSpPr>
              <a:spLocks noChangeArrowheads="1"/>
            </p:cNvSpPr>
            <p:nvPr/>
          </p:nvSpPr>
          <p:spPr bwMode="auto">
            <a:xfrm>
              <a:off x="990683" y="4293907"/>
              <a:ext cx="3357869" cy="205510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36" name="Группа 135"/>
            <p:cNvGrpSpPr/>
            <p:nvPr/>
          </p:nvGrpSpPr>
          <p:grpSpPr>
            <a:xfrm>
              <a:off x="4247282" y="4109920"/>
              <a:ext cx="481592" cy="400111"/>
              <a:chOff x="1290488" y="3604907"/>
              <a:chExt cx="288924" cy="240041"/>
            </a:xfrm>
          </p:grpSpPr>
          <p:sp>
            <p:nvSpPr>
              <p:cNvPr id="137" name="Овал 136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8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  <p:sp>
          <p:nvSpPr>
            <p:cNvPr id="139" name="Прямоугольник 138"/>
            <p:cNvSpPr/>
            <p:nvPr/>
          </p:nvSpPr>
          <p:spPr>
            <a:xfrm>
              <a:off x="5716848" y="4209278"/>
              <a:ext cx="324764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latin typeface="Arial" panose="020B0604020202020204" pitchFamily="34" charset="0"/>
                </a:rPr>
                <a:t>Если найден хотя бы один аналогичный НПА с неполным совпадением, то сохранение нового  становится доступным после выхода из окна. </a:t>
              </a:r>
              <a:endParaRPr lang="ru-RU" sz="1400" dirty="0">
                <a:latin typeface="Arial" panose="020B0604020202020204" pitchFamily="34" charset="0"/>
              </a:endParaRPr>
            </a:p>
          </p:txBody>
        </p:sp>
        <p:grpSp>
          <p:nvGrpSpPr>
            <p:cNvPr id="140" name="Группа 139"/>
            <p:cNvGrpSpPr/>
            <p:nvPr/>
          </p:nvGrpSpPr>
          <p:grpSpPr>
            <a:xfrm>
              <a:off x="5396268" y="4256393"/>
              <a:ext cx="225518" cy="276999"/>
              <a:chOff x="1283503" y="3538070"/>
              <a:chExt cx="302895" cy="373716"/>
            </a:xfrm>
          </p:grpSpPr>
          <p:sp>
            <p:nvSpPr>
              <p:cNvPr id="141" name="Овал 14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2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9050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па 24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«Перечень документов» </a:t>
            </a:r>
            <a:endParaRPr lang="ru-RU" sz="24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442173" y="940691"/>
            <a:ext cx="8375807" cy="5606641"/>
            <a:chOff x="442173" y="940691"/>
            <a:chExt cx="8375807" cy="5606641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173" y="940691"/>
              <a:ext cx="8375807" cy="3790950"/>
            </a:xfrm>
            <a:prstGeom prst="rect">
              <a:avLst/>
            </a:prstGeom>
          </p:spPr>
        </p:pic>
        <p:sp>
          <p:nvSpPr>
            <p:cNvPr id="49" name="AutoShape 27"/>
            <p:cNvSpPr>
              <a:spLocks noChangeArrowheads="1"/>
            </p:cNvSpPr>
            <p:nvPr/>
          </p:nvSpPr>
          <p:spPr bwMode="auto">
            <a:xfrm>
              <a:off x="2298318" y="2164841"/>
              <a:ext cx="2518233" cy="360040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0" name="Группа 49"/>
            <p:cNvGrpSpPr/>
            <p:nvPr/>
          </p:nvGrpSpPr>
          <p:grpSpPr>
            <a:xfrm>
              <a:off x="4642650" y="2198227"/>
              <a:ext cx="325383" cy="256095"/>
              <a:chOff x="1290488" y="3604907"/>
              <a:chExt cx="288924" cy="240041"/>
            </a:xfrm>
          </p:grpSpPr>
          <p:sp>
            <p:nvSpPr>
              <p:cNvPr id="51" name="Овал 50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2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 smtClean="0">
                    <a:solidFill>
                      <a:srgbClr val="C00000"/>
                    </a:solidFill>
                  </a:rPr>
                  <a:t>1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57" name="AutoShape 27"/>
            <p:cNvSpPr>
              <a:spLocks noChangeArrowheads="1"/>
            </p:cNvSpPr>
            <p:nvPr/>
          </p:nvSpPr>
          <p:spPr bwMode="auto">
            <a:xfrm>
              <a:off x="2298318" y="3337395"/>
              <a:ext cx="2518233" cy="308067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8" name="Группа 57"/>
            <p:cNvGrpSpPr/>
            <p:nvPr/>
          </p:nvGrpSpPr>
          <p:grpSpPr>
            <a:xfrm>
              <a:off x="4653859" y="3292567"/>
              <a:ext cx="325383" cy="400110"/>
              <a:chOff x="1290488" y="3537414"/>
              <a:chExt cx="288924" cy="375028"/>
            </a:xfrm>
          </p:grpSpPr>
          <p:sp>
            <p:nvSpPr>
              <p:cNvPr id="59" name="Овал 58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7414"/>
                <a:ext cx="288924" cy="3750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sp>
          <p:nvSpPr>
            <p:cNvPr id="86" name="Rectangle 17"/>
            <p:cNvSpPr>
              <a:spLocks noChangeArrowheads="1"/>
            </p:cNvSpPr>
            <p:nvPr/>
          </p:nvSpPr>
          <p:spPr bwMode="auto">
            <a:xfrm>
              <a:off x="1189162" y="4858794"/>
              <a:ext cx="344091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 smtClean="0"/>
                <a:t>Блок для формирования перечня входящих документов услуги</a:t>
              </a:r>
              <a:endParaRPr lang="ru-RU" sz="1400" dirty="0"/>
            </a:p>
          </p:txBody>
        </p:sp>
        <p:grpSp>
          <p:nvGrpSpPr>
            <p:cNvPr id="87" name="Группа 86"/>
            <p:cNvGrpSpPr/>
            <p:nvPr/>
          </p:nvGrpSpPr>
          <p:grpSpPr>
            <a:xfrm>
              <a:off x="959478" y="4874183"/>
              <a:ext cx="224625" cy="276999"/>
              <a:chOff x="1283503" y="3538070"/>
              <a:chExt cx="302895" cy="373716"/>
            </a:xfrm>
          </p:grpSpPr>
          <p:sp>
            <p:nvSpPr>
              <p:cNvPr id="88" name="Овал 87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9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90" name="Rectangle 17"/>
            <p:cNvSpPr>
              <a:spLocks noChangeArrowheads="1"/>
            </p:cNvSpPr>
            <p:nvPr/>
          </p:nvSpPr>
          <p:spPr bwMode="auto">
            <a:xfrm>
              <a:off x="4864582" y="4858794"/>
              <a:ext cx="338642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Блок для формирования перечня </a:t>
              </a:r>
              <a:r>
                <a:rPr lang="ru-RU" sz="1400" dirty="0" smtClean="0"/>
                <a:t>исходящих </a:t>
              </a:r>
              <a:r>
                <a:rPr lang="ru-RU" sz="1400" dirty="0"/>
                <a:t>документов услуги</a:t>
              </a:r>
            </a:p>
          </p:txBody>
        </p:sp>
        <p:grpSp>
          <p:nvGrpSpPr>
            <p:cNvPr id="91" name="Группа 90"/>
            <p:cNvGrpSpPr/>
            <p:nvPr/>
          </p:nvGrpSpPr>
          <p:grpSpPr>
            <a:xfrm>
              <a:off x="4568135" y="4894314"/>
              <a:ext cx="219329" cy="276999"/>
              <a:chOff x="1283503" y="3538070"/>
              <a:chExt cx="302895" cy="373716"/>
            </a:xfrm>
          </p:grpSpPr>
          <p:sp>
            <p:nvSpPr>
              <p:cNvPr id="92" name="Овал 91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3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grpSp>
          <p:nvGrpSpPr>
            <p:cNvPr id="95" name="Группа 94"/>
            <p:cNvGrpSpPr/>
            <p:nvPr/>
          </p:nvGrpSpPr>
          <p:grpSpPr>
            <a:xfrm>
              <a:off x="959593" y="5424434"/>
              <a:ext cx="224507" cy="276999"/>
              <a:chOff x="1283503" y="3538070"/>
              <a:chExt cx="302895" cy="373716"/>
            </a:xfrm>
          </p:grpSpPr>
          <p:sp>
            <p:nvSpPr>
              <p:cNvPr id="96" name="Овал 95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7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3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2" name="Rectangle 17"/>
            <p:cNvSpPr>
              <a:spLocks noChangeArrowheads="1"/>
            </p:cNvSpPr>
            <p:nvPr/>
          </p:nvSpPr>
          <p:spPr bwMode="auto">
            <a:xfrm>
              <a:off x="1189162" y="5409716"/>
              <a:ext cx="338283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Выбрать </a:t>
              </a:r>
              <a:r>
                <a:rPr lang="ru-RU" sz="1400" dirty="0" smtClean="0"/>
                <a:t>документ </a:t>
              </a:r>
              <a:r>
                <a:rPr lang="ru-RU" sz="1400" dirty="0"/>
                <a:t>услуги </a:t>
              </a:r>
              <a:r>
                <a:rPr lang="ru-RU" sz="1400" dirty="0" smtClean="0"/>
                <a:t>из справочника</a:t>
              </a:r>
              <a:endParaRPr lang="ru-RU" sz="1400" dirty="0"/>
            </a:p>
          </p:txBody>
        </p:sp>
        <p:grpSp>
          <p:nvGrpSpPr>
            <p:cNvPr id="103" name="Группа 102"/>
            <p:cNvGrpSpPr/>
            <p:nvPr/>
          </p:nvGrpSpPr>
          <p:grpSpPr>
            <a:xfrm>
              <a:off x="4568135" y="5448498"/>
              <a:ext cx="224507" cy="276999"/>
              <a:chOff x="1283503" y="3538070"/>
              <a:chExt cx="302895" cy="373716"/>
            </a:xfrm>
          </p:grpSpPr>
          <p:sp>
            <p:nvSpPr>
              <p:cNvPr id="104" name="Овал 103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5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4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6" name="Rectangle 17"/>
            <p:cNvSpPr>
              <a:spLocks noChangeArrowheads="1"/>
            </p:cNvSpPr>
            <p:nvPr/>
          </p:nvSpPr>
          <p:spPr bwMode="auto">
            <a:xfrm>
              <a:off x="4862379" y="5377781"/>
              <a:ext cx="3776770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 smtClean="0"/>
                <a:t>Дополнительные функции (</a:t>
              </a:r>
              <a:r>
                <a:rPr lang="ru-RU" sz="1400" i="1" dirty="0" smtClean="0"/>
                <a:t>перемещение документа в списке, удаление из услуги, просмотр информации о документе, переход к форме редактирования описания документа</a:t>
              </a:r>
              <a:r>
                <a:rPr lang="ru-RU" sz="1400" dirty="0" smtClean="0"/>
                <a:t>)</a:t>
              </a:r>
              <a:endParaRPr lang="ru-RU" sz="1400" dirty="0"/>
            </a:p>
          </p:txBody>
        </p:sp>
        <p:sp>
          <p:nvSpPr>
            <p:cNvPr id="107" name="AutoShape 27"/>
            <p:cNvSpPr>
              <a:spLocks noChangeArrowheads="1"/>
            </p:cNvSpPr>
            <p:nvPr/>
          </p:nvSpPr>
          <p:spPr bwMode="auto">
            <a:xfrm>
              <a:off x="6228183" y="2764029"/>
              <a:ext cx="826746" cy="279928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8" name="Группа 107"/>
            <p:cNvGrpSpPr/>
            <p:nvPr/>
          </p:nvGrpSpPr>
          <p:grpSpPr>
            <a:xfrm>
              <a:off x="6892237" y="2703938"/>
              <a:ext cx="325383" cy="400110"/>
              <a:chOff x="1290488" y="3537414"/>
              <a:chExt cx="288924" cy="375028"/>
            </a:xfrm>
          </p:grpSpPr>
          <p:sp>
            <p:nvSpPr>
              <p:cNvPr id="109" name="Овал 108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0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7414"/>
                <a:ext cx="288924" cy="3750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  <p:sp>
          <p:nvSpPr>
            <p:cNvPr id="111" name="AutoShape 27"/>
            <p:cNvSpPr>
              <a:spLocks noChangeArrowheads="1"/>
            </p:cNvSpPr>
            <p:nvPr/>
          </p:nvSpPr>
          <p:spPr bwMode="auto">
            <a:xfrm>
              <a:off x="2567996" y="3043956"/>
              <a:ext cx="995891" cy="260957"/>
            </a:xfrm>
            <a:prstGeom prst="roundRect">
              <a:avLst>
                <a:gd name="adj" fmla="val 69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2" name="Группа 111"/>
            <p:cNvGrpSpPr/>
            <p:nvPr/>
          </p:nvGrpSpPr>
          <p:grpSpPr>
            <a:xfrm>
              <a:off x="3419872" y="2992011"/>
              <a:ext cx="325383" cy="372994"/>
              <a:chOff x="1290488" y="3537414"/>
              <a:chExt cx="288924" cy="375028"/>
            </a:xfrm>
          </p:grpSpPr>
          <p:sp>
            <p:nvSpPr>
              <p:cNvPr id="113" name="Овал 112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4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7414"/>
                <a:ext cx="288924" cy="3750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 smtClean="0">
                    <a:solidFill>
                      <a:srgbClr val="C00000"/>
                    </a:solidFill>
                  </a:rPr>
                  <a:t>3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45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8"/>
          <a:stretch/>
        </p:blipFill>
        <p:spPr bwMode="auto">
          <a:xfrm>
            <a:off x="1843485" y="1231844"/>
            <a:ext cx="5457030" cy="3987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1010" y="1772816"/>
            <a:ext cx="5365343" cy="3030601"/>
          </a:xfrm>
          <a:prstGeom prst="rect">
            <a:avLst/>
          </a:prstGeom>
        </p:spPr>
      </p:pic>
      <p:grpSp>
        <p:nvGrpSpPr>
          <p:cNvPr id="25" name="Группа 24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«Перечень документов» </a:t>
            </a:r>
            <a:endParaRPr lang="ru-RU" sz="2400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169243" y="5547701"/>
            <a:ext cx="2411117" cy="1072747"/>
            <a:chOff x="2224422" y="5399753"/>
            <a:chExt cx="2411117" cy="1072747"/>
          </a:xfrm>
        </p:grpSpPr>
        <p:sp>
          <p:nvSpPr>
            <p:cNvPr id="42" name="Rectangle 17"/>
            <p:cNvSpPr>
              <a:spLocks noChangeArrowheads="1"/>
            </p:cNvSpPr>
            <p:nvPr/>
          </p:nvSpPr>
          <p:spPr bwMode="auto">
            <a:xfrm>
              <a:off x="2454107" y="5399753"/>
              <a:ext cx="188504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 smtClean="0"/>
                <a:t>Выбор документов </a:t>
              </a:r>
              <a:r>
                <a:rPr lang="ru-RU" sz="1400" dirty="0"/>
                <a:t>услуги</a:t>
              </a:r>
            </a:p>
          </p:txBody>
        </p:sp>
        <p:grpSp>
          <p:nvGrpSpPr>
            <p:cNvPr id="43" name="Группа 42"/>
            <p:cNvGrpSpPr/>
            <p:nvPr/>
          </p:nvGrpSpPr>
          <p:grpSpPr>
            <a:xfrm>
              <a:off x="2224422" y="5439452"/>
              <a:ext cx="224507" cy="276999"/>
              <a:chOff x="1283503" y="3538070"/>
              <a:chExt cx="302895" cy="373716"/>
            </a:xfrm>
          </p:grpSpPr>
          <p:sp>
            <p:nvSpPr>
              <p:cNvPr id="55" name="Овал 5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47" name="Rectangle 17"/>
            <p:cNvSpPr>
              <a:spLocks noChangeArrowheads="1"/>
            </p:cNvSpPr>
            <p:nvPr/>
          </p:nvSpPr>
          <p:spPr bwMode="auto">
            <a:xfrm>
              <a:off x="2463179" y="5949280"/>
              <a:ext cx="21723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Перечень </a:t>
              </a:r>
              <a:r>
                <a:rPr lang="ru-RU" sz="1400" dirty="0" smtClean="0"/>
                <a:t>документов </a:t>
              </a:r>
              <a:r>
                <a:rPr lang="ru-RU" sz="1400" dirty="0"/>
                <a:t>для выбора</a:t>
              </a:r>
            </a:p>
          </p:txBody>
        </p:sp>
        <p:grpSp>
          <p:nvGrpSpPr>
            <p:cNvPr id="48" name="Группа 47"/>
            <p:cNvGrpSpPr/>
            <p:nvPr/>
          </p:nvGrpSpPr>
          <p:grpSpPr>
            <a:xfrm>
              <a:off x="2233494" y="5988979"/>
              <a:ext cx="224507" cy="276999"/>
              <a:chOff x="1283503" y="3538067"/>
              <a:chExt cx="302895" cy="373716"/>
            </a:xfrm>
          </p:grpSpPr>
          <p:sp>
            <p:nvSpPr>
              <p:cNvPr id="53" name="Овал 5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67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</p:grpSp>
      <p:sp>
        <p:nvSpPr>
          <p:cNvPr id="36" name="AutoShape 18"/>
          <p:cNvSpPr>
            <a:spLocks noChangeArrowheads="1"/>
          </p:cNvSpPr>
          <p:nvPr/>
        </p:nvSpPr>
        <p:spPr bwMode="auto">
          <a:xfrm>
            <a:off x="1873320" y="4986701"/>
            <a:ext cx="898480" cy="232768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AutoShape 18"/>
          <p:cNvSpPr>
            <a:spLocks noChangeArrowheads="1"/>
          </p:cNvSpPr>
          <p:nvPr/>
        </p:nvSpPr>
        <p:spPr bwMode="auto">
          <a:xfrm>
            <a:off x="1931008" y="4601302"/>
            <a:ext cx="582189" cy="19356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5" name="AutoShape 18"/>
          <p:cNvSpPr>
            <a:spLocks noChangeArrowheads="1"/>
          </p:cNvSpPr>
          <p:nvPr/>
        </p:nvSpPr>
        <p:spPr bwMode="auto">
          <a:xfrm>
            <a:off x="6660231" y="4608707"/>
            <a:ext cx="647007" cy="225363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" name="AutoShape 18"/>
          <p:cNvSpPr>
            <a:spLocks noChangeArrowheads="1"/>
          </p:cNvSpPr>
          <p:nvPr/>
        </p:nvSpPr>
        <p:spPr bwMode="auto">
          <a:xfrm>
            <a:off x="1873319" y="1771340"/>
            <a:ext cx="5433919" cy="3062730"/>
          </a:xfrm>
          <a:prstGeom prst="roundRect">
            <a:avLst>
              <a:gd name="adj" fmla="val 1449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460"/>
          <a:stretch/>
        </p:blipFill>
        <p:spPr bwMode="auto">
          <a:xfrm>
            <a:off x="1850208" y="1020698"/>
            <a:ext cx="5457030" cy="2027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7" name="Группа 36"/>
          <p:cNvGrpSpPr/>
          <p:nvPr/>
        </p:nvGrpSpPr>
        <p:grpSpPr>
          <a:xfrm>
            <a:off x="1571401" y="4895673"/>
            <a:ext cx="481592" cy="400111"/>
            <a:chOff x="1290488" y="3604907"/>
            <a:chExt cx="288924" cy="240041"/>
          </a:xfrm>
        </p:grpSpPr>
        <p:sp>
          <p:nvSpPr>
            <p:cNvPr id="61" name="Овал 60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7059719" y="3025600"/>
            <a:ext cx="481592" cy="400111"/>
            <a:chOff x="1290488" y="3604907"/>
            <a:chExt cx="288924" cy="240041"/>
          </a:xfrm>
        </p:grpSpPr>
        <p:sp>
          <p:nvSpPr>
            <p:cNvPr id="69" name="Овал 68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2383168" y="4362043"/>
            <a:ext cx="481592" cy="400111"/>
            <a:chOff x="1290488" y="3604907"/>
            <a:chExt cx="288924" cy="240041"/>
          </a:xfrm>
        </p:grpSpPr>
        <p:sp>
          <p:nvSpPr>
            <p:cNvPr id="72" name="Овал 71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 dirty="0">
                  <a:solidFill>
                    <a:srgbClr val="C00000"/>
                  </a:solidFill>
                </a:rPr>
                <a:t>3</a:t>
              </a: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7096276" y="4320821"/>
            <a:ext cx="481592" cy="400111"/>
            <a:chOff x="1290488" y="3604907"/>
            <a:chExt cx="288924" cy="240041"/>
          </a:xfrm>
        </p:grpSpPr>
        <p:sp>
          <p:nvSpPr>
            <p:cNvPr id="75" name="Овал 74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 dirty="0">
                  <a:solidFill>
                    <a:srgbClr val="C00000"/>
                  </a:solidFill>
                </a:rPr>
                <a:t>4</a:t>
              </a: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5028858" y="5547701"/>
            <a:ext cx="2030861" cy="879182"/>
            <a:chOff x="2224422" y="5399753"/>
            <a:chExt cx="2030861" cy="879182"/>
          </a:xfrm>
        </p:grpSpPr>
        <p:sp>
          <p:nvSpPr>
            <p:cNvPr id="78" name="Rectangle 17"/>
            <p:cNvSpPr>
              <a:spLocks noChangeArrowheads="1"/>
            </p:cNvSpPr>
            <p:nvPr/>
          </p:nvSpPr>
          <p:spPr bwMode="auto">
            <a:xfrm>
              <a:off x="2454107" y="5399753"/>
              <a:ext cx="180117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Кнопка создания документа </a:t>
              </a:r>
            </a:p>
          </p:txBody>
        </p:sp>
        <p:grpSp>
          <p:nvGrpSpPr>
            <p:cNvPr id="79" name="Группа 78"/>
            <p:cNvGrpSpPr/>
            <p:nvPr/>
          </p:nvGrpSpPr>
          <p:grpSpPr>
            <a:xfrm>
              <a:off x="2224422" y="5439452"/>
              <a:ext cx="224507" cy="276999"/>
              <a:chOff x="1283503" y="3538070"/>
              <a:chExt cx="302895" cy="373716"/>
            </a:xfrm>
          </p:grpSpPr>
          <p:sp>
            <p:nvSpPr>
              <p:cNvPr id="84" name="Овал 83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5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</p:grpSp>
        <p:sp>
          <p:nvSpPr>
            <p:cNvPr id="80" name="Rectangle 17"/>
            <p:cNvSpPr>
              <a:spLocks noChangeArrowheads="1"/>
            </p:cNvSpPr>
            <p:nvPr/>
          </p:nvSpPr>
          <p:spPr bwMode="auto">
            <a:xfrm>
              <a:off x="2463179" y="5962237"/>
              <a:ext cx="1485954" cy="31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ru-RU" sz="1400" dirty="0"/>
                <a:t>Кнопка выбора </a:t>
              </a:r>
            </a:p>
          </p:txBody>
        </p:sp>
        <p:grpSp>
          <p:nvGrpSpPr>
            <p:cNvPr id="81" name="Группа 80"/>
            <p:cNvGrpSpPr/>
            <p:nvPr/>
          </p:nvGrpSpPr>
          <p:grpSpPr>
            <a:xfrm>
              <a:off x="2233494" y="5988979"/>
              <a:ext cx="224507" cy="276999"/>
              <a:chOff x="1283503" y="3538067"/>
              <a:chExt cx="302895" cy="373716"/>
            </a:xfrm>
          </p:grpSpPr>
          <p:sp>
            <p:nvSpPr>
              <p:cNvPr id="82" name="Овал 81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3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67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</p:grpSp>
      <p:cxnSp>
        <p:nvCxnSpPr>
          <p:cNvPr id="6" name="Соединитель: уступ 5"/>
          <p:cNvCxnSpPr/>
          <p:nvPr/>
        </p:nvCxnSpPr>
        <p:spPr>
          <a:xfrm rot="5400000" flipH="1" flipV="1">
            <a:off x="2699792" y="4077072"/>
            <a:ext cx="1080120" cy="936104"/>
          </a:xfrm>
          <a:prstGeom prst="bentConnector3">
            <a:avLst>
              <a:gd name="adj1" fmla="val 2968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1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</a:t>
            </a:r>
            <a:r>
              <a:rPr lang="ru-RU" sz="2400" b="1" dirty="0"/>
              <a:t>«Критерии принятия решений»</a:t>
            </a:r>
          </a:p>
        </p:txBody>
      </p:sp>
      <p:pic>
        <p:nvPicPr>
          <p:cNvPr id="124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31184" y="1124744"/>
            <a:ext cx="5086815" cy="37914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2031184" y="1937217"/>
            <a:ext cx="5086815" cy="4582743"/>
            <a:chOff x="2031184" y="1937217"/>
            <a:chExt cx="5086815" cy="4582743"/>
          </a:xfrm>
        </p:grpSpPr>
        <p:sp>
          <p:nvSpPr>
            <p:cNvPr id="481286" name="Text Box 6"/>
            <p:cNvSpPr txBox="1">
              <a:spLocks noChangeArrowheads="1"/>
            </p:cNvSpPr>
            <p:nvPr/>
          </p:nvSpPr>
          <p:spPr bwMode="auto">
            <a:xfrm>
              <a:off x="2031184" y="5104188"/>
              <a:ext cx="5086815" cy="1415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1800" b="1" dirty="0"/>
                <a:t>Сведения о критерии принятия решений:</a:t>
              </a:r>
            </a:p>
            <a:p>
              <a:pPr eaLnBrk="1" hangingPunct="1"/>
              <a:endParaRPr lang="ru-RU" sz="1800" b="1" dirty="0"/>
            </a:p>
            <a:p>
              <a:pPr lvl="1" eaLnBrk="1" hangingPunct="1">
                <a:buFontTx/>
                <a:buChar char="•"/>
              </a:pPr>
              <a:r>
                <a:rPr lang="ru-RU" sz="1800" i="1" dirty="0" smtClean="0"/>
                <a:t>Наименование </a:t>
              </a:r>
              <a:r>
                <a:rPr lang="ru-RU" sz="1400" i="1" dirty="0" smtClean="0"/>
                <a:t>(доступен выбор справочного значения)</a:t>
              </a:r>
            </a:p>
            <a:p>
              <a:pPr lvl="1" eaLnBrk="1" hangingPunct="1">
                <a:buFontTx/>
                <a:buChar char="•"/>
              </a:pPr>
              <a:r>
                <a:rPr lang="ru-RU" sz="1800" i="1" dirty="0" smtClean="0"/>
                <a:t>Описание</a:t>
              </a:r>
              <a:endParaRPr lang="ru-RU" sz="1800" i="1" dirty="0"/>
            </a:p>
          </p:txBody>
        </p:sp>
        <p:sp>
          <p:nvSpPr>
            <p:cNvPr id="34" name="AutoShape 9"/>
            <p:cNvSpPr>
              <a:spLocks noChangeArrowheads="1"/>
            </p:cNvSpPr>
            <p:nvPr/>
          </p:nvSpPr>
          <p:spPr bwMode="auto">
            <a:xfrm>
              <a:off x="2142637" y="1937217"/>
              <a:ext cx="4877635" cy="2166066"/>
            </a:xfrm>
            <a:prstGeom prst="roundRect">
              <a:avLst>
                <a:gd name="adj" fmla="val 1733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AutoShape 9"/>
            <p:cNvSpPr>
              <a:spLocks noChangeArrowheads="1"/>
            </p:cNvSpPr>
            <p:nvPr/>
          </p:nvSpPr>
          <p:spPr bwMode="auto">
            <a:xfrm>
              <a:off x="2142637" y="4579167"/>
              <a:ext cx="989203" cy="299930"/>
            </a:xfrm>
            <a:prstGeom prst="roundRect">
              <a:avLst>
                <a:gd name="adj" fmla="val 1733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60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</a:t>
            </a:r>
            <a:r>
              <a:rPr lang="ru-RU" sz="2400" b="1" dirty="0"/>
              <a:t>«Административные процедуры». </a:t>
            </a:r>
          </a:p>
          <a:p>
            <a:pPr algn="ctr">
              <a:lnSpc>
                <a:spcPts val="2500"/>
              </a:lnSpc>
            </a:pPr>
            <a:r>
              <a:rPr lang="ru-RU" b="1" dirty="0"/>
              <a:t>Сведения об административной процедуре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56</a:t>
            </a:fld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436169" y="1362283"/>
            <a:ext cx="8223563" cy="5248241"/>
            <a:chOff x="436169" y="1362283"/>
            <a:chExt cx="8223563" cy="5248241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6169" y="1616584"/>
              <a:ext cx="4999927" cy="45487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AutoShape 9"/>
            <p:cNvSpPr>
              <a:spLocks noChangeArrowheads="1"/>
            </p:cNvSpPr>
            <p:nvPr/>
          </p:nvSpPr>
          <p:spPr bwMode="auto">
            <a:xfrm>
              <a:off x="549017" y="2426035"/>
              <a:ext cx="4877635" cy="354893"/>
            </a:xfrm>
            <a:prstGeom prst="roundRect">
              <a:avLst>
                <a:gd name="adj" fmla="val 1733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9"/>
            <p:cNvSpPr>
              <a:spLocks noChangeArrowheads="1"/>
            </p:cNvSpPr>
            <p:nvPr/>
          </p:nvSpPr>
          <p:spPr bwMode="auto">
            <a:xfrm>
              <a:off x="508473" y="5891273"/>
              <a:ext cx="967183" cy="274031"/>
            </a:xfrm>
            <a:prstGeom prst="roundRect">
              <a:avLst>
                <a:gd name="adj" fmla="val 1733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5189750" y="2380810"/>
              <a:ext cx="481592" cy="400118"/>
              <a:chOff x="1290488" y="3604903"/>
              <a:chExt cx="288924" cy="240045"/>
            </a:xfrm>
          </p:grpSpPr>
          <p:sp>
            <p:nvSpPr>
              <p:cNvPr id="32" name="Овал 31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3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grpSp>
          <p:nvGrpSpPr>
            <p:cNvPr id="37" name="Группа 36"/>
            <p:cNvGrpSpPr/>
            <p:nvPr/>
          </p:nvGrpSpPr>
          <p:grpSpPr>
            <a:xfrm>
              <a:off x="1354104" y="5837201"/>
              <a:ext cx="481592" cy="400111"/>
              <a:chOff x="1290488" y="3604907"/>
              <a:chExt cx="288924" cy="240041"/>
            </a:xfrm>
          </p:grpSpPr>
          <p:sp>
            <p:nvSpPr>
              <p:cNvPr id="38" name="Овал 37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</p:grpSp>
        <p:grpSp>
          <p:nvGrpSpPr>
            <p:cNvPr id="3" name="Группа 2"/>
            <p:cNvGrpSpPr/>
            <p:nvPr/>
          </p:nvGrpSpPr>
          <p:grpSpPr>
            <a:xfrm>
              <a:off x="5837957" y="1362283"/>
              <a:ext cx="2821775" cy="5248241"/>
              <a:chOff x="5937826" y="1503361"/>
              <a:chExt cx="2821775" cy="5248241"/>
            </a:xfrm>
          </p:grpSpPr>
          <p:grpSp>
            <p:nvGrpSpPr>
              <p:cNvPr id="45" name="Группа 44"/>
              <p:cNvGrpSpPr/>
              <p:nvPr/>
            </p:nvGrpSpPr>
            <p:grpSpPr>
              <a:xfrm>
                <a:off x="5937828" y="1503361"/>
                <a:ext cx="2671867" cy="783745"/>
                <a:chOff x="642829" y="1137502"/>
                <a:chExt cx="2671867" cy="783745"/>
              </a:xfrm>
            </p:grpSpPr>
            <p:sp>
              <p:nvSpPr>
                <p:cNvPr id="46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162065"/>
                  <a:ext cx="2420787" cy="759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Наименование административной </a:t>
                  </a:r>
                  <a:r>
                    <a:rPr lang="ru-RU" sz="1400" dirty="0" smtClean="0"/>
                    <a:t>процедуры </a:t>
                  </a:r>
                  <a:r>
                    <a:rPr lang="ru-RU" sz="1100" i="1" dirty="0"/>
                    <a:t>(доступен выбор из справочника)</a:t>
                  </a:r>
                </a:p>
              </p:txBody>
            </p:sp>
            <p:grpSp>
              <p:nvGrpSpPr>
                <p:cNvPr id="47" name="Группа 46"/>
                <p:cNvGrpSpPr/>
                <p:nvPr/>
              </p:nvGrpSpPr>
              <p:grpSpPr>
                <a:xfrm>
                  <a:off x="642829" y="1137502"/>
                  <a:ext cx="240013" cy="276999"/>
                  <a:chOff x="1276515" y="3408514"/>
                  <a:chExt cx="302897" cy="349575"/>
                </a:xfrm>
              </p:grpSpPr>
              <p:sp>
                <p:nvSpPr>
                  <p:cNvPr id="48" name="Овал 47"/>
                  <p:cNvSpPr/>
                  <p:nvPr/>
                </p:nvSpPr>
                <p:spPr>
                  <a:xfrm>
                    <a:off x="1276515" y="3436374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9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408514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1</a:t>
                    </a:r>
                  </a:p>
                </p:txBody>
              </p:sp>
            </p:grpSp>
          </p:grpSp>
          <p:grpSp>
            <p:nvGrpSpPr>
              <p:cNvPr id="50" name="Группа 49"/>
              <p:cNvGrpSpPr/>
              <p:nvPr/>
            </p:nvGrpSpPr>
            <p:grpSpPr>
              <a:xfrm>
                <a:off x="5937826" y="2210669"/>
                <a:ext cx="2821775" cy="3907036"/>
                <a:chOff x="642827" y="1106958"/>
                <a:chExt cx="2821775" cy="3907036"/>
              </a:xfrm>
            </p:grpSpPr>
            <p:sp>
              <p:nvSpPr>
                <p:cNvPr id="51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111387"/>
                  <a:ext cx="2570693" cy="39026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buNone/>
                  </a:pPr>
                  <a:r>
                    <a:rPr lang="ru-RU" sz="1400" dirty="0"/>
                    <a:t>Поля </a:t>
                  </a:r>
                  <a:r>
                    <a:rPr lang="ru-RU" sz="1400" dirty="0" smtClean="0"/>
                    <a:t>блока</a:t>
                  </a:r>
                  <a:endParaRPr lang="ru-RU" sz="1400" dirty="0"/>
                </a:p>
                <a:p>
                  <a:pPr>
                    <a:buNone/>
                  </a:pPr>
                  <a:r>
                    <a:rPr lang="ru-RU" sz="1400" i="1" dirty="0"/>
                    <a:t>Сведения об административной процедуре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ru-RU" sz="1400" dirty="0"/>
                    <a:t>Признак используется для межведомственного взаимодействия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ru-RU" sz="1400" dirty="0"/>
                    <a:t>Основания для начала </a:t>
                  </a:r>
                  <a:r>
                    <a:rPr lang="ru-RU" sz="1100" i="1" dirty="0"/>
                    <a:t>(обязательное)</a:t>
                  </a:r>
                  <a:endParaRPr lang="ru-RU" sz="1400" i="1" dirty="0"/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ru-RU" sz="1400" dirty="0"/>
                    <a:t>Результат</a:t>
                  </a:r>
                </a:p>
                <a:p>
                  <a:pPr>
                    <a:lnSpc>
                      <a:spcPts val="1200"/>
                    </a:lnSpc>
                    <a:spcBef>
                      <a:spcPts val="0"/>
                    </a:spcBef>
                    <a:buNone/>
                  </a:pPr>
                  <a:r>
                    <a:rPr lang="ru-RU" sz="1400" i="1" dirty="0"/>
                    <a:t>     </a:t>
                  </a:r>
                  <a:r>
                    <a:rPr lang="ru-RU" sz="1400" i="1" dirty="0" smtClean="0"/>
                    <a:t> </a:t>
                  </a:r>
                  <a:r>
                    <a:rPr lang="ru-RU" sz="1100" i="1" dirty="0" smtClean="0"/>
                    <a:t>(</a:t>
                  </a:r>
                  <a:r>
                    <a:rPr lang="ru-RU" sz="1100" i="1" dirty="0"/>
                    <a:t>обязательное)</a:t>
                  </a:r>
                  <a:endParaRPr lang="ru-RU" sz="1400" i="1" dirty="0"/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ru-RU" sz="1400" dirty="0"/>
                    <a:t>Порядок передачи результата оказания </a:t>
                  </a:r>
                  <a:r>
                    <a:rPr lang="ru-RU" sz="1100" i="1" dirty="0"/>
                    <a:t>(обязательное</a:t>
                  </a:r>
                  <a:r>
                    <a:rPr lang="ru-RU" sz="1100" i="1" dirty="0" smtClean="0"/>
                    <a:t>)</a:t>
                  </a:r>
                  <a:endParaRPr lang="en-US" sz="1100" i="1" dirty="0" smtClean="0"/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ru-RU" sz="1400" dirty="0"/>
                    <a:t>Способ фиксации </a:t>
                  </a:r>
                  <a:r>
                    <a:rPr lang="ru-RU" sz="1400" dirty="0" smtClean="0"/>
                    <a:t>результата</a:t>
                  </a:r>
                  <a:r>
                    <a:rPr lang="en-US" sz="1400" dirty="0" smtClean="0"/>
                    <a:t> (</a:t>
                  </a:r>
                  <a:r>
                    <a:rPr lang="ru-RU" sz="1100" i="1" dirty="0"/>
                    <a:t>обязательное</a:t>
                  </a:r>
                  <a:r>
                    <a:rPr lang="en-US" sz="1400" dirty="0" smtClean="0"/>
                    <a:t>)</a:t>
                  </a:r>
                  <a:endParaRPr lang="ru-RU" sz="1400" i="1" dirty="0"/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ru-RU" sz="1400" dirty="0"/>
                    <a:t>Комментарий </a:t>
                  </a:r>
                  <a:endParaRPr lang="ru-RU" sz="1400" i="1" dirty="0"/>
                </a:p>
              </p:txBody>
            </p:sp>
            <p:grpSp>
              <p:nvGrpSpPr>
                <p:cNvPr id="52" name="Группа 51"/>
                <p:cNvGrpSpPr/>
                <p:nvPr/>
              </p:nvGrpSpPr>
              <p:grpSpPr>
                <a:xfrm>
                  <a:off x="642827" y="1106958"/>
                  <a:ext cx="240011" cy="276998"/>
                  <a:chOff x="1276515" y="3369980"/>
                  <a:chExt cx="302895" cy="349575"/>
                </a:xfrm>
              </p:grpSpPr>
              <p:sp>
                <p:nvSpPr>
                  <p:cNvPr id="53" name="Овал 52"/>
                  <p:cNvSpPr/>
                  <p:nvPr/>
                </p:nvSpPr>
                <p:spPr>
                  <a:xfrm>
                    <a:off x="1276515" y="3413006"/>
                    <a:ext cx="302895" cy="302894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4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4" y="3369980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2</a:t>
                    </a:r>
                  </a:p>
                </p:txBody>
              </p:sp>
            </p:grpSp>
          </p:grpSp>
          <p:grpSp>
            <p:nvGrpSpPr>
              <p:cNvPr id="55" name="Группа 54"/>
              <p:cNvGrpSpPr/>
              <p:nvPr/>
            </p:nvGrpSpPr>
            <p:grpSpPr>
              <a:xfrm>
                <a:off x="5937827" y="6123671"/>
                <a:ext cx="2671868" cy="627931"/>
                <a:chOff x="642828" y="1491568"/>
                <a:chExt cx="2671868" cy="627931"/>
              </a:xfrm>
            </p:grpSpPr>
            <p:sp>
              <p:nvSpPr>
                <p:cNvPr id="56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516129"/>
                  <a:ext cx="2420787" cy="6033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Кнопка добавления административной процедуры</a:t>
                  </a:r>
                </a:p>
              </p:txBody>
            </p:sp>
            <p:grpSp>
              <p:nvGrpSpPr>
                <p:cNvPr id="57" name="Группа 56"/>
                <p:cNvGrpSpPr/>
                <p:nvPr/>
              </p:nvGrpSpPr>
              <p:grpSpPr>
                <a:xfrm>
                  <a:off x="642828" y="1491568"/>
                  <a:ext cx="240011" cy="276999"/>
                  <a:chOff x="1276517" y="3855347"/>
                  <a:chExt cx="302895" cy="349575"/>
                </a:xfrm>
              </p:grpSpPr>
              <p:sp>
                <p:nvSpPr>
                  <p:cNvPr id="58" name="Овал 57"/>
                  <p:cNvSpPr/>
                  <p:nvPr/>
                </p:nvSpPr>
                <p:spPr>
                  <a:xfrm>
                    <a:off x="1276517" y="3886343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9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855347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3</a:t>
                    </a:r>
                  </a:p>
                </p:txBody>
              </p:sp>
            </p:grpSp>
          </p:grpSp>
        </p:grp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7584" y="2984266"/>
              <a:ext cx="4598047" cy="2492871"/>
            </a:xfrm>
            <a:prstGeom prst="rect">
              <a:avLst/>
            </a:prstGeom>
          </p:spPr>
        </p:pic>
        <p:sp>
          <p:nvSpPr>
            <p:cNvPr id="29" name="AutoShape 9"/>
            <p:cNvSpPr>
              <a:spLocks noChangeArrowheads="1"/>
            </p:cNvSpPr>
            <p:nvPr/>
          </p:nvSpPr>
          <p:spPr bwMode="auto">
            <a:xfrm>
              <a:off x="549017" y="2984266"/>
              <a:ext cx="4877635" cy="2499753"/>
            </a:xfrm>
            <a:prstGeom prst="roundRect">
              <a:avLst>
                <a:gd name="adj" fmla="val 1733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4" name="Группа 33"/>
            <p:cNvGrpSpPr/>
            <p:nvPr/>
          </p:nvGrpSpPr>
          <p:grpSpPr>
            <a:xfrm>
              <a:off x="5189750" y="3896986"/>
              <a:ext cx="481592" cy="400111"/>
              <a:chOff x="1290488" y="3604907"/>
              <a:chExt cx="288924" cy="240041"/>
            </a:xfrm>
          </p:grpSpPr>
          <p:sp>
            <p:nvSpPr>
              <p:cNvPr id="35" name="Овал 34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1554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</a:t>
            </a:r>
            <a:r>
              <a:rPr lang="ru-RU" sz="2400" b="1" dirty="0"/>
              <a:t>«Административные процедуры». </a:t>
            </a:r>
          </a:p>
          <a:p>
            <a:pPr algn="ctr">
              <a:lnSpc>
                <a:spcPts val="2500"/>
              </a:lnSpc>
            </a:pPr>
            <a:r>
              <a:rPr lang="ru-RU" sz="1800" b="1" dirty="0"/>
              <a:t>Критерии принятия решения для административной процедуры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809622" y="1425187"/>
            <a:ext cx="7524756" cy="4855730"/>
            <a:chOff x="809622" y="1425187"/>
            <a:chExt cx="7524756" cy="4855730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1326563" y="1425187"/>
              <a:ext cx="6490874" cy="3540621"/>
              <a:chOff x="1466594" y="1340768"/>
              <a:chExt cx="6490874" cy="3540621"/>
            </a:xfrm>
          </p:grpSpPr>
          <p:pic>
            <p:nvPicPr>
              <p:cNvPr id="61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466594" y="1340768"/>
                <a:ext cx="6210812" cy="354062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2" name="AutoShape 9"/>
              <p:cNvSpPr>
                <a:spLocks noChangeArrowheads="1"/>
              </p:cNvSpPr>
              <p:nvPr/>
            </p:nvSpPr>
            <p:spPr bwMode="auto">
              <a:xfrm>
                <a:off x="2286000" y="3602774"/>
                <a:ext cx="967183" cy="274031"/>
              </a:xfrm>
              <a:prstGeom prst="roundRect">
                <a:avLst>
                  <a:gd name="adj" fmla="val 1733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" name="AutoShape 9"/>
              <p:cNvSpPr>
                <a:spLocks noChangeArrowheads="1"/>
              </p:cNvSpPr>
              <p:nvPr/>
            </p:nvSpPr>
            <p:spPr bwMode="auto">
              <a:xfrm>
                <a:off x="1802408" y="4173882"/>
                <a:ext cx="967183" cy="274031"/>
              </a:xfrm>
              <a:prstGeom prst="roundRect">
                <a:avLst>
                  <a:gd name="adj" fmla="val 1733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3" name="AutoShape 9"/>
              <p:cNvSpPr>
                <a:spLocks noChangeArrowheads="1"/>
              </p:cNvSpPr>
              <p:nvPr/>
            </p:nvSpPr>
            <p:spPr bwMode="auto">
              <a:xfrm>
                <a:off x="7020272" y="3602774"/>
                <a:ext cx="657134" cy="288569"/>
              </a:xfrm>
              <a:prstGeom prst="roundRect">
                <a:avLst>
                  <a:gd name="adj" fmla="val 1733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33" name="Группа 32"/>
              <p:cNvGrpSpPr/>
              <p:nvPr/>
            </p:nvGrpSpPr>
            <p:grpSpPr>
              <a:xfrm>
                <a:off x="3012387" y="3388381"/>
                <a:ext cx="481592" cy="400111"/>
                <a:chOff x="1290488" y="3604907"/>
                <a:chExt cx="288924" cy="240041"/>
              </a:xfrm>
            </p:grpSpPr>
            <p:sp>
              <p:nvSpPr>
                <p:cNvPr id="59" name="Овал 58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604907"/>
                  <a:ext cx="288924" cy="2400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  <p:grpSp>
            <p:nvGrpSpPr>
              <p:cNvPr id="34" name="Группа 33"/>
              <p:cNvGrpSpPr/>
              <p:nvPr/>
            </p:nvGrpSpPr>
            <p:grpSpPr>
              <a:xfrm>
                <a:off x="2528795" y="3973826"/>
                <a:ext cx="481592" cy="400111"/>
                <a:chOff x="1290488" y="3604907"/>
                <a:chExt cx="288924" cy="240041"/>
              </a:xfrm>
            </p:grpSpPr>
            <p:sp>
              <p:nvSpPr>
                <p:cNvPr id="57" name="Овал 56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604907"/>
                  <a:ext cx="288924" cy="2400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b="1" dirty="0">
                      <a:solidFill>
                        <a:srgbClr val="C00000"/>
                      </a:solidFill>
                    </a:rPr>
                    <a:t>2</a:t>
                  </a:r>
                </a:p>
              </p:txBody>
            </p:sp>
          </p:grpSp>
          <p:grpSp>
            <p:nvGrpSpPr>
              <p:cNvPr id="35" name="Группа 34"/>
              <p:cNvGrpSpPr/>
              <p:nvPr/>
            </p:nvGrpSpPr>
            <p:grpSpPr>
              <a:xfrm>
                <a:off x="7475876" y="3384358"/>
                <a:ext cx="481592" cy="400111"/>
                <a:chOff x="1290488" y="3604907"/>
                <a:chExt cx="288924" cy="240041"/>
              </a:xfrm>
            </p:grpSpPr>
            <p:sp>
              <p:nvSpPr>
                <p:cNvPr id="55" name="Овал 54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604907"/>
                  <a:ext cx="288924" cy="2400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b="1" dirty="0">
                      <a:solidFill>
                        <a:srgbClr val="C00000"/>
                      </a:solidFill>
                    </a:rPr>
                    <a:t>3</a:t>
                  </a:r>
                </a:p>
              </p:txBody>
            </p:sp>
          </p:grpSp>
        </p:grpSp>
        <p:grpSp>
          <p:nvGrpSpPr>
            <p:cNvPr id="3" name="Группа 2"/>
            <p:cNvGrpSpPr/>
            <p:nvPr/>
          </p:nvGrpSpPr>
          <p:grpSpPr>
            <a:xfrm>
              <a:off x="809622" y="5497172"/>
              <a:ext cx="7524756" cy="783745"/>
              <a:chOff x="591344" y="5415825"/>
              <a:chExt cx="7524756" cy="783745"/>
            </a:xfrm>
          </p:grpSpPr>
          <p:grpSp>
            <p:nvGrpSpPr>
              <p:cNvPr id="37" name="Группа 36"/>
              <p:cNvGrpSpPr/>
              <p:nvPr/>
            </p:nvGrpSpPr>
            <p:grpSpPr>
              <a:xfrm>
                <a:off x="591344" y="5415825"/>
                <a:ext cx="2369948" cy="783745"/>
                <a:chOff x="648364" y="1245169"/>
                <a:chExt cx="2369948" cy="783745"/>
              </a:xfrm>
            </p:grpSpPr>
            <p:sp>
              <p:nvSpPr>
                <p:cNvPr id="51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69732"/>
                  <a:ext cx="2124403" cy="759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Выбранные критерии принятия решений административной процедуры</a:t>
                  </a:r>
                </a:p>
              </p:txBody>
            </p:sp>
            <p:grpSp>
              <p:nvGrpSpPr>
                <p:cNvPr id="52" name="Группа 51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53" name="Овал 52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4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1</a:t>
                    </a:r>
                  </a:p>
                </p:txBody>
              </p:sp>
            </p:grpSp>
          </p:grpSp>
          <p:grpSp>
            <p:nvGrpSpPr>
              <p:cNvPr id="64" name="Группа 63"/>
              <p:cNvGrpSpPr/>
              <p:nvPr/>
            </p:nvGrpSpPr>
            <p:grpSpPr>
              <a:xfrm>
                <a:off x="3253183" y="5415825"/>
                <a:ext cx="2301428" cy="450321"/>
                <a:chOff x="648364" y="1245169"/>
                <a:chExt cx="2301428" cy="450321"/>
              </a:xfrm>
            </p:grpSpPr>
            <p:sp>
              <p:nvSpPr>
                <p:cNvPr id="65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69732"/>
                  <a:ext cx="2055883" cy="4257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Кнопка </a:t>
                  </a:r>
                </a:p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добавления критерия</a:t>
                  </a:r>
                </a:p>
              </p:txBody>
            </p:sp>
            <p:grpSp>
              <p:nvGrpSpPr>
                <p:cNvPr id="66" name="Группа 65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67" name="Овал 66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8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2</a:t>
                    </a:r>
                  </a:p>
                </p:txBody>
              </p:sp>
            </p:grpSp>
          </p:grpSp>
          <p:grpSp>
            <p:nvGrpSpPr>
              <p:cNvPr id="69" name="Группа 68"/>
              <p:cNvGrpSpPr/>
              <p:nvPr/>
            </p:nvGrpSpPr>
            <p:grpSpPr>
              <a:xfrm>
                <a:off x="5926092" y="5415825"/>
                <a:ext cx="2190008" cy="450321"/>
                <a:chOff x="648364" y="1245169"/>
                <a:chExt cx="2190008" cy="450321"/>
              </a:xfrm>
            </p:grpSpPr>
            <p:sp>
              <p:nvSpPr>
                <p:cNvPr id="70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69732"/>
                  <a:ext cx="1944463" cy="4257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Кнопка </a:t>
                  </a:r>
                </a:p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завершения выбора</a:t>
                  </a:r>
                </a:p>
              </p:txBody>
            </p:sp>
            <p:grpSp>
              <p:nvGrpSpPr>
                <p:cNvPr id="71" name="Группа 70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72" name="Овал 71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73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3</a:t>
                    </a:r>
                  </a:p>
                </p:txBody>
              </p:sp>
            </p:grpSp>
          </p:grpSp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90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</a:t>
            </a:r>
            <a:r>
              <a:rPr lang="ru-RU" sz="2400" b="1" dirty="0"/>
              <a:t>«Административные процедуры». </a:t>
            </a:r>
          </a:p>
          <a:p>
            <a:pPr algn="ctr">
              <a:lnSpc>
                <a:spcPts val="2500"/>
              </a:lnSpc>
            </a:pPr>
            <a:r>
              <a:rPr lang="ru-RU" b="1" dirty="0"/>
              <a:t>Административные действия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612489" y="1458468"/>
            <a:ext cx="7919022" cy="4846055"/>
            <a:chOff x="737107" y="1458468"/>
            <a:chExt cx="7919022" cy="4846055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5839891" y="1458468"/>
              <a:ext cx="2816238" cy="4778844"/>
              <a:chOff x="5839891" y="1456778"/>
              <a:chExt cx="2816238" cy="4778844"/>
            </a:xfrm>
          </p:grpSpPr>
          <p:grpSp>
            <p:nvGrpSpPr>
              <p:cNvPr id="33" name="Группа 32"/>
              <p:cNvGrpSpPr/>
              <p:nvPr/>
            </p:nvGrpSpPr>
            <p:grpSpPr>
              <a:xfrm>
                <a:off x="5839891" y="1456778"/>
                <a:ext cx="2666332" cy="627933"/>
                <a:chOff x="648364" y="1245169"/>
                <a:chExt cx="2666332" cy="627933"/>
              </a:xfrm>
            </p:grpSpPr>
            <p:sp>
              <p:nvSpPr>
                <p:cNvPr id="47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69732"/>
                  <a:ext cx="2420787" cy="6033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Наименование административного действия</a:t>
                  </a:r>
                </a:p>
              </p:txBody>
            </p:sp>
            <p:grpSp>
              <p:nvGrpSpPr>
                <p:cNvPr id="48" name="Группа 47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49" name="Овал 48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0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1</a:t>
                    </a:r>
                  </a:p>
                </p:txBody>
              </p:sp>
            </p:grpSp>
          </p:grpSp>
          <p:grpSp>
            <p:nvGrpSpPr>
              <p:cNvPr id="34" name="Группа 33"/>
              <p:cNvGrpSpPr/>
              <p:nvPr/>
            </p:nvGrpSpPr>
            <p:grpSpPr>
              <a:xfrm>
                <a:off x="5839891" y="2194630"/>
                <a:ext cx="2816238" cy="3348550"/>
                <a:chOff x="648364" y="1245169"/>
                <a:chExt cx="2816238" cy="3348550"/>
              </a:xfrm>
            </p:grpSpPr>
            <p:sp>
              <p:nvSpPr>
                <p:cNvPr id="43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69732"/>
                  <a:ext cx="2570693" cy="33239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buNone/>
                  </a:pPr>
                  <a:r>
                    <a:rPr lang="ru-RU" sz="1400" dirty="0"/>
                    <a:t>Поля вкладки</a:t>
                  </a:r>
                </a:p>
                <a:p>
                  <a:pPr>
                    <a:buNone/>
                  </a:pPr>
                  <a:r>
                    <a:rPr lang="ru-RU" sz="1400" i="1" dirty="0"/>
                    <a:t>Административные действия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ru-RU" sz="1400" dirty="0"/>
                    <a:t>Описание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ru-RU" sz="1400" dirty="0"/>
                    <a:t>Максимальный срок выполнения </a:t>
                  </a:r>
                  <a:r>
                    <a:rPr lang="ru-RU" sz="1100" i="1" dirty="0"/>
                    <a:t>(обязательное)</a:t>
                  </a:r>
                  <a:endParaRPr lang="ru-RU" sz="1400" i="1" dirty="0"/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ru-RU" sz="1400" dirty="0"/>
                    <a:t>Ответственное должностное лицо </a:t>
                  </a:r>
                  <a:r>
                    <a:rPr lang="ru-RU" sz="1100" i="1" dirty="0"/>
                    <a:t>(обязательное)</a:t>
                  </a:r>
                  <a:endParaRPr lang="ru-RU" sz="1400" i="1" dirty="0"/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ru-RU" sz="1400" dirty="0"/>
                    <a:t>Признак Является взаимодействием заявителя с должностными лицами</a:t>
                  </a:r>
                </a:p>
              </p:txBody>
            </p:sp>
            <p:grpSp>
              <p:nvGrpSpPr>
                <p:cNvPr id="44" name="Группа 43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45" name="Овал 44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6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2</a:t>
                    </a:r>
                  </a:p>
                </p:txBody>
              </p:sp>
            </p:grpSp>
          </p:grpSp>
          <p:grpSp>
            <p:nvGrpSpPr>
              <p:cNvPr id="35" name="Группа 34"/>
              <p:cNvGrpSpPr/>
              <p:nvPr/>
            </p:nvGrpSpPr>
            <p:grpSpPr>
              <a:xfrm>
                <a:off x="5839891" y="5607688"/>
                <a:ext cx="2666332" cy="627934"/>
                <a:chOff x="648364" y="1245168"/>
                <a:chExt cx="2666332" cy="627934"/>
              </a:xfrm>
            </p:grpSpPr>
            <p:sp>
              <p:nvSpPr>
                <p:cNvPr id="36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69732"/>
                  <a:ext cx="2420787" cy="6033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Кнопка добавления административного действия</a:t>
                  </a:r>
                </a:p>
              </p:txBody>
            </p:sp>
            <p:grpSp>
              <p:nvGrpSpPr>
                <p:cNvPr id="37" name="Группа 36"/>
                <p:cNvGrpSpPr/>
                <p:nvPr/>
              </p:nvGrpSpPr>
              <p:grpSpPr>
                <a:xfrm>
                  <a:off x="648364" y="1245168"/>
                  <a:ext cx="240011" cy="276999"/>
                  <a:chOff x="1283503" y="3544389"/>
                  <a:chExt cx="302895" cy="349575"/>
                </a:xfrm>
              </p:grpSpPr>
              <p:sp>
                <p:nvSpPr>
                  <p:cNvPr id="38" name="Овал 37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2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89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3</a:t>
                    </a:r>
                  </a:p>
                </p:txBody>
              </p:sp>
            </p:grpSp>
          </p:grpSp>
        </p:grpSp>
        <p:grpSp>
          <p:nvGrpSpPr>
            <p:cNvPr id="3" name="Группа 2"/>
            <p:cNvGrpSpPr/>
            <p:nvPr/>
          </p:nvGrpSpPr>
          <p:grpSpPr>
            <a:xfrm>
              <a:off x="737107" y="1468303"/>
              <a:ext cx="4773903" cy="4836220"/>
              <a:chOff x="737107" y="1479829"/>
              <a:chExt cx="4773903" cy="4836220"/>
            </a:xfrm>
          </p:grpSpPr>
          <p:pic>
            <p:nvPicPr>
              <p:cNvPr id="5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006126" y="1479829"/>
                <a:ext cx="4504883" cy="483621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8" name="AutoShape 9"/>
              <p:cNvSpPr>
                <a:spLocks noChangeArrowheads="1"/>
              </p:cNvSpPr>
              <p:nvPr/>
            </p:nvSpPr>
            <p:spPr bwMode="auto">
              <a:xfrm>
                <a:off x="1017634" y="4200595"/>
                <a:ext cx="4493376" cy="452541"/>
              </a:xfrm>
              <a:prstGeom prst="roundRect">
                <a:avLst>
                  <a:gd name="adj" fmla="val 1733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9" name="AutoShape 9"/>
              <p:cNvSpPr>
                <a:spLocks noChangeArrowheads="1"/>
              </p:cNvSpPr>
              <p:nvPr/>
            </p:nvSpPr>
            <p:spPr bwMode="auto">
              <a:xfrm>
                <a:off x="1017634" y="4653136"/>
                <a:ext cx="4493376" cy="1440160"/>
              </a:xfrm>
              <a:prstGeom prst="roundRect">
                <a:avLst>
                  <a:gd name="adj" fmla="val 1733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0" name="AutoShape 9"/>
              <p:cNvSpPr>
                <a:spLocks noChangeArrowheads="1"/>
              </p:cNvSpPr>
              <p:nvPr/>
            </p:nvSpPr>
            <p:spPr bwMode="auto">
              <a:xfrm>
                <a:off x="1403649" y="6098607"/>
                <a:ext cx="854724" cy="217442"/>
              </a:xfrm>
              <a:prstGeom prst="roundRect">
                <a:avLst>
                  <a:gd name="adj" fmla="val 1733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29" name="Группа 28"/>
              <p:cNvGrpSpPr/>
              <p:nvPr/>
            </p:nvGrpSpPr>
            <p:grpSpPr>
              <a:xfrm>
                <a:off x="737107" y="4210620"/>
                <a:ext cx="481592" cy="400111"/>
                <a:chOff x="1290488" y="3604907"/>
                <a:chExt cx="288924" cy="240041"/>
              </a:xfrm>
            </p:grpSpPr>
            <p:sp>
              <p:nvSpPr>
                <p:cNvPr id="55" name="Овал 54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604907"/>
                  <a:ext cx="288924" cy="2400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  <p:grpSp>
            <p:nvGrpSpPr>
              <p:cNvPr id="30" name="Группа 29"/>
              <p:cNvGrpSpPr/>
              <p:nvPr/>
            </p:nvGrpSpPr>
            <p:grpSpPr>
              <a:xfrm>
                <a:off x="737363" y="5180620"/>
                <a:ext cx="481592" cy="400111"/>
                <a:chOff x="1290488" y="3604907"/>
                <a:chExt cx="288924" cy="240041"/>
              </a:xfrm>
            </p:grpSpPr>
            <p:sp>
              <p:nvSpPr>
                <p:cNvPr id="53" name="Овал 52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604907"/>
                  <a:ext cx="288924" cy="2400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b="1" dirty="0">
                      <a:solidFill>
                        <a:srgbClr val="C00000"/>
                      </a:solidFill>
                    </a:rPr>
                    <a:t>2</a:t>
                  </a:r>
                </a:p>
              </p:txBody>
            </p:sp>
          </p:grpSp>
          <p:grpSp>
            <p:nvGrpSpPr>
              <p:cNvPr id="31" name="Группа 30"/>
              <p:cNvGrpSpPr/>
              <p:nvPr/>
            </p:nvGrpSpPr>
            <p:grpSpPr>
              <a:xfrm>
                <a:off x="1127171" y="5852622"/>
                <a:ext cx="481592" cy="400111"/>
                <a:chOff x="1290488" y="3604907"/>
                <a:chExt cx="288924" cy="240041"/>
              </a:xfrm>
            </p:grpSpPr>
            <p:sp>
              <p:nvSpPr>
                <p:cNvPr id="51" name="Овал 50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604907"/>
                  <a:ext cx="288924" cy="2400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b="1" dirty="0">
                      <a:solidFill>
                        <a:srgbClr val="C00000"/>
                      </a:solidFill>
                    </a:rPr>
                    <a:t>3</a:t>
                  </a:r>
                </a:p>
              </p:txBody>
            </p:sp>
          </p:grpSp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10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</a:t>
            </a:r>
            <a:r>
              <a:rPr lang="ru-RU" sz="2400" b="1" dirty="0"/>
              <a:t>«Формы контроля». Поля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59</a:t>
            </a:fld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611560" y="1665522"/>
            <a:ext cx="8057860" cy="3923718"/>
            <a:chOff x="611560" y="1809538"/>
            <a:chExt cx="8057860" cy="392371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23928" y="1809538"/>
              <a:ext cx="4668065" cy="3923718"/>
            </a:xfrm>
            <a:prstGeom prst="rect">
              <a:avLst/>
            </a:prstGeom>
          </p:spPr>
        </p:pic>
        <p:sp>
          <p:nvSpPr>
            <p:cNvPr id="124" name="Rectangle 17"/>
            <p:cNvSpPr>
              <a:spLocks noChangeArrowheads="1"/>
            </p:cNvSpPr>
            <p:nvPr/>
          </p:nvSpPr>
          <p:spPr bwMode="auto">
            <a:xfrm>
              <a:off x="920241" y="1844824"/>
              <a:ext cx="2573634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/>
                <a:t>Порядок осуществления текущего контроля</a:t>
              </a:r>
            </a:p>
          </p:txBody>
        </p:sp>
        <p:sp>
          <p:nvSpPr>
            <p:cNvPr id="125" name="Rectangle 17"/>
            <p:cNvSpPr>
              <a:spLocks noChangeArrowheads="1"/>
            </p:cNvSpPr>
            <p:nvPr/>
          </p:nvSpPr>
          <p:spPr bwMode="auto">
            <a:xfrm>
              <a:off x="928997" y="2332474"/>
              <a:ext cx="2923040" cy="59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/>
                <a:t>Порядок осуществления плановых и внеплановых проверок</a:t>
              </a:r>
            </a:p>
          </p:txBody>
        </p:sp>
        <p:sp>
          <p:nvSpPr>
            <p:cNvPr id="126" name="Rectangle 17"/>
            <p:cNvSpPr>
              <a:spLocks noChangeArrowheads="1"/>
            </p:cNvSpPr>
            <p:nvPr/>
          </p:nvSpPr>
          <p:spPr bwMode="auto">
            <a:xfrm>
              <a:off x="929265" y="3717032"/>
              <a:ext cx="2904216" cy="925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buNone/>
              </a:pPr>
              <a:r>
                <a:rPr lang="ru-RU" sz="1400" dirty="0" smtClean="0"/>
                <a:t>Ответственность должностных лиц за решения и действия (бездействия), принимаемые (осуществляемые) в ходе предоставления услуги</a:t>
              </a:r>
              <a:endParaRPr lang="en-US" sz="1100" dirty="0"/>
            </a:p>
          </p:txBody>
        </p:sp>
        <p:grpSp>
          <p:nvGrpSpPr>
            <p:cNvPr id="127" name="Группа 126"/>
            <p:cNvGrpSpPr/>
            <p:nvPr/>
          </p:nvGrpSpPr>
          <p:grpSpPr>
            <a:xfrm>
              <a:off x="611560" y="1849699"/>
              <a:ext cx="240011" cy="276999"/>
              <a:chOff x="1283503" y="3544391"/>
              <a:chExt cx="302895" cy="349575"/>
            </a:xfrm>
          </p:grpSpPr>
          <p:sp>
            <p:nvSpPr>
              <p:cNvPr id="162" name="Овал 161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3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grpSp>
          <p:nvGrpSpPr>
            <p:cNvPr id="128" name="Группа 127"/>
            <p:cNvGrpSpPr/>
            <p:nvPr/>
          </p:nvGrpSpPr>
          <p:grpSpPr>
            <a:xfrm>
              <a:off x="611560" y="2405751"/>
              <a:ext cx="240011" cy="276999"/>
              <a:chOff x="1283503" y="3544389"/>
              <a:chExt cx="302895" cy="349575"/>
            </a:xfrm>
          </p:grpSpPr>
          <p:sp>
            <p:nvSpPr>
              <p:cNvPr id="160" name="Овал 159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1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89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2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129" name="Группа 128"/>
            <p:cNvGrpSpPr/>
            <p:nvPr/>
          </p:nvGrpSpPr>
          <p:grpSpPr>
            <a:xfrm>
              <a:off x="611560" y="3025298"/>
              <a:ext cx="240011" cy="276999"/>
              <a:chOff x="1283503" y="3544391"/>
              <a:chExt cx="302895" cy="349575"/>
            </a:xfrm>
          </p:grpSpPr>
          <p:sp>
            <p:nvSpPr>
              <p:cNvPr id="158" name="Овал 157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9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3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1" name="Rectangle 17"/>
            <p:cNvSpPr>
              <a:spLocks noChangeArrowheads="1"/>
            </p:cNvSpPr>
            <p:nvPr/>
          </p:nvSpPr>
          <p:spPr bwMode="auto">
            <a:xfrm>
              <a:off x="928670" y="4653136"/>
              <a:ext cx="2952520" cy="925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/>
                <a:t>Требования к порядку и формам контроля за предоставлением услуги, в том числе со стороны граждан, их объединений и организаций</a:t>
              </a:r>
            </a:p>
          </p:txBody>
        </p:sp>
        <p:grpSp>
          <p:nvGrpSpPr>
            <p:cNvPr id="133" name="Группа 132"/>
            <p:cNvGrpSpPr/>
            <p:nvPr/>
          </p:nvGrpSpPr>
          <p:grpSpPr>
            <a:xfrm>
              <a:off x="611560" y="3933056"/>
              <a:ext cx="240011" cy="276999"/>
              <a:chOff x="1283503" y="3544391"/>
              <a:chExt cx="302895" cy="349575"/>
            </a:xfrm>
          </p:grpSpPr>
          <p:sp>
            <p:nvSpPr>
              <p:cNvPr id="156" name="Овал 155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7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  <p:grpSp>
          <p:nvGrpSpPr>
            <p:cNvPr id="134" name="Группа 133"/>
            <p:cNvGrpSpPr/>
            <p:nvPr/>
          </p:nvGrpSpPr>
          <p:grpSpPr>
            <a:xfrm>
              <a:off x="611560" y="4886881"/>
              <a:ext cx="240011" cy="276999"/>
              <a:chOff x="1283503" y="3552830"/>
              <a:chExt cx="302895" cy="349575"/>
            </a:xfrm>
          </p:grpSpPr>
          <p:sp>
            <p:nvSpPr>
              <p:cNvPr id="154" name="Овал 153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5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52830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5</a:t>
                </a:r>
              </a:p>
            </p:txBody>
          </p:sp>
        </p:grpSp>
        <p:sp>
          <p:nvSpPr>
            <p:cNvPr id="84" name="AutoShape 9"/>
            <p:cNvSpPr>
              <a:spLocks noChangeArrowheads="1"/>
            </p:cNvSpPr>
            <p:nvPr/>
          </p:nvSpPr>
          <p:spPr bwMode="auto">
            <a:xfrm>
              <a:off x="3998133" y="2351106"/>
              <a:ext cx="4512939" cy="558190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AutoShape 9"/>
            <p:cNvSpPr>
              <a:spLocks noChangeArrowheads="1"/>
            </p:cNvSpPr>
            <p:nvPr/>
          </p:nvSpPr>
          <p:spPr bwMode="auto">
            <a:xfrm>
              <a:off x="4001354" y="2931669"/>
              <a:ext cx="4509719" cy="568383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AutoShape 9"/>
            <p:cNvSpPr>
              <a:spLocks noChangeArrowheads="1"/>
            </p:cNvSpPr>
            <p:nvPr/>
          </p:nvSpPr>
          <p:spPr bwMode="auto">
            <a:xfrm>
              <a:off x="3997463" y="3500053"/>
              <a:ext cx="4513611" cy="599790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AutoShape 9"/>
            <p:cNvSpPr>
              <a:spLocks noChangeArrowheads="1"/>
            </p:cNvSpPr>
            <p:nvPr/>
          </p:nvSpPr>
          <p:spPr bwMode="auto">
            <a:xfrm>
              <a:off x="4001354" y="4113782"/>
              <a:ext cx="4509721" cy="675381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" name="AutoShape 9"/>
            <p:cNvSpPr>
              <a:spLocks noChangeArrowheads="1"/>
            </p:cNvSpPr>
            <p:nvPr/>
          </p:nvSpPr>
          <p:spPr bwMode="auto">
            <a:xfrm>
              <a:off x="4001355" y="4803102"/>
              <a:ext cx="4546184" cy="805514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4" name="Группа 93"/>
            <p:cNvGrpSpPr/>
            <p:nvPr/>
          </p:nvGrpSpPr>
          <p:grpSpPr>
            <a:xfrm>
              <a:off x="8382391" y="2501374"/>
              <a:ext cx="240011" cy="276998"/>
              <a:chOff x="1283499" y="3544391"/>
              <a:chExt cx="302894" cy="349575"/>
            </a:xfrm>
          </p:grpSpPr>
          <p:sp>
            <p:nvSpPr>
              <p:cNvPr id="122" name="Овал 121"/>
              <p:cNvSpPr/>
              <p:nvPr/>
            </p:nvSpPr>
            <p:spPr>
              <a:xfrm>
                <a:off x="1283499" y="3573494"/>
                <a:ext cx="302894" cy="3028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3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grpSp>
          <p:nvGrpSpPr>
            <p:cNvPr id="95" name="Группа 94"/>
            <p:cNvGrpSpPr/>
            <p:nvPr/>
          </p:nvGrpSpPr>
          <p:grpSpPr>
            <a:xfrm>
              <a:off x="8359765" y="3108462"/>
              <a:ext cx="240011" cy="276999"/>
              <a:chOff x="1283503" y="3544391"/>
              <a:chExt cx="302895" cy="349575"/>
            </a:xfrm>
          </p:grpSpPr>
          <p:sp>
            <p:nvSpPr>
              <p:cNvPr id="120" name="Овал 119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1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grpSp>
          <p:nvGrpSpPr>
            <p:cNvPr id="96" name="Группа 95"/>
            <p:cNvGrpSpPr/>
            <p:nvPr/>
          </p:nvGrpSpPr>
          <p:grpSpPr>
            <a:xfrm>
              <a:off x="8382391" y="3625699"/>
              <a:ext cx="240011" cy="276999"/>
              <a:chOff x="1283503" y="3544391"/>
              <a:chExt cx="302895" cy="349575"/>
            </a:xfrm>
          </p:grpSpPr>
          <p:sp>
            <p:nvSpPr>
              <p:cNvPr id="118" name="Овал 117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9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</p:grpSp>
        <p:grpSp>
          <p:nvGrpSpPr>
            <p:cNvPr id="97" name="Группа 96"/>
            <p:cNvGrpSpPr/>
            <p:nvPr/>
          </p:nvGrpSpPr>
          <p:grpSpPr>
            <a:xfrm>
              <a:off x="8387927" y="4317339"/>
              <a:ext cx="240011" cy="276999"/>
              <a:chOff x="1283503" y="3544391"/>
              <a:chExt cx="302895" cy="349575"/>
            </a:xfrm>
          </p:grpSpPr>
          <p:sp>
            <p:nvSpPr>
              <p:cNvPr id="116" name="Овал 115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7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  <p:grpSp>
          <p:nvGrpSpPr>
            <p:cNvPr id="98" name="Группа 97"/>
            <p:cNvGrpSpPr/>
            <p:nvPr/>
          </p:nvGrpSpPr>
          <p:grpSpPr>
            <a:xfrm>
              <a:off x="8429409" y="5062374"/>
              <a:ext cx="240011" cy="276999"/>
              <a:chOff x="1283503" y="3544391"/>
              <a:chExt cx="302895" cy="349575"/>
            </a:xfrm>
          </p:grpSpPr>
          <p:sp>
            <p:nvSpPr>
              <p:cNvPr id="114" name="Овал 113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5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5</a:t>
                </a:r>
              </a:p>
            </p:txBody>
          </p:sp>
        </p:grpSp>
        <p:sp>
          <p:nvSpPr>
            <p:cNvPr id="7" name="Прямоугольник 6"/>
            <p:cNvSpPr/>
            <p:nvPr/>
          </p:nvSpPr>
          <p:spPr>
            <a:xfrm>
              <a:off x="942018" y="2906360"/>
              <a:ext cx="271785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>
                  <a:latin typeface="Arial" panose="020B0604020202020204" pitchFamily="34" charset="0"/>
                </a:rPr>
                <a:t>Периодичность осуществления плановых и внеплановых проверок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496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91344" y="404664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Реализованные нововведения</a:t>
            </a:r>
          </a:p>
          <a:p>
            <a:pPr algn="ctr">
              <a:lnSpc>
                <a:spcPts val="2500"/>
              </a:lnSpc>
            </a:pPr>
            <a:r>
              <a:rPr lang="ru-RU" sz="2400" b="1" dirty="0"/>
              <a:t>Реестра версии </a:t>
            </a:r>
            <a:r>
              <a:rPr lang="ru-RU" sz="2400" b="1" dirty="0" smtClean="0"/>
              <a:t>4.1</a:t>
            </a:r>
            <a:endParaRPr lang="ru-RU" sz="2400" b="1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467544" y="2029738"/>
            <a:ext cx="820891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ru-RU" sz="1400" b="1" dirty="0" smtClean="0"/>
              <a:t>Описание </a:t>
            </a:r>
            <a:r>
              <a:rPr lang="ru-RU" sz="1400" b="1" dirty="0" err="1" smtClean="0"/>
              <a:t>подуслуг</a:t>
            </a:r>
            <a:r>
              <a:rPr lang="ru-RU" sz="1400" b="1" dirty="0" smtClean="0"/>
              <a:t>/подфункций в виде многоуровневого дерева</a:t>
            </a:r>
          </a:p>
          <a:p>
            <a:pPr marL="171450" indent="-1714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ru-RU" sz="1400" b="1" dirty="0" smtClean="0"/>
              <a:t>Оптимизация </a:t>
            </a:r>
            <a:r>
              <a:rPr lang="ru-RU" sz="1400" b="1" dirty="0"/>
              <a:t>модели согласования </a:t>
            </a:r>
            <a:r>
              <a:rPr lang="ru-RU" sz="1400" b="1" dirty="0" smtClean="0"/>
              <a:t>описа</a:t>
            </a:r>
            <a:r>
              <a:rPr lang="ru-RU" sz="1400" b="1" dirty="0"/>
              <a:t>ний услуг (функций) и органов власти</a:t>
            </a:r>
          </a:p>
          <a:p>
            <a:pPr marL="171450" indent="-1714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ru-RU" sz="1400" b="1" dirty="0" smtClean="0"/>
              <a:t>Реализация </a:t>
            </a:r>
            <a:r>
              <a:rPr lang="ru-RU" sz="1400" b="1" dirty="0"/>
              <a:t>модели согласования сведений о рабочих </a:t>
            </a:r>
            <a:r>
              <a:rPr lang="ru-RU" sz="1400" b="1" dirty="0" smtClean="0"/>
              <a:t>документах</a:t>
            </a:r>
          </a:p>
          <a:p>
            <a:pPr marL="171450" indent="-1714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ru-RU" sz="1400" b="1" dirty="0" smtClean="0"/>
              <a:t>Функция поиска аналогичных («похожих») НПА при создании нового</a:t>
            </a:r>
          </a:p>
          <a:p>
            <a:pPr marL="171450" indent="-1714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ru-RU" sz="1400" b="1" dirty="0" smtClean="0"/>
              <a:t>Переходы между электронными формами </a:t>
            </a:r>
            <a:r>
              <a:rPr lang="ru-RU" sz="1400" b="1" dirty="0"/>
              <a:t>ввода/редактирования связанных </a:t>
            </a:r>
            <a:r>
              <a:rPr lang="ru-RU" sz="1400" b="1" dirty="0" smtClean="0"/>
              <a:t>объектов</a:t>
            </a:r>
          </a:p>
          <a:p>
            <a:pPr marL="171450" indent="-1714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ru-RU" sz="1400" b="1" dirty="0" smtClean="0"/>
              <a:t>Полнотекстовый поиск в основных разделах Реестра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4431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«Места </a:t>
            </a:r>
            <a:r>
              <a:rPr lang="ru-RU" sz="2400" b="1" dirty="0"/>
              <a:t>предоставления»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60</a:t>
            </a:fld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611560" y="1556792"/>
            <a:ext cx="8113201" cy="4028131"/>
            <a:chOff x="611560" y="1705125"/>
            <a:chExt cx="8113201" cy="4028131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30419" y="1705125"/>
              <a:ext cx="4693428" cy="402813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91" name="Rectangle 17"/>
            <p:cNvSpPr>
              <a:spLocks noChangeArrowheads="1"/>
            </p:cNvSpPr>
            <p:nvPr/>
          </p:nvSpPr>
          <p:spPr bwMode="auto">
            <a:xfrm>
              <a:off x="877357" y="1736414"/>
              <a:ext cx="2573634" cy="259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/>
                <a:t>Требования к помещениям</a:t>
              </a:r>
            </a:p>
          </p:txBody>
        </p:sp>
        <p:sp>
          <p:nvSpPr>
            <p:cNvPr id="92" name="Rectangle 17"/>
            <p:cNvSpPr>
              <a:spLocks noChangeArrowheads="1"/>
            </p:cNvSpPr>
            <p:nvPr/>
          </p:nvSpPr>
          <p:spPr bwMode="auto">
            <a:xfrm>
              <a:off x="884363" y="2258904"/>
              <a:ext cx="2923040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/>
                <a:t>Требования к местам ожидания и приёма заявлений</a:t>
              </a:r>
            </a:p>
          </p:txBody>
        </p:sp>
        <p:sp>
          <p:nvSpPr>
            <p:cNvPr id="93" name="Rectangle 17"/>
            <p:cNvSpPr>
              <a:spLocks noChangeArrowheads="1"/>
            </p:cNvSpPr>
            <p:nvPr/>
          </p:nvSpPr>
          <p:spPr bwMode="auto">
            <a:xfrm>
              <a:off x="884363" y="3758682"/>
              <a:ext cx="2904216" cy="759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buNone/>
              </a:pPr>
              <a:r>
                <a:rPr lang="ru-RU" sz="1400" dirty="0"/>
                <a:t>Обязанности должностных лиц при ответе на обращения граждан (письменные, устные, по почте, телефону и т. д.)</a:t>
              </a:r>
              <a:endParaRPr lang="en-US" sz="1100" dirty="0"/>
            </a:p>
          </p:txBody>
        </p:sp>
        <p:grpSp>
          <p:nvGrpSpPr>
            <p:cNvPr id="94" name="Группа 93"/>
            <p:cNvGrpSpPr/>
            <p:nvPr/>
          </p:nvGrpSpPr>
          <p:grpSpPr>
            <a:xfrm>
              <a:off x="611560" y="1705683"/>
              <a:ext cx="240011" cy="276999"/>
              <a:chOff x="1283503" y="3544391"/>
              <a:chExt cx="302895" cy="349575"/>
            </a:xfrm>
          </p:grpSpPr>
          <p:sp>
            <p:nvSpPr>
              <p:cNvPr id="129" name="Овал 128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0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grpSp>
          <p:nvGrpSpPr>
            <p:cNvPr id="95" name="Группа 94"/>
            <p:cNvGrpSpPr/>
            <p:nvPr/>
          </p:nvGrpSpPr>
          <p:grpSpPr>
            <a:xfrm>
              <a:off x="611560" y="2261735"/>
              <a:ext cx="240011" cy="276999"/>
              <a:chOff x="1283503" y="3544389"/>
              <a:chExt cx="302895" cy="349575"/>
            </a:xfrm>
          </p:grpSpPr>
          <p:sp>
            <p:nvSpPr>
              <p:cNvPr id="127" name="Овал 126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8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89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2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96" name="Группа 95"/>
            <p:cNvGrpSpPr/>
            <p:nvPr/>
          </p:nvGrpSpPr>
          <p:grpSpPr>
            <a:xfrm>
              <a:off x="611560" y="2881282"/>
              <a:ext cx="240011" cy="276999"/>
              <a:chOff x="1283503" y="3544391"/>
              <a:chExt cx="302895" cy="349575"/>
            </a:xfrm>
          </p:grpSpPr>
          <p:sp>
            <p:nvSpPr>
              <p:cNvPr id="125" name="Овал 12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6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3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7" name="Rectangle 17"/>
            <p:cNvSpPr>
              <a:spLocks noChangeArrowheads="1"/>
            </p:cNvSpPr>
            <p:nvPr/>
          </p:nvSpPr>
          <p:spPr bwMode="auto">
            <a:xfrm>
              <a:off x="882168" y="4772403"/>
              <a:ext cx="2952520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/>
                <a:t>Иные требования к местам предоставления</a:t>
              </a:r>
            </a:p>
          </p:txBody>
        </p:sp>
        <p:grpSp>
          <p:nvGrpSpPr>
            <p:cNvPr id="98" name="Группа 97"/>
            <p:cNvGrpSpPr/>
            <p:nvPr/>
          </p:nvGrpSpPr>
          <p:grpSpPr>
            <a:xfrm>
              <a:off x="611560" y="3789040"/>
              <a:ext cx="240011" cy="276999"/>
              <a:chOff x="1283503" y="3544391"/>
              <a:chExt cx="302895" cy="349575"/>
            </a:xfrm>
          </p:grpSpPr>
          <p:sp>
            <p:nvSpPr>
              <p:cNvPr id="123" name="Овал 12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4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  <p:grpSp>
          <p:nvGrpSpPr>
            <p:cNvPr id="99" name="Группа 98"/>
            <p:cNvGrpSpPr/>
            <p:nvPr/>
          </p:nvGrpSpPr>
          <p:grpSpPr>
            <a:xfrm>
              <a:off x="611560" y="4742865"/>
              <a:ext cx="240011" cy="276999"/>
              <a:chOff x="1283503" y="3552830"/>
              <a:chExt cx="302895" cy="349575"/>
            </a:xfrm>
          </p:grpSpPr>
          <p:sp>
            <p:nvSpPr>
              <p:cNvPr id="121" name="Овал 12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2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52830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5</a:t>
                </a:r>
              </a:p>
            </p:txBody>
          </p:sp>
        </p:grpSp>
        <p:sp>
          <p:nvSpPr>
            <p:cNvPr id="100" name="AutoShape 9"/>
            <p:cNvSpPr>
              <a:spLocks noChangeArrowheads="1"/>
            </p:cNvSpPr>
            <p:nvPr/>
          </p:nvSpPr>
          <p:spPr bwMode="auto">
            <a:xfrm>
              <a:off x="4067944" y="2207090"/>
              <a:ext cx="4548926" cy="558190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1" name="AutoShape 9"/>
            <p:cNvSpPr>
              <a:spLocks noChangeArrowheads="1"/>
            </p:cNvSpPr>
            <p:nvPr/>
          </p:nvSpPr>
          <p:spPr bwMode="auto">
            <a:xfrm>
              <a:off x="4067944" y="2787653"/>
              <a:ext cx="4536504" cy="681837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" name="AutoShape 9"/>
            <p:cNvSpPr>
              <a:spLocks noChangeArrowheads="1"/>
            </p:cNvSpPr>
            <p:nvPr/>
          </p:nvSpPr>
          <p:spPr bwMode="auto">
            <a:xfrm>
              <a:off x="4067944" y="3516878"/>
              <a:ext cx="4526296" cy="664987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" name="AutoShape 9"/>
            <p:cNvSpPr>
              <a:spLocks noChangeArrowheads="1"/>
            </p:cNvSpPr>
            <p:nvPr/>
          </p:nvSpPr>
          <p:spPr bwMode="auto">
            <a:xfrm>
              <a:off x="4067944" y="4221088"/>
              <a:ext cx="4536504" cy="675381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" name="AutoShape 9"/>
            <p:cNvSpPr>
              <a:spLocks noChangeArrowheads="1"/>
            </p:cNvSpPr>
            <p:nvPr/>
          </p:nvSpPr>
          <p:spPr bwMode="auto">
            <a:xfrm>
              <a:off x="4058264" y="4927742"/>
              <a:ext cx="4546184" cy="698394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5" name="Группа 104"/>
            <p:cNvGrpSpPr/>
            <p:nvPr/>
          </p:nvGrpSpPr>
          <p:grpSpPr>
            <a:xfrm>
              <a:off x="8479763" y="2389386"/>
              <a:ext cx="240011" cy="276998"/>
              <a:chOff x="1283499" y="3544391"/>
              <a:chExt cx="302894" cy="349575"/>
            </a:xfrm>
          </p:grpSpPr>
          <p:sp>
            <p:nvSpPr>
              <p:cNvPr id="119" name="Овал 118"/>
              <p:cNvSpPr/>
              <p:nvPr/>
            </p:nvSpPr>
            <p:spPr>
              <a:xfrm>
                <a:off x="1283499" y="3573494"/>
                <a:ext cx="302894" cy="3028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0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grpSp>
          <p:nvGrpSpPr>
            <p:cNvPr id="106" name="Группа 105"/>
            <p:cNvGrpSpPr/>
            <p:nvPr/>
          </p:nvGrpSpPr>
          <p:grpSpPr>
            <a:xfrm>
              <a:off x="8484750" y="2995984"/>
              <a:ext cx="240011" cy="276999"/>
              <a:chOff x="1283503" y="3544391"/>
              <a:chExt cx="302895" cy="349575"/>
            </a:xfrm>
          </p:grpSpPr>
          <p:sp>
            <p:nvSpPr>
              <p:cNvPr id="117" name="Овал 116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8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grpSp>
          <p:nvGrpSpPr>
            <p:cNvPr id="107" name="Группа 106"/>
            <p:cNvGrpSpPr/>
            <p:nvPr/>
          </p:nvGrpSpPr>
          <p:grpSpPr>
            <a:xfrm>
              <a:off x="8479216" y="3710323"/>
              <a:ext cx="240011" cy="276999"/>
              <a:chOff x="1283503" y="3544391"/>
              <a:chExt cx="302895" cy="349575"/>
            </a:xfrm>
          </p:grpSpPr>
          <p:sp>
            <p:nvSpPr>
              <p:cNvPr id="115" name="Овал 11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6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</p:grpSp>
        <p:grpSp>
          <p:nvGrpSpPr>
            <p:cNvPr id="108" name="Группа 107"/>
            <p:cNvGrpSpPr/>
            <p:nvPr/>
          </p:nvGrpSpPr>
          <p:grpSpPr>
            <a:xfrm>
              <a:off x="8477839" y="4392575"/>
              <a:ext cx="240011" cy="276999"/>
              <a:chOff x="1283503" y="3544391"/>
              <a:chExt cx="302895" cy="349575"/>
            </a:xfrm>
          </p:grpSpPr>
          <p:sp>
            <p:nvSpPr>
              <p:cNvPr id="113" name="Овал 11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4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  <p:grpSp>
          <p:nvGrpSpPr>
            <p:cNvPr id="109" name="Группа 108"/>
            <p:cNvGrpSpPr/>
            <p:nvPr/>
          </p:nvGrpSpPr>
          <p:grpSpPr>
            <a:xfrm>
              <a:off x="8479216" y="5148114"/>
              <a:ext cx="240011" cy="276999"/>
              <a:chOff x="1283503" y="3544391"/>
              <a:chExt cx="302895" cy="349575"/>
            </a:xfrm>
          </p:grpSpPr>
          <p:sp>
            <p:nvSpPr>
              <p:cNvPr id="111" name="Овал 11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2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5</a:t>
                </a:r>
              </a:p>
            </p:txBody>
          </p:sp>
        </p:grpSp>
        <p:sp>
          <p:nvSpPr>
            <p:cNvPr id="110" name="Прямоугольник 109"/>
            <p:cNvSpPr/>
            <p:nvPr/>
          </p:nvSpPr>
          <p:spPr>
            <a:xfrm>
              <a:off x="884363" y="2837524"/>
              <a:ext cx="292304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/>
                <a:t>Требования к размещению визуальной, текстовой и мультимедийной информации</a:t>
              </a:r>
              <a:endParaRPr lang="ru-RU" sz="1400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137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па 24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</a:t>
            </a:r>
            <a:r>
              <a:rPr lang="ru-RU" sz="2400" b="1" dirty="0"/>
              <a:t>«Административный регламент»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1272430" y="1077839"/>
            <a:ext cx="6628240" cy="5386326"/>
            <a:chOff x="1272430" y="1077839"/>
            <a:chExt cx="6628240" cy="5386326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1272430" y="1077839"/>
              <a:ext cx="6628240" cy="3734812"/>
              <a:chOff x="1272430" y="1077839"/>
              <a:chExt cx="6628240" cy="3734812"/>
            </a:xfrm>
          </p:grpSpPr>
          <p:grpSp>
            <p:nvGrpSpPr>
              <p:cNvPr id="5" name="Группа 4"/>
              <p:cNvGrpSpPr/>
              <p:nvPr/>
            </p:nvGrpSpPr>
            <p:grpSpPr>
              <a:xfrm>
                <a:off x="1272430" y="1077839"/>
                <a:ext cx="6599141" cy="3734812"/>
                <a:chOff x="1272430" y="1077839"/>
                <a:chExt cx="6599141" cy="3734812"/>
              </a:xfrm>
            </p:grpSpPr>
            <p:pic>
              <p:nvPicPr>
                <p:cNvPr id="61" name="Picture 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1272430" y="1077839"/>
                  <a:ext cx="6599141" cy="3734812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4" name="Рисунок 3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338573" y="1167973"/>
                  <a:ext cx="1261328" cy="1972995"/>
                </a:xfrm>
                <a:prstGeom prst="rect">
                  <a:avLst/>
                </a:prstGeom>
              </p:spPr>
            </p:pic>
          </p:grpSp>
          <p:sp>
            <p:nvSpPr>
              <p:cNvPr id="33" name="AutoShape 9"/>
              <p:cNvSpPr>
                <a:spLocks noChangeArrowheads="1"/>
              </p:cNvSpPr>
              <p:nvPr/>
            </p:nvSpPr>
            <p:spPr bwMode="auto">
              <a:xfrm>
                <a:off x="2631560" y="1648870"/>
                <a:ext cx="2516504" cy="153945"/>
              </a:xfrm>
              <a:prstGeom prst="roundRect">
                <a:avLst>
                  <a:gd name="adj" fmla="val 1733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36" name="Группа 35"/>
              <p:cNvGrpSpPr/>
              <p:nvPr/>
            </p:nvGrpSpPr>
            <p:grpSpPr>
              <a:xfrm>
                <a:off x="5019824" y="1494925"/>
                <a:ext cx="310528" cy="253554"/>
                <a:chOff x="1290490" y="3609035"/>
                <a:chExt cx="288924" cy="235913"/>
              </a:xfrm>
            </p:grpSpPr>
            <p:sp>
              <p:nvSpPr>
                <p:cNvPr id="43" name="Овал 42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90" y="3614693"/>
                  <a:ext cx="288924" cy="220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  <p:sp>
            <p:nvSpPr>
              <p:cNvPr id="62" name="AutoShape 9"/>
              <p:cNvSpPr>
                <a:spLocks noChangeArrowheads="1"/>
              </p:cNvSpPr>
              <p:nvPr/>
            </p:nvSpPr>
            <p:spPr bwMode="auto">
              <a:xfrm>
                <a:off x="2631560" y="1802815"/>
                <a:ext cx="2516504" cy="153945"/>
              </a:xfrm>
              <a:prstGeom prst="roundRect">
                <a:avLst>
                  <a:gd name="adj" fmla="val 1733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3" name="AutoShape 9"/>
              <p:cNvSpPr>
                <a:spLocks noChangeArrowheads="1"/>
              </p:cNvSpPr>
              <p:nvPr/>
            </p:nvSpPr>
            <p:spPr bwMode="auto">
              <a:xfrm>
                <a:off x="2631560" y="2181379"/>
                <a:ext cx="3236584" cy="1247621"/>
              </a:xfrm>
              <a:prstGeom prst="roundRect">
                <a:avLst>
                  <a:gd name="adj" fmla="val 1733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4" name="AutoShape 9"/>
              <p:cNvSpPr>
                <a:spLocks noChangeArrowheads="1"/>
              </p:cNvSpPr>
              <p:nvPr/>
            </p:nvSpPr>
            <p:spPr bwMode="auto">
              <a:xfrm>
                <a:off x="2631560" y="3429001"/>
                <a:ext cx="3236584" cy="1080120"/>
              </a:xfrm>
              <a:prstGeom prst="roundRect">
                <a:avLst>
                  <a:gd name="adj" fmla="val 1733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5" name="AutoShape 9"/>
              <p:cNvSpPr>
                <a:spLocks noChangeArrowheads="1"/>
              </p:cNvSpPr>
              <p:nvPr/>
            </p:nvSpPr>
            <p:spPr bwMode="auto">
              <a:xfrm>
                <a:off x="5868144" y="1802815"/>
                <a:ext cx="1872208" cy="357242"/>
              </a:xfrm>
              <a:prstGeom prst="roundRect">
                <a:avLst>
                  <a:gd name="adj" fmla="val 1733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69" name="Группа 68"/>
              <p:cNvGrpSpPr/>
              <p:nvPr/>
            </p:nvGrpSpPr>
            <p:grpSpPr>
              <a:xfrm>
                <a:off x="5019824" y="1853869"/>
                <a:ext cx="310528" cy="276999"/>
                <a:chOff x="1290490" y="3596063"/>
                <a:chExt cx="288924" cy="257727"/>
              </a:xfrm>
            </p:grpSpPr>
            <p:sp>
              <p:nvSpPr>
                <p:cNvPr id="70" name="Овал 69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90" y="3596063"/>
                  <a:ext cx="288924" cy="2577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2</a:t>
                  </a:r>
                </a:p>
              </p:txBody>
            </p:sp>
          </p:grpSp>
          <p:grpSp>
            <p:nvGrpSpPr>
              <p:cNvPr id="72" name="Группа 71"/>
              <p:cNvGrpSpPr/>
              <p:nvPr/>
            </p:nvGrpSpPr>
            <p:grpSpPr>
              <a:xfrm>
                <a:off x="5712880" y="2672460"/>
                <a:ext cx="310528" cy="276999"/>
                <a:chOff x="1290490" y="3596063"/>
                <a:chExt cx="288924" cy="257727"/>
              </a:xfrm>
            </p:grpSpPr>
            <p:sp>
              <p:nvSpPr>
                <p:cNvPr id="73" name="Овал 72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90" y="3596063"/>
                  <a:ext cx="288924" cy="2577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4</a:t>
                  </a:r>
                </a:p>
              </p:txBody>
            </p:sp>
          </p:grpSp>
          <p:grpSp>
            <p:nvGrpSpPr>
              <p:cNvPr id="75" name="Группа 74"/>
              <p:cNvGrpSpPr/>
              <p:nvPr/>
            </p:nvGrpSpPr>
            <p:grpSpPr>
              <a:xfrm>
                <a:off x="5712880" y="3830561"/>
                <a:ext cx="310528" cy="276999"/>
                <a:chOff x="1290490" y="3596063"/>
                <a:chExt cx="288924" cy="257727"/>
              </a:xfrm>
            </p:grpSpPr>
            <p:sp>
              <p:nvSpPr>
                <p:cNvPr id="76" name="Овал 75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90" y="3596063"/>
                  <a:ext cx="288924" cy="2577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5</a:t>
                  </a:r>
                </a:p>
              </p:txBody>
            </p:sp>
          </p:grpSp>
          <p:grpSp>
            <p:nvGrpSpPr>
              <p:cNvPr id="78" name="Группа 77"/>
              <p:cNvGrpSpPr/>
              <p:nvPr/>
            </p:nvGrpSpPr>
            <p:grpSpPr>
              <a:xfrm>
                <a:off x="7590142" y="1833799"/>
                <a:ext cx="310528" cy="276999"/>
                <a:chOff x="1290490" y="3596063"/>
                <a:chExt cx="288924" cy="257727"/>
              </a:xfrm>
            </p:grpSpPr>
            <p:sp>
              <p:nvSpPr>
                <p:cNvPr id="79" name="Овал 78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90" y="3596063"/>
                  <a:ext cx="288924" cy="2577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3</a:t>
                  </a:r>
                </a:p>
              </p:txBody>
            </p:sp>
          </p:grpSp>
        </p:grpSp>
        <p:grpSp>
          <p:nvGrpSpPr>
            <p:cNvPr id="12" name="Группа 11"/>
            <p:cNvGrpSpPr/>
            <p:nvPr/>
          </p:nvGrpSpPr>
          <p:grpSpPr>
            <a:xfrm>
              <a:off x="1554063" y="5112498"/>
              <a:ext cx="6035874" cy="1351667"/>
              <a:chOff x="1272430" y="5112498"/>
              <a:chExt cx="6035874" cy="1351667"/>
            </a:xfrm>
          </p:grpSpPr>
          <p:grpSp>
            <p:nvGrpSpPr>
              <p:cNvPr id="46" name="Группа 45"/>
              <p:cNvGrpSpPr/>
              <p:nvPr/>
            </p:nvGrpSpPr>
            <p:grpSpPr>
              <a:xfrm>
                <a:off x="1272430" y="5112498"/>
                <a:ext cx="3025291" cy="450321"/>
                <a:chOff x="648364" y="1245169"/>
                <a:chExt cx="3025291" cy="450321"/>
              </a:xfrm>
            </p:grpSpPr>
            <p:sp>
              <p:nvSpPr>
                <p:cNvPr id="57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69732"/>
                  <a:ext cx="2779746" cy="4257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Признак «Административный регламент утвержден»</a:t>
                  </a:r>
                </a:p>
              </p:txBody>
            </p:sp>
            <p:grpSp>
              <p:nvGrpSpPr>
                <p:cNvPr id="58" name="Группа 57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59" name="Овал 58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0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1</a:t>
                    </a:r>
                  </a:p>
                </p:txBody>
              </p:sp>
            </p:grpSp>
          </p:grpSp>
          <p:grpSp>
            <p:nvGrpSpPr>
              <p:cNvPr id="81" name="Группа 80"/>
              <p:cNvGrpSpPr/>
              <p:nvPr/>
            </p:nvGrpSpPr>
            <p:grpSpPr>
              <a:xfrm>
                <a:off x="1272430" y="5664229"/>
                <a:ext cx="3025291" cy="284259"/>
                <a:chOff x="648364" y="1245169"/>
                <a:chExt cx="3025291" cy="284259"/>
              </a:xfrm>
            </p:grpSpPr>
            <p:sp>
              <p:nvSpPr>
                <p:cNvPr id="82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70383"/>
                  <a:ext cx="2779746" cy="2590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Дата утверждения</a:t>
                  </a:r>
                </a:p>
              </p:txBody>
            </p:sp>
            <p:grpSp>
              <p:nvGrpSpPr>
                <p:cNvPr id="83" name="Группа 82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84" name="Овал 83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85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2</a:t>
                    </a:r>
                  </a:p>
                </p:txBody>
              </p:sp>
            </p:grpSp>
          </p:grpSp>
          <p:grpSp>
            <p:nvGrpSpPr>
              <p:cNvPr id="86" name="Группа 85"/>
              <p:cNvGrpSpPr/>
              <p:nvPr/>
            </p:nvGrpSpPr>
            <p:grpSpPr>
              <a:xfrm>
                <a:off x="1272430" y="6179906"/>
                <a:ext cx="3025291" cy="284259"/>
                <a:chOff x="648364" y="1245169"/>
                <a:chExt cx="3025291" cy="284259"/>
              </a:xfrm>
            </p:grpSpPr>
            <p:sp>
              <p:nvSpPr>
                <p:cNvPr id="87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70383"/>
                  <a:ext cx="2779746" cy="2590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НПА, утвердивший регламент</a:t>
                  </a:r>
                </a:p>
              </p:txBody>
            </p:sp>
            <p:grpSp>
              <p:nvGrpSpPr>
                <p:cNvPr id="88" name="Группа 87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89" name="Овал 88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90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3</a:t>
                    </a:r>
                  </a:p>
                </p:txBody>
              </p:sp>
            </p:grpSp>
          </p:grpSp>
          <p:grpSp>
            <p:nvGrpSpPr>
              <p:cNvPr id="91" name="Группа 90"/>
              <p:cNvGrpSpPr/>
              <p:nvPr/>
            </p:nvGrpSpPr>
            <p:grpSpPr>
              <a:xfrm>
                <a:off x="4843720" y="5112498"/>
                <a:ext cx="2464584" cy="450321"/>
                <a:chOff x="648364" y="1245169"/>
                <a:chExt cx="2464584" cy="450321"/>
              </a:xfrm>
            </p:grpSpPr>
            <p:sp>
              <p:nvSpPr>
                <p:cNvPr id="92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69732"/>
                  <a:ext cx="2219039" cy="4257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Предмет регулирования регламента</a:t>
                  </a:r>
                </a:p>
              </p:txBody>
            </p:sp>
            <p:grpSp>
              <p:nvGrpSpPr>
                <p:cNvPr id="93" name="Группа 92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94" name="Овал 93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95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4</a:t>
                    </a:r>
                  </a:p>
                </p:txBody>
              </p:sp>
            </p:grpSp>
          </p:grpSp>
          <p:grpSp>
            <p:nvGrpSpPr>
              <p:cNvPr id="96" name="Группа 95"/>
              <p:cNvGrpSpPr/>
              <p:nvPr/>
            </p:nvGrpSpPr>
            <p:grpSpPr>
              <a:xfrm>
                <a:off x="4843720" y="5664229"/>
                <a:ext cx="2014279" cy="284259"/>
                <a:chOff x="648364" y="1245169"/>
                <a:chExt cx="2014279" cy="284259"/>
              </a:xfrm>
            </p:grpSpPr>
            <p:sp>
              <p:nvSpPr>
                <p:cNvPr id="97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70383"/>
                  <a:ext cx="1768734" cy="2590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Текст регламента</a:t>
                  </a:r>
                </a:p>
              </p:txBody>
            </p:sp>
            <p:grpSp>
              <p:nvGrpSpPr>
                <p:cNvPr id="98" name="Группа 97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99" name="Овал 98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00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5</a:t>
                    </a:r>
                  </a:p>
                </p:txBody>
              </p:sp>
            </p:grpSp>
          </p:grpSp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61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01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416527" y="1988840"/>
            <a:ext cx="64087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>Жизненный цикл услуги</a:t>
            </a:r>
            <a:endParaRPr lang="ru-RU" sz="2400" b="1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1416527" y="3082500"/>
            <a:ext cx="6408712" cy="45719"/>
            <a:chOff x="1403648" y="3860938"/>
            <a:chExt cx="6048672" cy="43536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62</a:t>
            </a:fld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568927" y="3081709"/>
            <a:ext cx="64087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Тема 5.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07348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>
                <a:solidFill>
                  <a:prstClr val="black"/>
                </a:solidFill>
              </a:rPr>
              <a:t>Модель жизненного цикла</a:t>
            </a:r>
            <a:r>
              <a:rPr lang="ru-RU" sz="2400" b="1" dirty="0" smtClean="0">
                <a:solidFill>
                  <a:prstClr val="black"/>
                </a:solidFill>
              </a:rPr>
              <a:t>.</a:t>
            </a:r>
          </a:p>
          <a:p>
            <a:pPr algn="ctr">
              <a:lnSpc>
                <a:spcPts val="2500"/>
              </a:lnSpc>
            </a:pPr>
            <a:r>
              <a:rPr lang="ru-RU" sz="2400" b="1" dirty="0">
                <a:solidFill>
                  <a:prstClr val="black"/>
                </a:solidFill>
              </a:rPr>
              <a:t>Жизненный цикл </a:t>
            </a:r>
            <a:r>
              <a:rPr lang="ru-RU" sz="2400" b="1" dirty="0" smtClean="0">
                <a:solidFill>
                  <a:prstClr val="black"/>
                </a:solidFill>
              </a:rPr>
              <a:t>услуги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19087" y="118358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/>
          </p:nvPr>
        </p:nvGraphicFramePr>
        <p:xfrm>
          <a:off x="179513" y="1183583"/>
          <a:ext cx="8712968" cy="4981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Лист" r:id="rId4" imgW="13925713" imgH="7200734" progId="Excel.Sheet.12">
                  <p:embed/>
                </p:oleObj>
              </mc:Choice>
              <mc:Fallback>
                <p:oleObj name="Лист" r:id="rId4" imgW="13925713" imgH="7200734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3" y="1183583"/>
                        <a:ext cx="8712968" cy="4981721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005232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16527" y="1988840"/>
            <a:ext cx="64087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Работа с </a:t>
            </a:r>
            <a:r>
              <a:rPr lang="ru-RU" sz="2400" b="1" dirty="0" smtClean="0"/>
              <a:t>вариантами предоставления (</a:t>
            </a:r>
            <a:r>
              <a:rPr lang="ru-RU" sz="2400" b="1" dirty="0" err="1" smtClean="0"/>
              <a:t>подуслугами</a:t>
            </a:r>
            <a:r>
              <a:rPr lang="ru-RU" sz="2400" b="1" dirty="0" smtClean="0"/>
              <a:t>)</a:t>
            </a:r>
            <a:endParaRPr lang="ru-RU" sz="2400" b="1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1416527" y="3082500"/>
            <a:ext cx="6408712" cy="45719"/>
            <a:chOff x="1403648" y="3860938"/>
            <a:chExt cx="6048672" cy="43536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64</a:t>
            </a:fld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568927" y="3081709"/>
            <a:ext cx="64087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Тема 6.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6504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51520" y="836712"/>
            <a:ext cx="8730714" cy="5289590"/>
            <a:chOff x="238384" y="817758"/>
            <a:chExt cx="8730714" cy="5289590"/>
          </a:xfrm>
        </p:grpSpPr>
        <p:graphicFrame>
          <p:nvGraphicFramePr>
            <p:cNvPr id="45062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29682797"/>
                </p:ext>
              </p:extLst>
            </p:nvPr>
          </p:nvGraphicFramePr>
          <p:xfrm>
            <a:off x="238384" y="817758"/>
            <a:ext cx="4057739" cy="52895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59" name="Visio" r:id="rId4" imgW="3256570" imgH="4246606" progId="Visio.Drawing.11">
                    <p:embed/>
                  </p:oleObj>
                </mc:Choice>
                <mc:Fallback>
                  <p:oleObj name="Visio" r:id="rId4" imgW="3256570" imgH="4246606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8384" y="817758"/>
                          <a:ext cx="4057739" cy="5289590"/>
                        </a:xfrm>
                        <a:prstGeom prst="rect">
                          <a:avLst/>
                        </a:prstGeom>
                        <a:noFill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16486" name="Rectangle 6"/>
            <p:cNvSpPr>
              <a:spLocks noChangeArrowheads="1"/>
            </p:cNvSpPr>
            <p:nvPr/>
          </p:nvSpPr>
          <p:spPr bwMode="auto">
            <a:xfrm>
              <a:off x="4702880" y="1681854"/>
              <a:ext cx="4266218" cy="2964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latin typeface="Arial" panose="020B0604020202020204" pitchFamily="34" charset="0"/>
                </a:rPr>
                <a:t>1 процедура</a:t>
              </a:r>
            </a:p>
            <a:p>
              <a:r>
                <a:rPr lang="ru-RU" sz="1400" dirty="0">
                  <a:latin typeface="Arial" panose="020B0604020202020204" pitchFamily="34" charset="0"/>
                </a:rPr>
                <a:t>несколько целей обращения</a:t>
              </a:r>
            </a:p>
            <a:p>
              <a:endParaRPr lang="ru-RU" sz="1400" dirty="0">
                <a:latin typeface="Arial" panose="020B0604020202020204" pitchFamily="34" charset="0"/>
              </a:endParaRPr>
            </a:p>
            <a:p>
              <a:r>
                <a:rPr lang="ru-RU" sz="1600" b="1" dirty="0">
                  <a:latin typeface="Arial" panose="020B0604020202020204" pitchFamily="34" charset="0"/>
                </a:rPr>
                <a:t>1 цель</a:t>
              </a:r>
            </a:p>
            <a:p>
              <a:r>
                <a:rPr lang="ru-RU" sz="1400" dirty="0">
                  <a:latin typeface="Arial" panose="020B0604020202020204" pitchFamily="34" charset="0"/>
                </a:rPr>
                <a:t>несколько сценариев завершения</a:t>
              </a:r>
            </a:p>
            <a:p>
              <a:endParaRPr lang="ru-RU" sz="1400" dirty="0">
                <a:latin typeface="Arial" panose="020B0604020202020204" pitchFamily="34" charset="0"/>
              </a:endParaRPr>
            </a:p>
            <a:p>
              <a:r>
                <a:rPr lang="ru-RU" sz="1600" b="1" dirty="0">
                  <a:latin typeface="Arial" panose="020B0604020202020204" pitchFamily="34" charset="0"/>
                </a:rPr>
                <a:t>1 сценарий</a:t>
              </a:r>
            </a:p>
            <a:p>
              <a:r>
                <a:rPr lang="ru-RU" sz="1400" dirty="0">
                  <a:latin typeface="Arial" panose="020B0604020202020204" pitchFamily="34" charset="0"/>
                </a:rPr>
                <a:t>несколько исходящих документов из общего перечня </a:t>
              </a:r>
              <a:r>
                <a:rPr lang="ru-RU" sz="1400" dirty="0" smtClean="0">
                  <a:latin typeface="Arial" panose="020B0604020202020204" pitchFamily="34" charset="0"/>
                </a:rPr>
                <a:t>документов </a:t>
              </a:r>
              <a:r>
                <a:rPr lang="ru-RU" sz="1400" dirty="0">
                  <a:latin typeface="Arial" panose="020B0604020202020204" pitchFamily="34" charset="0"/>
                </a:rPr>
                <a:t>и несколько юридически значимых действий из общего перечня ЮЗД</a:t>
              </a:r>
            </a:p>
            <a:p>
              <a:endParaRPr lang="ru-RU" sz="1400" dirty="0">
                <a:latin typeface="Arial" panose="020B0604020202020204" pitchFamily="34" charset="0"/>
              </a:endParaRPr>
            </a:p>
            <a:p>
              <a:pPr>
                <a:lnSpc>
                  <a:spcPts val="1600"/>
                </a:lnSpc>
              </a:pPr>
              <a:r>
                <a:rPr lang="ru-RU" sz="1400" dirty="0">
                  <a:latin typeface="Arial" panose="020B0604020202020204" pitchFamily="34" charset="0"/>
                </a:rPr>
                <a:t>Входящие документы привязываются</a:t>
              </a:r>
            </a:p>
            <a:p>
              <a:pPr>
                <a:lnSpc>
                  <a:spcPts val="1600"/>
                </a:lnSpc>
              </a:pPr>
              <a:r>
                <a:rPr lang="ru-RU" sz="1400" dirty="0">
                  <a:latin typeface="Arial" panose="020B0604020202020204" pitchFamily="34" charset="0"/>
                </a:rPr>
                <a:t>к цели обращения</a:t>
              </a:r>
              <a:r>
                <a:rPr lang="ru-RU" sz="1800" i="1" dirty="0"/>
                <a:t> 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Модель представления </a:t>
            </a:r>
            <a:r>
              <a:rPr lang="ru-RU" sz="2400" b="1" dirty="0" smtClean="0"/>
              <a:t>услуги РГУ (2013) </a:t>
            </a:r>
            <a:endParaRPr lang="ru-RU" sz="24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21C8B-08AF-4BCC-9ADA-C63260DE56E1}" type="slidenum">
              <a:rPr lang="ru-RU" smtClean="0"/>
              <a:pPr>
                <a:defRPr/>
              </a:pPr>
              <a:t>65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700808"/>
            <a:ext cx="4340696" cy="4876652"/>
          </a:xfrm>
          <a:prstGeom prst="rect">
            <a:avLst/>
          </a:prstGeom>
          <a:solidFill>
            <a:schemeClr val="accent1"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just"/>
            <a:r>
              <a:rPr lang="ru-RU" dirty="0" err="1" smtClean="0">
                <a:solidFill>
                  <a:schemeClr val="tx1"/>
                </a:solidFill>
              </a:rPr>
              <a:t>Подуслуга</a:t>
            </a:r>
            <a:r>
              <a:rPr lang="ru-RU" dirty="0" smtClean="0">
                <a:solidFill>
                  <a:schemeClr val="tx1"/>
                </a:solidFill>
              </a:rPr>
              <a:t> (вариант предоставления)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0579" y="5293657"/>
            <a:ext cx="35916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err="1"/>
              <a:t>Подуслуга</a:t>
            </a:r>
            <a:r>
              <a:rPr lang="ru-RU" b="1" dirty="0"/>
              <a:t> (вариант предоставления</a:t>
            </a:r>
            <a:r>
              <a:rPr lang="ru-RU" b="1" dirty="0" smtClean="0"/>
              <a:t>) </a:t>
            </a:r>
            <a:r>
              <a:rPr lang="ru-RU" dirty="0" smtClean="0"/>
              <a:t>= Процедура + Цель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073" y="4997011"/>
            <a:ext cx="902023" cy="152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48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Модель представления </a:t>
            </a:r>
            <a:r>
              <a:rPr lang="ru-RU" sz="2400" b="1" dirty="0" smtClean="0"/>
              <a:t>услуги РГУ (2017) </a:t>
            </a:r>
            <a:endParaRPr lang="ru-RU" sz="24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21C8B-08AF-4BCC-9ADA-C63260DE56E1}" type="slidenum">
              <a:rPr lang="ru-RU" smtClean="0"/>
              <a:pPr>
                <a:defRPr/>
              </a:pPr>
              <a:t>66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048672" y="836712"/>
            <a:ext cx="126876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smtClean="0">
                <a:solidFill>
                  <a:schemeClr val="tx1"/>
                </a:solidFill>
              </a:rPr>
              <a:t>Услуга</a:t>
            </a:r>
            <a:endParaRPr lang="ru-RU" sz="1400" dirty="0">
              <a:solidFill>
                <a:schemeClr val="tx1"/>
              </a:solidFill>
            </a:endParaRPr>
          </a:p>
        </p:txBody>
      </p:sp>
      <p:grpSp>
        <p:nvGrpSpPr>
          <p:cNvPr id="45074" name="Группа 45073"/>
          <p:cNvGrpSpPr/>
          <p:nvPr/>
        </p:nvGrpSpPr>
        <p:grpSpPr>
          <a:xfrm>
            <a:off x="6516216" y="1394774"/>
            <a:ext cx="1556792" cy="764468"/>
            <a:chOff x="2483768" y="1700808"/>
            <a:chExt cx="1556792" cy="764468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2771800" y="1961220"/>
              <a:ext cx="1268760" cy="5040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627784" y="1808820"/>
              <a:ext cx="1268760" cy="5040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483768" y="1700808"/>
              <a:ext cx="1268760" cy="5040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err="1" smtClean="0">
                  <a:solidFill>
                    <a:schemeClr val="tx1"/>
                  </a:solidFill>
                </a:rPr>
                <a:t>Подуслуга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072" name="Группа 45071"/>
          <p:cNvGrpSpPr/>
          <p:nvPr/>
        </p:nvGrpSpPr>
        <p:grpSpPr>
          <a:xfrm>
            <a:off x="3464496" y="1466782"/>
            <a:ext cx="1556792" cy="792088"/>
            <a:chOff x="323528" y="1700808"/>
            <a:chExt cx="1556792" cy="792088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611560" y="1988840"/>
              <a:ext cx="1268760" cy="5040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dirty="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467544" y="1836440"/>
              <a:ext cx="1268760" cy="5040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dirty="0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323528" y="1700808"/>
              <a:ext cx="1268760" cy="5040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solidFill>
                    <a:schemeClr val="tx1"/>
                  </a:solidFill>
                </a:rPr>
                <a:t>Группа </a:t>
              </a:r>
              <a:r>
                <a:rPr lang="ru-RU" sz="1400" dirty="0" err="1">
                  <a:solidFill>
                    <a:schemeClr val="tx1"/>
                  </a:solidFill>
                </a:rPr>
                <a:t>подуслуг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22" name="Соединительная линия уступом 21"/>
          <p:cNvCxnSpPr>
            <a:stCxn id="4" idx="1"/>
            <a:endCxn id="21" idx="0"/>
          </p:cNvCxnSpPr>
          <p:nvPr/>
        </p:nvCxnSpPr>
        <p:spPr>
          <a:xfrm rot="10800000" flipV="1">
            <a:off x="4098876" y="1088740"/>
            <a:ext cx="949796" cy="378042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64" name="Соединительная линия уступом 45063"/>
          <p:cNvCxnSpPr>
            <a:stCxn id="4" idx="3"/>
            <a:endCxn id="14" idx="0"/>
          </p:cNvCxnSpPr>
          <p:nvPr/>
        </p:nvCxnSpPr>
        <p:spPr>
          <a:xfrm>
            <a:off x="6317432" y="1088740"/>
            <a:ext cx="833164" cy="306034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66" name="Соединительная линия уступом 45065"/>
          <p:cNvCxnSpPr>
            <a:stCxn id="36" idx="3"/>
            <a:endCxn id="50" idx="0"/>
          </p:cNvCxnSpPr>
          <p:nvPr/>
        </p:nvCxnSpPr>
        <p:spPr>
          <a:xfrm>
            <a:off x="5021288" y="2006842"/>
            <a:ext cx="877788" cy="540060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070" name="Группа 45069"/>
          <p:cNvGrpSpPr/>
          <p:nvPr/>
        </p:nvGrpSpPr>
        <p:grpSpPr>
          <a:xfrm>
            <a:off x="5264696" y="2546902"/>
            <a:ext cx="1556792" cy="764468"/>
            <a:chOff x="1359024" y="3118227"/>
            <a:chExt cx="1556792" cy="764468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1647056" y="3378639"/>
              <a:ext cx="1268760" cy="5040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dirty="0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1503040" y="3226239"/>
              <a:ext cx="1268760" cy="5040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dirty="0"/>
            </a:p>
          </p:txBody>
        </p:sp>
        <p:sp>
          <p:nvSpPr>
            <p:cNvPr id="50" name="Прямоугольник 49"/>
            <p:cNvSpPr/>
            <p:nvPr/>
          </p:nvSpPr>
          <p:spPr>
            <a:xfrm>
              <a:off x="1359024" y="3118227"/>
              <a:ext cx="1268760" cy="5040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err="1" smtClean="0">
                  <a:solidFill>
                    <a:schemeClr val="tx1"/>
                  </a:solidFill>
                </a:rPr>
                <a:t>Подуслуга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1907704" y="2546902"/>
            <a:ext cx="1556792" cy="792088"/>
            <a:chOff x="323528" y="1700808"/>
            <a:chExt cx="1556792" cy="792088"/>
          </a:xfrm>
        </p:grpSpPr>
        <p:sp>
          <p:nvSpPr>
            <p:cNvPr id="56" name="Прямоугольник 55"/>
            <p:cNvSpPr/>
            <p:nvPr/>
          </p:nvSpPr>
          <p:spPr>
            <a:xfrm>
              <a:off x="611560" y="1988840"/>
              <a:ext cx="1268760" cy="5040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dirty="0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467544" y="1836440"/>
              <a:ext cx="1268760" cy="5040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dirty="0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323528" y="1700808"/>
              <a:ext cx="1268760" cy="5040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solidFill>
                    <a:schemeClr val="tx1"/>
                  </a:solidFill>
                </a:rPr>
                <a:t>Группа </a:t>
              </a:r>
              <a:r>
                <a:rPr lang="ru-RU" sz="1400" dirty="0" err="1">
                  <a:solidFill>
                    <a:schemeClr val="tx1"/>
                  </a:solidFill>
                </a:rPr>
                <a:t>подуслуг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45077" name="Соединительная линия уступом 45076"/>
          <p:cNvCxnSpPr>
            <a:stCxn id="21" idx="1"/>
            <a:endCxn id="58" idx="0"/>
          </p:cNvCxnSpPr>
          <p:nvPr/>
        </p:nvCxnSpPr>
        <p:spPr>
          <a:xfrm rot="10800000" flipV="1">
            <a:off x="2542084" y="1718810"/>
            <a:ext cx="922412" cy="828092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81" name="Соединительная линия уступом 45080"/>
          <p:cNvCxnSpPr>
            <a:stCxn id="58" idx="1"/>
            <a:endCxn id="76" idx="0"/>
          </p:cNvCxnSpPr>
          <p:nvPr/>
        </p:nvCxnSpPr>
        <p:spPr>
          <a:xfrm rot="10800000" flipV="1">
            <a:off x="929866" y="2798930"/>
            <a:ext cx="977838" cy="504056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Группа 72"/>
          <p:cNvGrpSpPr/>
          <p:nvPr/>
        </p:nvGrpSpPr>
        <p:grpSpPr>
          <a:xfrm>
            <a:off x="295486" y="3302986"/>
            <a:ext cx="1556792" cy="792088"/>
            <a:chOff x="323528" y="1700808"/>
            <a:chExt cx="1556792" cy="792088"/>
          </a:xfrm>
        </p:grpSpPr>
        <p:sp>
          <p:nvSpPr>
            <p:cNvPr id="74" name="Прямоугольник 73"/>
            <p:cNvSpPr/>
            <p:nvPr/>
          </p:nvSpPr>
          <p:spPr>
            <a:xfrm>
              <a:off x="611560" y="1988840"/>
              <a:ext cx="1268760" cy="5040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dirty="0"/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467544" y="1836440"/>
              <a:ext cx="1268760" cy="5040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dirty="0"/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323528" y="1700808"/>
              <a:ext cx="1268760" cy="5040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effectLst>
              <a:outerShdw blurRad="50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</a:rPr>
                <a:t>….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78" name="Rectangle 6"/>
          <p:cNvSpPr>
            <a:spLocks noChangeArrowheads="1"/>
          </p:cNvSpPr>
          <p:nvPr/>
        </p:nvSpPr>
        <p:spPr bwMode="auto">
          <a:xfrm>
            <a:off x="1725189" y="4418016"/>
            <a:ext cx="668016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Arial" panose="020B0604020202020204" pitchFamily="34" charset="0"/>
              </a:rPr>
              <a:t>Основные изменения в модели представления услуги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Переход </a:t>
            </a:r>
            <a:r>
              <a:rPr lang="ru-RU" sz="1600" dirty="0"/>
              <a:t>от текущего жесткого трехуровневого </a:t>
            </a:r>
            <a:r>
              <a:rPr lang="ru-RU" sz="1600" dirty="0" smtClean="0"/>
              <a:t>дерева (Услуга- Процедура-Цель) </a:t>
            </a:r>
            <a:r>
              <a:rPr lang="ru-RU" sz="1600" dirty="0"/>
              <a:t>к многоуровневому дереву </a:t>
            </a:r>
            <a:r>
              <a:rPr lang="ru-RU" sz="1600" dirty="0" err="1" smtClean="0"/>
              <a:t>подуслуг</a:t>
            </a:r>
            <a:endParaRPr lang="ru-RU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/>
              <a:t>Конечные </a:t>
            </a:r>
            <a:r>
              <a:rPr lang="ru-RU" sz="1600" b="1" dirty="0"/>
              <a:t>звенья </a:t>
            </a:r>
            <a:r>
              <a:rPr lang="ru-RU" sz="1600" dirty="0"/>
              <a:t>представляют собой </a:t>
            </a:r>
            <a:r>
              <a:rPr lang="ru-RU" sz="1600" dirty="0" smtClean="0"/>
              <a:t>конкретную подуслугу (</a:t>
            </a:r>
            <a:r>
              <a:rPr lang="ru-RU" sz="1600" b="1" dirty="0" smtClean="0"/>
              <a:t>вариант предоставления</a:t>
            </a:r>
            <a:r>
              <a:rPr lang="ru-RU" sz="1600" dirty="0" smtClean="0"/>
              <a:t>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Звенья более высокого уровня (</a:t>
            </a:r>
            <a:r>
              <a:rPr lang="ru-RU" sz="1600" b="1" dirty="0" smtClean="0"/>
              <a:t>Группы </a:t>
            </a:r>
            <a:r>
              <a:rPr lang="ru-RU" sz="1600" b="1" dirty="0" err="1" smtClean="0"/>
              <a:t>подуслуг</a:t>
            </a:r>
            <a:r>
              <a:rPr lang="ru-RU" sz="1600" dirty="0" smtClean="0"/>
              <a:t>) служат </a:t>
            </a:r>
            <a:r>
              <a:rPr lang="ru-RU" sz="1600" dirty="0"/>
              <a:t>для группировки </a:t>
            </a:r>
            <a:r>
              <a:rPr lang="ru-RU" sz="1600" dirty="0" smtClean="0"/>
              <a:t>вариантов предоставления</a:t>
            </a:r>
          </a:p>
        </p:txBody>
      </p:sp>
      <p:pic>
        <p:nvPicPr>
          <p:cNvPr id="81" name="Рисунок 8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44" y="4418017"/>
            <a:ext cx="902023" cy="181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86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7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</a:t>
            </a:r>
            <a:endParaRPr lang="ru-RU" sz="2400" b="1" dirty="0"/>
          </a:p>
          <a:p>
            <a:pPr algn="ctr">
              <a:lnSpc>
                <a:spcPts val="2500"/>
              </a:lnSpc>
            </a:pPr>
            <a:r>
              <a:rPr lang="ru-RU" sz="2400" b="1" dirty="0" smtClean="0"/>
              <a:t>«Варианты предоставления»</a:t>
            </a:r>
            <a:endParaRPr lang="ru-RU" sz="24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67</a:t>
            </a:fld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287524" y="1340768"/>
            <a:ext cx="8760049" cy="4488589"/>
            <a:chOff x="287524" y="1340768"/>
            <a:chExt cx="8760049" cy="4488589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7524" y="1340768"/>
              <a:ext cx="8568952" cy="3209925"/>
            </a:xfrm>
            <a:prstGeom prst="rect">
              <a:avLst/>
            </a:prstGeom>
          </p:spPr>
        </p:pic>
        <p:sp>
          <p:nvSpPr>
            <p:cNvPr id="38" name="AutoShape 9"/>
            <p:cNvSpPr>
              <a:spLocks noChangeArrowheads="1"/>
            </p:cNvSpPr>
            <p:nvPr/>
          </p:nvSpPr>
          <p:spPr bwMode="auto">
            <a:xfrm>
              <a:off x="1979712" y="2492896"/>
              <a:ext cx="2376264" cy="1944216"/>
            </a:xfrm>
            <a:prstGeom prst="roundRect">
              <a:avLst>
                <a:gd name="adj" fmla="val 1733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783096" y="4100673"/>
              <a:ext cx="393231" cy="393230"/>
              <a:chOff x="1806533" y="4259906"/>
              <a:chExt cx="393231" cy="393230"/>
            </a:xfrm>
          </p:grpSpPr>
          <p:sp>
            <p:nvSpPr>
              <p:cNvPr id="40" name="Овал 39"/>
              <p:cNvSpPr/>
              <p:nvPr/>
            </p:nvSpPr>
            <p:spPr>
              <a:xfrm>
                <a:off x="1806533" y="4259906"/>
                <a:ext cx="393231" cy="39323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9" name="Text Box 15"/>
              <p:cNvSpPr txBox="1">
                <a:spLocks noChangeArrowheads="1"/>
              </p:cNvSpPr>
              <p:nvPr/>
            </p:nvSpPr>
            <p:spPr bwMode="auto">
              <a:xfrm>
                <a:off x="1829969" y="4278264"/>
                <a:ext cx="346358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 dirty="0" smtClean="0">
                    <a:solidFill>
                      <a:srgbClr val="C00000"/>
                    </a:solidFill>
                  </a:rPr>
                  <a:t>1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1" name="AutoShape 9"/>
            <p:cNvSpPr>
              <a:spLocks noChangeArrowheads="1"/>
            </p:cNvSpPr>
            <p:nvPr/>
          </p:nvSpPr>
          <p:spPr bwMode="auto">
            <a:xfrm>
              <a:off x="4444410" y="2873175"/>
              <a:ext cx="4412066" cy="1563937"/>
            </a:xfrm>
            <a:prstGeom prst="roundRect">
              <a:avLst>
                <a:gd name="adj" fmla="val 1733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2" name="Группа 41"/>
            <p:cNvGrpSpPr/>
            <p:nvPr/>
          </p:nvGrpSpPr>
          <p:grpSpPr>
            <a:xfrm>
              <a:off x="8654342" y="3469806"/>
              <a:ext cx="393231" cy="393230"/>
              <a:chOff x="1806533" y="4259906"/>
              <a:chExt cx="393231" cy="393230"/>
            </a:xfrm>
          </p:grpSpPr>
          <p:sp>
            <p:nvSpPr>
              <p:cNvPr id="43" name="Овал 42"/>
              <p:cNvSpPr/>
              <p:nvPr/>
            </p:nvSpPr>
            <p:spPr>
              <a:xfrm>
                <a:off x="1806533" y="4259906"/>
                <a:ext cx="393231" cy="39323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Text Box 15"/>
              <p:cNvSpPr txBox="1">
                <a:spLocks noChangeArrowheads="1"/>
              </p:cNvSpPr>
              <p:nvPr/>
            </p:nvSpPr>
            <p:spPr bwMode="auto">
              <a:xfrm>
                <a:off x="1829969" y="4278264"/>
                <a:ext cx="346358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 dirty="0" smtClean="0">
                    <a:solidFill>
                      <a:srgbClr val="C00000"/>
                    </a:solidFill>
                  </a:rPr>
                  <a:t>2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46" name="Группа 45"/>
            <p:cNvGrpSpPr/>
            <p:nvPr/>
          </p:nvGrpSpPr>
          <p:grpSpPr>
            <a:xfrm>
              <a:off x="864135" y="5045612"/>
              <a:ext cx="2369948" cy="450321"/>
              <a:chOff x="648364" y="1245169"/>
              <a:chExt cx="2369948" cy="450321"/>
            </a:xfrm>
          </p:grpSpPr>
          <p:sp>
            <p:nvSpPr>
              <p:cNvPr id="72" name="Rectangle 17"/>
              <p:cNvSpPr>
                <a:spLocks noChangeArrowheads="1"/>
              </p:cNvSpPr>
              <p:nvPr/>
            </p:nvSpPr>
            <p:spPr bwMode="auto">
              <a:xfrm>
                <a:off x="893909" y="1269732"/>
                <a:ext cx="2124403" cy="425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Область навигации по дереву </a:t>
                </a:r>
                <a:r>
                  <a:rPr lang="ru-RU" sz="1400" dirty="0" err="1" smtClean="0"/>
                  <a:t>подуслуг</a:t>
                </a:r>
                <a:endParaRPr lang="ru-RU" sz="1400" dirty="0"/>
              </a:p>
            </p:txBody>
          </p:sp>
          <p:grpSp>
            <p:nvGrpSpPr>
              <p:cNvPr id="73" name="Группа 72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74" name="Овал 73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</p:grpSp>
        <p:grpSp>
          <p:nvGrpSpPr>
            <p:cNvPr id="47" name="Группа 46"/>
            <p:cNvGrpSpPr/>
            <p:nvPr/>
          </p:nvGrpSpPr>
          <p:grpSpPr>
            <a:xfrm>
              <a:off x="3525974" y="5045612"/>
              <a:ext cx="2301428" cy="783745"/>
              <a:chOff x="648364" y="1245169"/>
              <a:chExt cx="2301428" cy="783745"/>
            </a:xfrm>
          </p:grpSpPr>
          <p:sp>
            <p:nvSpPr>
              <p:cNvPr id="68" name="Rectangle 17"/>
              <p:cNvSpPr>
                <a:spLocks noChangeArrowheads="1"/>
              </p:cNvSpPr>
              <p:nvPr/>
            </p:nvSpPr>
            <p:spPr bwMode="auto">
              <a:xfrm>
                <a:off x="893909" y="1269732"/>
                <a:ext cx="2055883" cy="759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Область ввода сведений о подуслуге/группе </a:t>
                </a:r>
                <a:r>
                  <a:rPr lang="ru-RU" sz="1400" dirty="0" err="1" smtClean="0"/>
                  <a:t>пудуслуг</a:t>
                </a:r>
                <a:endParaRPr lang="ru-RU" sz="1400" dirty="0"/>
              </a:p>
            </p:txBody>
          </p:sp>
          <p:grpSp>
            <p:nvGrpSpPr>
              <p:cNvPr id="69" name="Группа 68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70" name="Овал 69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2</a:t>
                  </a:r>
                </a:p>
              </p:txBody>
            </p:sp>
          </p:grpSp>
        </p:grpSp>
        <p:grpSp>
          <p:nvGrpSpPr>
            <p:cNvPr id="48" name="Группа 47"/>
            <p:cNvGrpSpPr/>
            <p:nvPr/>
          </p:nvGrpSpPr>
          <p:grpSpPr>
            <a:xfrm>
              <a:off x="6198883" y="5045612"/>
              <a:ext cx="2190008" cy="617033"/>
              <a:chOff x="648364" y="1245169"/>
              <a:chExt cx="2190008" cy="617033"/>
            </a:xfrm>
          </p:grpSpPr>
          <p:sp>
            <p:nvSpPr>
              <p:cNvPr id="49" name="Rectangle 17"/>
              <p:cNvSpPr>
                <a:spLocks noChangeArrowheads="1"/>
              </p:cNvSpPr>
              <p:nvPr/>
            </p:nvSpPr>
            <p:spPr bwMode="auto">
              <a:xfrm>
                <a:off x="893909" y="1269732"/>
                <a:ext cx="1944463" cy="5924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Добавление нового элемента дерева (группы/подуслуги)</a:t>
                </a:r>
                <a:endParaRPr lang="ru-RU" sz="1400" dirty="0"/>
              </a:p>
            </p:txBody>
          </p:sp>
          <p:grpSp>
            <p:nvGrpSpPr>
              <p:cNvPr id="50" name="Группа 49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51" name="Овал 50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3</a:t>
                  </a:r>
                </a:p>
              </p:txBody>
            </p:sp>
          </p:grpSp>
        </p:grpSp>
        <p:sp>
          <p:nvSpPr>
            <p:cNvPr id="76" name="AutoShape 9"/>
            <p:cNvSpPr>
              <a:spLocks noChangeArrowheads="1"/>
            </p:cNvSpPr>
            <p:nvPr/>
          </p:nvSpPr>
          <p:spPr bwMode="auto">
            <a:xfrm>
              <a:off x="1992026" y="2194789"/>
              <a:ext cx="779774" cy="253130"/>
            </a:xfrm>
            <a:prstGeom prst="roundRect">
              <a:avLst>
                <a:gd name="adj" fmla="val 1733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7" name="Группа 76"/>
            <p:cNvGrpSpPr/>
            <p:nvPr/>
          </p:nvGrpSpPr>
          <p:grpSpPr>
            <a:xfrm>
              <a:off x="1655878" y="2097349"/>
              <a:ext cx="393231" cy="393230"/>
              <a:chOff x="1806533" y="4259906"/>
              <a:chExt cx="393231" cy="393230"/>
            </a:xfrm>
          </p:grpSpPr>
          <p:sp>
            <p:nvSpPr>
              <p:cNvPr id="78" name="Овал 77"/>
              <p:cNvSpPr/>
              <p:nvPr/>
            </p:nvSpPr>
            <p:spPr>
              <a:xfrm>
                <a:off x="1806533" y="4259906"/>
                <a:ext cx="393231" cy="39323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5" name="Text Box 15"/>
              <p:cNvSpPr txBox="1">
                <a:spLocks noChangeArrowheads="1"/>
              </p:cNvSpPr>
              <p:nvPr/>
            </p:nvSpPr>
            <p:spPr bwMode="auto">
              <a:xfrm>
                <a:off x="1829969" y="4278264"/>
                <a:ext cx="346358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600" b="1" dirty="0" smtClean="0">
                    <a:solidFill>
                      <a:srgbClr val="C00000"/>
                    </a:solidFill>
                  </a:rPr>
                  <a:t>3</a:t>
                </a:r>
                <a:endParaRPr lang="ru-RU" sz="1600" b="1" dirty="0">
                  <a:solidFill>
                    <a:srgbClr val="C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9906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7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«Варианты предоставления». Добавление </a:t>
            </a:r>
            <a:r>
              <a:rPr lang="ru-RU" sz="2400" b="1" dirty="0" err="1" smtClean="0"/>
              <a:t>подуслуг</a:t>
            </a:r>
            <a:r>
              <a:rPr lang="ru-RU" sz="2400" b="1" dirty="0" smtClean="0"/>
              <a:t>/группы </a:t>
            </a:r>
            <a:r>
              <a:rPr lang="ru-RU" sz="2400" b="1" dirty="0" err="1" smtClean="0"/>
              <a:t>подуслуг</a:t>
            </a:r>
            <a:endParaRPr lang="ru-RU" sz="24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68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1052736"/>
            <a:ext cx="2676525" cy="1581150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325547" y="1265126"/>
            <a:ext cx="8579161" cy="5533734"/>
            <a:chOff x="325547" y="1265126"/>
            <a:chExt cx="8579161" cy="5533734"/>
          </a:xfrm>
        </p:grpSpPr>
        <p:sp>
          <p:nvSpPr>
            <p:cNvPr id="45" name="AutoShape 9"/>
            <p:cNvSpPr>
              <a:spLocks noChangeArrowheads="1"/>
            </p:cNvSpPr>
            <p:nvPr/>
          </p:nvSpPr>
          <p:spPr bwMode="auto">
            <a:xfrm>
              <a:off x="6451997" y="1837228"/>
              <a:ext cx="2138872" cy="285806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2" name="Группа 51"/>
            <p:cNvGrpSpPr/>
            <p:nvPr/>
          </p:nvGrpSpPr>
          <p:grpSpPr>
            <a:xfrm>
              <a:off x="8470863" y="1837228"/>
              <a:ext cx="240011" cy="276998"/>
              <a:chOff x="1283499" y="3544391"/>
              <a:chExt cx="302894" cy="349575"/>
            </a:xfrm>
          </p:grpSpPr>
          <p:sp>
            <p:nvSpPr>
              <p:cNvPr id="53" name="Овал 52"/>
              <p:cNvSpPr/>
              <p:nvPr/>
            </p:nvSpPr>
            <p:spPr>
              <a:xfrm>
                <a:off x="1283499" y="3573494"/>
                <a:ext cx="302894" cy="3028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cxnSp>
          <p:nvCxnSpPr>
            <p:cNvPr id="55" name="Соединитель: уступ 2"/>
            <p:cNvCxnSpPr>
              <a:stCxn id="56" idx="1"/>
              <a:endCxn id="9" idx="0"/>
            </p:cNvCxnSpPr>
            <p:nvPr/>
          </p:nvCxnSpPr>
          <p:spPr>
            <a:xfrm rot="10800000" flipV="1">
              <a:off x="5773481" y="1422802"/>
              <a:ext cx="473399" cy="1286118"/>
            </a:xfrm>
            <a:prstGeom prst="bentConnector2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AutoShape 9"/>
            <p:cNvSpPr>
              <a:spLocks noChangeArrowheads="1"/>
            </p:cNvSpPr>
            <p:nvPr/>
          </p:nvSpPr>
          <p:spPr bwMode="auto">
            <a:xfrm>
              <a:off x="6246879" y="1279899"/>
              <a:ext cx="1069214" cy="285806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7" name="Группа 56"/>
            <p:cNvGrpSpPr/>
            <p:nvPr/>
          </p:nvGrpSpPr>
          <p:grpSpPr>
            <a:xfrm>
              <a:off x="7214782" y="1265126"/>
              <a:ext cx="240011" cy="276998"/>
              <a:chOff x="1283499" y="3544391"/>
              <a:chExt cx="302894" cy="349575"/>
            </a:xfrm>
          </p:grpSpPr>
          <p:sp>
            <p:nvSpPr>
              <p:cNvPr id="58" name="Овал 57"/>
              <p:cNvSpPr/>
              <p:nvPr/>
            </p:nvSpPr>
            <p:spPr>
              <a:xfrm>
                <a:off x="1283499" y="3573494"/>
                <a:ext cx="302894" cy="3028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68592" y="2708920"/>
              <a:ext cx="2009775" cy="723900"/>
            </a:xfrm>
            <a:prstGeom prst="rect">
              <a:avLst/>
            </a:prstGeom>
          </p:spPr>
        </p:pic>
        <p:sp>
          <p:nvSpPr>
            <p:cNvPr id="60" name="AutoShape 9"/>
            <p:cNvSpPr>
              <a:spLocks noChangeArrowheads="1"/>
            </p:cNvSpPr>
            <p:nvPr/>
          </p:nvSpPr>
          <p:spPr bwMode="auto">
            <a:xfrm>
              <a:off x="4851858" y="3045773"/>
              <a:ext cx="1069214" cy="172404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1" name="Группа 60"/>
            <p:cNvGrpSpPr/>
            <p:nvPr/>
          </p:nvGrpSpPr>
          <p:grpSpPr>
            <a:xfrm>
              <a:off x="5801066" y="2951001"/>
              <a:ext cx="240011" cy="276998"/>
              <a:chOff x="1283499" y="3544391"/>
              <a:chExt cx="302894" cy="349575"/>
            </a:xfrm>
          </p:grpSpPr>
          <p:sp>
            <p:nvSpPr>
              <p:cNvPr id="62" name="Овал 61"/>
              <p:cNvSpPr/>
              <p:nvPr/>
            </p:nvSpPr>
            <p:spPr>
              <a:xfrm>
                <a:off x="1283499" y="3573494"/>
                <a:ext cx="302894" cy="3028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3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3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4" name="Rectangle 17"/>
            <p:cNvSpPr>
              <a:spLocks noChangeArrowheads="1"/>
            </p:cNvSpPr>
            <p:nvPr/>
          </p:nvSpPr>
          <p:spPr bwMode="auto">
            <a:xfrm>
              <a:off x="591343" y="1354731"/>
              <a:ext cx="4650650" cy="59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 smtClean="0"/>
                <a:t>Предварительно осуществляется выбор узла дерева, в который необходимо добавить подуслугу/группу </a:t>
              </a:r>
              <a:r>
                <a:rPr lang="ru-RU" sz="1400" dirty="0" err="1" smtClean="0"/>
                <a:t>подуслуг</a:t>
              </a:r>
              <a:r>
                <a:rPr lang="ru-RU" sz="1400" dirty="0" smtClean="0"/>
                <a:t> </a:t>
              </a:r>
              <a:endParaRPr lang="ru-RU" sz="1400" dirty="0"/>
            </a:p>
          </p:txBody>
        </p:sp>
        <p:grpSp>
          <p:nvGrpSpPr>
            <p:cNvPr id="65" name="Группа 64"/>
            <p:cNvGrpSpPr/>
            <p:nvPr/>
          </p:nvGrpSpPr>
          <p:grpSpPr>
            <a:xfrm>
              <a:off x="325547" y="1324000"/>
              <a:ext cx="240011" cy="276999"/>
              <a:chOff x="1283503" y="3544391"/>
              <a:chExt cx="302895" cy="349575"/>
            </a:xfrm>
          </p:grpSpPr>
          <p:sp>
            <p:nvSpPr>
              <p:cNvPr id="66" name="Овал 65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9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80" name="Rectangle 17"/>
            <p:cNvSpPr>
              <a:spLocks noChangeArrowheads="1"/>
            </p:cNvSpPr>
            <p:nvPr/>
          </p:nvSpPr>
          <p:spPr bwMode="auto">
            <a:xfrm>
              <a:off x="606728" y="1979644"/>
              <a:ext cx="4635265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 smtClean="0"/>
                <a:t>Инициация добавления осуществляется путем нажатия на кнопку </a:t>
              </a:r>
              <a:r>
                <a:rPr lang="ru-RU" sz="1400" b="1" dirty="0" smtClean="0"/>
                <a:t>Добавить</a:t>
              </a:r>
              <a:endParaRPr lang="ru-RU" sz="1400" b="1" dirty="0"/>
            </a:p>
          </p:txBody>
        </p:sp>
        <p:grpSp>
          <p:nvGrpSpPr>
            <p:cNvPr id="81" name="Группа 80"/>
            <p:cNvGrpSpPr/>
            <p:nvPr/>
          </p:nvGrpSpPr>
          <p:grpSpPr>
            <a:xfrm>
              <a:off x="334041" y="1981779"/>
              <a:ext cx="240011" cy="276999"/>
              <a:chOff x="1283503" y="3544391"/>
              <a:chExt cx="302895" cy="349575"/>
            </a:xfrm>
          </p:grpSpPr>
          <p:sp>
            <p:nvSpPr>
              <p:cNvPr id="82" name="Овал 81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3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sp>
          <p:nvSpPr>
            <p:cNvPr id="84" name="Rectangle 17"/>
            <p:cNvSpPr>
              <a:spLocks noChangeArrowheads="1"/>
            </p:cNvSpPr>
            <p:nvPr/>
          </p:nvSpPr>
          <p:spPr bwMode="auto">
            <a:xfrm>
              <a:off x="591344" y="2708920"/>
              <a:ext cx="3980656" cy="759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 smtClean="0"/>
                <a:t>Выбор типа добавляемого в дерево элемента:</a:t>
              </a:r>
            </a:p>
            <a:p>
              <a:pPr marL="285750" indent="-285750">
                <a:lnSpc>
                  <a:spcPts val="1300"/>
                </a:lnSpc>
                <a:spcBef>
                  <a:spcPct val="0"/>
                </a:spcBef>
              </a:pPr>
              <a:r>
                <a:rPr lang="ru-RU" sz="1400" b="1" dirty="0" smtClean="0"/>
                <a:t>Группа </a:t>
              </a:r>
              <a:r>
                <a:rPr lang="ru-RU" sz="1400" b="1" dirty="0" err="1" smtClean="0"/>
                <a:t>подуслуг</a:t>
              </a:r>
              <a:endParaRPr lang="ru-RU" sz="1400" b="1" dirty="0" smtClean="0"/>
            </a:p>
            <a:p>
              <a:pPr marL="285750" indent="-285750">
                <a:lnSpc>
                  <a:spcPts val="1300"/>
                </a:lnSpc>
                <a:spcBef>
                  <a:spcPct val="0"/>
                </a:spcBef>
              </a:pPr>
              <a:r>
                <a:rPr lang="ru-RU" sz="1400" b="1" dirty="0" smtClean="0"/>
                <a:t>Вариант предоставления (</a:t>
              </a:r>
              <a:r>
                <a:rPr lang="ru-RU" sz="1400" b="1" dirty="0" err="1" smtClean="0"/>
                <a:t>подуслуга</a:t>
              </a:r>
              <a:r>
                <a:rPr lang="ru-RU" sz="1400" b="1" dirty="0" smtClean="0"/>
                <a:t>)</a:t>
              </a:r>
              <a:endParaRPr lang="ru-RU" sz="1400" b="1" dirty="0"/>
            </a:p>
          </p:txBody>
        </p:sp>
        <p:grpSp>
          <p:nvGrpSpPr>
            <p:cNvPr id="86" name="Группа 85"/>
            <p:cNvGrpSpPr/>
            <p:nvPr/>
          </p:nvGrpSpPr>
          <p:grpSpPr>
            <a:xfrm>
              <a:off x="325547" y="2708920"/>
              <a:ext cx="240011" cy="276999"/>
              <a:chOff x="1283503" y="3544391"/>
              <a:chExt cx="302895" cy="349575"/>
            </a:xfrm>
          </p:grpSpPr>
          <p:sp>
            <p:nvSpPr>
              <p:cNvPr id="87" name="Овал 86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8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3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36096" y="3573016"/>
              <a:ext cx="2533650" cy="1571625"/>
            </a:xfrm>
            <a:prstGeom prst="rect">
              <a:avLst/>
            </a:prstGeom>
          </p:spPr>
        </p:pic>
        <p:sp>
          <p:nvSpPr>
            <p:cNvPr id="89" name="Rectangle 17"/>
            <p:cNvSpPr>
              <a:spLocks noChangeArrowheads="1"/>
            </p:cNvSpPr>
            <p:nvPr/>
          </p:nvSpPr>
          <p:spPr bwMode="auto">
            <a:xfrm>
              <a:off x="615104" y="3789532"/>
              <a:ext cx="4153488" cy="259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 smtClean="0"/>
                <a:t>Ввод наименования подуслуги/группы </a:t>
              </a:r>
              <a:r>
                <a:rPr lang="ru-RU" sz="1400" dirty="0" err="1" smtClean="0"/>
                <a:t>подуслуг</a:t>
              </a:r>
              <a:endParaRPr lang="ru-RU" sz="1400" b="1" dirty="0"/>
            </a:p>
          </p:txBody>
        </p:sp>
        <p:grpSp>
          <p:nvGrpSpPr>
            <p:cNvPr id="90" name="Группа 89"/>
            <p:cNvGrpSpPr/>
            <p:nvPr/>
          </p:nvGrpSpPr>
          <p:grpSpPr>
            <a:xfrm>
              <a:off x="349307" y="3758801"/>
              <a:ext cx="240011" cy="276999"/>
              <a:chOff x="1283503" y="3544391"/>
              <a:chExt cx="302895" cy="349575"/>
            </a:xfrm>
          </p:grpSpPr>
          <p:sp>
            <p:nvSpPr>
              <p:cNvPr id="91" name="Овал 9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  <p:sp>
          <p:nvSpPr>
            <p:cNvPr id="93" name="AutoShape 9"/>
            <p:cNvSpPr>
              <a:spLocks noChangeArrowheads="1"/>
            </p:cNvSpPr>
            <p:nvPr/>
          </p:nvSpPr>
          <p:spPr bwMode="auto">
            <a:xfrm>
              <a:off x="5616607" y="4154014"/>
              <a:ext cx="2138872" cy="367804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4" name="Группа 93"/>
            <p:cNvGrpSpPr/>
            <p:nvPr/>
          </p:nvGrpSpPr>
          <p:grpSpPr>
            <a:xfrm>
              <a:off x="7635473" y="4154014"/>
              <a:ext cx="240011" cy="276998"/>
              <a:chOff x="1283499" y="3544391"/>
              <a:chExt cx="302894" cy="349575"/>
            </a:xfrm>
          </p:grpSpPr>
          <p:sp>
            <p:nvSpPr>
              <p:cNvPr id="95" name="Овал 94"/>
              <p:cNvSpPr/>
              <p:nvPr/>
            </p:nvSpPr>
            <p:spPr>
              <a:xfrm>
                <a:off x="1283499" y="3573494"/>
                <a:ext cx="302894" cy="3028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6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4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7" name="AutoShape 9"/>
            <p:cNvSpPr>
              <a:spLocks noChangeArrowheads="1"/>
            </p:cNvSpPr>
            <p:nvPr/>
          </p:nvSpPr>
          <p:spPr bwMode="auto">
            <a:xfrm>
              <a:off x="5672600" y="4553231"/>
              <a:ext cx="834735" cy="182226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8" name="Группа 97"/>
            <p:cNvGrpSpPr/>
            <p:nvPr/>
          </p:nvGrpSpPr>
          <p:grpSpPr>
            <a:xfrm>
              <a:off x="5496601" y="4601147"/>
              <a:ext cx="240011" cy="276998"/>
              <a:chOff x="1283499" y="3544391"/>
              <a:chExt cx="302894" cy="349575"/>
            </a:xfrm>
          </p:grpSpPr>
          <p:sp>
            <p:nvSpPr>
              <p:cNvPr id="99" name="Овал 98"/>
              <p:cNvSpPr/>
              <p:nvPr/>
            </p:nvSpPr>
            <p:spPr>
              <a:xfrm>
                <a:off x="1283499" y="3573494"/>
                <a:ext cx="302894" cy="3028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0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5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1" name="Rectangle 17"/>
            <p:cNvSpPr>
              <a:spLocks noChangeArrowheads="1"/>
            </p:cNvSpPr>
            <p:nvPr/>
          </p:nvSpPr>
          <p:spPr bwMode="auto">
            <a:xfrm>
              <a:off x="615104" y="4410322"/>
              <a:ext cx="4236754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 smtClean="0"/>
                <a:t>Подтверждение добавление </a:t>
              </a:r>
              <a:r>
                <a:rPr lang="ru-RU" sz="1400" dirty="0"/>
                <a:t>подуслуги/группы </a:t>
              </a:r>
              <a:r>
                <a:rPr lang="ru-RU" sz="1400" dirty="0" err="1" smtClean="0"/>
                <a:t>подуслуг</a:t>
              </a:r>
              <a:r>
                <a:rPr lang="ru-RU" sz="1400" dirty="0" smtClean="0"/>
                <a:t> </a:t>
              </a:r>
              <a:endParaRPr lang="ru-RU" sz="1400" b="1" dirty="0"/>
            </a:p>
          </p:txBody>
        </p:sp>
        <p:grpSp>
          <p:nvGrpSpPr>
            <p:cNvPr id="102" name="Группа 101"/>
            <p:cNvGrpSpPr/>
            <p:nvPr/>
          </p:nvGrpSpPr>
          <p:grpSpPr>
            <a:xfrm>
              <a:off x="349307" y="4379591"/>
              <a:ext cx="240011" cy="276999"/>
              <a:chOff x="1283503" y="3544391"/>
              <a:chExt cx="302895" cy="349575"/>
            </a:xfrm>
          </p:grpSpPr>
          <p:sp>
            <p:nvSpPr>
              <p:cNvPr id="103" name="Овал 10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4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5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5" name="Rectangle 6"/>
            <p:cNvSpPr>
              <a:spLocks noChangeArrowheads="1"/>
            </p:cNvSpPr>
            <p:nvPr/>
          </p:nvSpPr>
          <p:spPr bwMode="auto">
            <a:xfrm>
              <a:off x="1484693" y="5229200"/>
              <a:ext cx="7420015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1600" b="1" dirty="0" smtClean="0">
                  <a:latin typeface="Arial" panose="020B0604020202020204" pitchFamily="34" charset="0"/>
                </a:rPr>
                <a:t>Существующие ограничения при </a:t>
              </a:r>
              <a:r>
                <a:rPr lang="ru-RU" sz="1600" b="1" dirty="0">
                  <a:latin typeface="Arial" panose="020B0604020202020204" pitchFamily="34" charset="0"/>
                </a:rPr>
                <a:t>добавлении подуслуги/группы </a:t>
              </a:r>
              <a:r>
                <a:rPr lang="ru-RU" sz="1600" b="1" dirty="0" err="1">
                  <a:latin typeface="Arial" panose="020B0604020202020204" pitchFamily="34" charset="0"/>
                </a:rPr>
                <a:t>подуслу</a:t>
              </a:r>
              <a:endParaRPr lang="ru-RU" sz="1600" b="1" dirty="0" smtClean="0">
                <a:latin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600" dirty="0" smtClean="0"/>
                <a:t>Группа </a:t>
              </a:r>
              <a:r>
                <a:rPr lang="ru-RU" sz="1600" dirty="0" err="1" smtClean="0"/>
                <a:t>подуслуга</a:t>
              </a:r>
              <a:r>
                <a:rPr lang="ru-RU" sz="1600" dirty="0" smtClean="0"/>
                <a:t> не может быть добавлена как подчиненный элемент подуслуги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600" dirty="0" err="1" smtClean="0"/>
                <a:t>Подуслуга</a:t>
              </a:r>
              <a:r>
                <a:rPr lang="ru-RU" sz="1600" dirty="0" smtClean="0"/>
                <a:t> </a:t>
              </a:r>
              <a:r>
                <a:rPr lang="ru-RU" sz="1600" dirty="0"/>
                <a:t>не может быть добавлена как подчиненный </a:t>
              </a:r>
              <a:r>
                <a:rPr lang="ru-RU" sz="1600" dirty="0" smtClean="0"/>
                <a:t>элемент иной подуслуги</a:t>
              </a:r>
              <a:endParaRPr lang="ru-RU" sz="1600" dirty="0"/>
            </a:p>
          </p:txBody>
        </p:sp>
        <p:pic>
          <p:nvPicPr>
            <p:cNvPr id="106" name="Рисунок 10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849" y="5301208"/>
              <a:ext cx="902023" cy="14202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180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177" y="3861048"/>
            <a:ext cx="5055666" cy="1602688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32" name="Группа 31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7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«Варианты предоставления». Поля группы </a:t>
            </a:r>
            <a:r>
              <a:rPr lang="ru-RU" sz="2400" b="1" dirty="0" err="1" smtClean="0"/>
              <a:t>подуслуг</a:t>
            </a:r>
            <a:endParaRPr lang="ru-RU" sz="24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69</a:t>
            </a:fld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322656" y="1118294"/>
            <a:ext cx="8726538" cy="5578213"/>
            <a:chOff x="322656" y="1118294"/>
            <a:chExt cx="8726538" cy="5578213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62376" y="2042067"/>
              <a:ext cx="3588467" cy="18189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64" name="Rectangle 17"/>
            <p:cNvSpPr>
              <a:spLocks noChangeArrowheads="1"/>
            </p:cNvSpPr>
            <p:nvPr/>
          </p:nvSpPr>
          <p:spPr bwMode="auto">
            <a:xfrm>
              <a:off x="591343" y="1155475"/>
              <a:ext cx="4650650" cy="759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 smtClean="0"/>
                <a:t>Для группы </a:t>
              </a:r>
              <a:r>
                <a:rPr lang="ru-RU" sz="1400" dirty="0" err="1" smtClean="0"/>
                <a:t>подуслуг</a:t>
              </a:r>
              <a:r>
                <a:rPr lang="ru-RU" sz="1400" dirty="0" smtClean="0"/>
                <a:t> задается перечень сведений, которые будут общими для всех подчиненных элементов (групп </a:t>
              </a:r>
              <a:r>
                <a:rPr lang="ru-RU" sz="1400" dirty="0" err="1" smtClean="0"/>
                <a:t>подуслуг</a:t>
              </a:r>
              <a:r>
                <a:rPr lang="ru-RU" sz="1400" dirty="0" smtClean="0"/>
                <a:t>/услуг). Для инициации данной операции необходимо нажать на</a:t>
              </a:r>
              <a:endParaRPr lang="ru-RU" sz="1400" dirty="0"/>
            </a:p>
          </p:txBody>
        </p:sp>
        <p:grpSp>
          <p:nvGrpSpPr>
            <p:cNvPr id="65" name="Группа 64"/>
            <p:cNvGrpSpPr/>
            <p:nvPr/>
          </p:nvGrpSpPr>
          <p:grpSpPr>
            <a:xfrm>
              <a:off x="325547" y="1124744"/>
              <a:ext cx="240011" cy="276999"/>
              <a:chOff x="1283503" y="3544391"/>
              <a:chExt cx="302895" cy="349575"/>
            </a:xfrm>
          </p:grpSpPr>
          <p:sp>
            <p:nvSpPr>
              <p:cNvPr id="66" name="Овал 65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9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80" name="Rectangle 17"/>
            <p:cNvSpPr>
              <a:spLocks noChangeArrowheads="1"/>
            </p:cNvSpPr>
            <p:nvPr/>
          </p:nvSpPr>
          <p:spPr bwMode="auto">
            <a:xfrm>
              <a:off x="606728" y="2211154"/>
              <a:ext cx="4635265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 smtClean="0"/>
                <a:t>В окне выводится перечень сведений, доступных для задания на уровне группы </a:t>
              </a:r>
              <a:r>
                <a:rPr lang="ru-RU" sz="1400" dirty="0" err="1" smtClean="0"/>
                <a:t>подуслуг</a:t>
              </a:r>
              <a:endParaRPr lang="ru-RU" sz="1400" b="1" dirty="0"/>
            </a:p>
          </p:txBody>
        </p:sp>
        <p:grpSp>
          <p:nvGrpSpPr>
            <p:cNvPr id="81" name="Группа 80"/>
            <p:cNvGrpSpPr/>
            <p:nvPr/>
          </p:nvGrpSpPr>
          <p:grpSpPr>
            <a:xfrm>
              <a:off x="334041" y="2213289"/>
              <a:ext cx="240011" cy="276999"/>
              <a:chOff x="1283503" y="3544391"/>
              <a:chExt cx="302895" cy="349575"/>
            </a:xfrm>
          </p:grpSpPr>
          <p:sp>
            <p:nvSpPr>
              <p:cNvPr id="82" name="Овал 81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3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grpSp>
          <p:nvGrpSpPr>
            <p:cNvPr id="86" name="Группа 85"/>
            <p:cNvGrpSpPr/>
            <p:nvPr/>
          </p:nvGrpSpPr>
          <p:grpSpPr>
            <a:xfrm>
              <a:off x="325547" y="2821073"/>
              <a:ext cx="240011" cy="276999"/>
              <a:chOff x="1283503" y="3544391"/>
              <a:chExt cx="302895" cy="349575"/>
            </a:xfrm>
          </p:grpSpPr>
          <p:sp>
            <p:nvSpPr>
              <p:cNvPr id="87" name="Овал 86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8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3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9" name="Rectangle 17"/>
            <p:cNvSpPr>
              <a:spLocks noChangeArrowheads="1"/>
            </p:cNvSpPr>
            <p:nvPr/>
          </p:nvSpPr>
          <p:spPr bwMode="auto">
            <a:xfrm>
              <a:off x="588453" y="4093370"/>
              <a:ext cx="3084564" cy="759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/>
                <a:t>Выбранные на шаге 2-3 сведения доступны для заполнения в области </a:t>
              </a:r>
              <a:r>
                <a:rPr lang="ru-RU" sz="1400" dirty="0" smtClean="0"/>
                <a:t>ввода описания </a:t>
              </a:r>
              <a:r>
                <a:rPr lang="ru-RU" sz="1400" dirty="0"/>
                <a:t>сведений о подуслуге (группе </a:t>
              </a:r>
              <a:r>
                <a:rPr lang="ru-RU" sz="1400" dirty="0" err="1"/>
                <a:t>подуслуг</a:t>
              </a:r>
              <a:r>
                <a:rPr lang="ru-RU" sz="1400" dirty="0" smtClean="0"/>
                <a:t>)</a:t>
              </a:r>
              <a:endParaRPr lang="ru-RU" sz="1400" dirty="0"/>
            </a:p>
          </p:txBody>
        </p:sp>
        <p:grpSp>
          <p:nvGrpSpPr>
            <p:cNvPr id="90" name="Группа 89"/>
            <p:cNvGrpSpPr/>
            <p:nvPr/>
          </p:nvGrpSpPr>
          <p:grpSpPr>
            <a:xfrm>
              <a:off x="322656" y="4062639"/>
              <a:ext cx="240011" cy="276999"/>
              <a:chOff x="1283503" y="3544391"/>
              <a:chExt cx="302895" cy="349575"/>
            </a:xfrm>
          </p:grpSpPr>
          <p:sp>
            <p:nvSpPr>
              <p:cNvPr id="91" name="Овал 9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  <p:sp>
          <p:nvSpPr>
            <p:cNvPr id="101" name="Rectangle 17"/>
            <p:cNvSpPr>
              <a:spLocks noChangeArrowheads="1"/>
            </p:cNvSpPr>
            <p:nvPr/>
          </p:nvSpPr>
          <p:spPr bwMode="auto">
            <a:xfrm>
              <a:off x="606728" y="5619971"/>
              <a:ext cx="3389208" cy="759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 smtClean="0"/>
                <a:t>Введенные в поля группы </a:t>
              </a:r>
              <a:r>
                <a:rPr lang="ru-RU" sz="1400" dirty="0" err="1" smtClean="0"/>
                <a:t>подуслуг</a:t>
              </a:r>
              <a:r>
                <a:rPr lang="ru-RU" sz="1400" dirty="0" smtClean="0"/>
                <a:t> значения копируются в подчиненные элементы и недоступны для редактирования</a:t>
              </a:r>
              <a:endParaRPr lang="ru-RU" sz="1400" b="1" dirty="0"/>
            </a:p>
          </p:txBody>
        </p:sp>
        <p:grpSp>
          <p:nvGrpSpPr>
            <p:cNvPr id="102" name="Группа 101"/>
            <p:cNvGrpSpPr/>
            <p:nvPr/>
          </p:nvGrpSpPr>
          <p:grpSpPr>
            <a:xfrm>
              <a:off x="340931" y="5589240"/>
              <a:ext cx="289159" cy="276999"/>
              <a:chOff x="1283503" y="3544391"/>
              <a:chExt cx="302895" cy="349575"/>
            </a:xfrm>
          </p:grpSpPr>
          <p:sp>
            <p:nvSpPr>
              <p:cNvPr id="103" name="Овал 10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4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5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89967" y="1118294"/>
              <a:ext cx="2495550" cy="857250"/>
            </a:xfrm>
            <a:prstGeom prst="rect">
              <a:avLst/>
            </a:prstGeom>
          </p:spPr>
        </p:pic>
        <p:sp>
          <p:nvSpPr>
            <p:cNvPr id="67" name="AutoShape 9"/>
            <p:cNvSpPr>
              <a:spLocks noChangeArrowheads="1"/>
            </p:cNvSpPr>
            <p:nvPr/>
          </p:nvSpPr>
          <p:spPr bwMode="auto">
            <a:xfrm>
              <a:off x="7948691" y="1435741"/>
              <a:ext cx="223710" cy="186818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8" name="Группа 67"/>
            <p:cNvGrpSpPr/>
            <p:nvPr/>
          </p:nvGrpSpPr>
          <p:grpSpPr>
            <a:xfrm>
              <a:off x="8060546" y="1219858"/>
              <a:ext cx="240011" cy="276998"/>
              <a:chOff x="1283499" y="3544391"/>
              <a:chExt cx="302894" cy="349575"/>
            </a:xfrm>
          </p:grpSpPr>
          <p:sp>
            <p:nvSpPr>
              <p:cNvPr id="69" name="Овал 68"/>
              <p:cNvSpPr/>
              <p:nvPr/>
            </p:nvSpPr>
            <p:spPr>
              <a:xfrm>
                <a:off x="1283499" y="3573494"/>
                <a:ext cx="302894" cy="3028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1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cxnSp>
          <p:nvCxnSpPr>
            <p:cNvPr id="71" name="Соединитель: уступ 2"/>
            <p:cNvCxnSpPr>
              <a:stCxn id="67" idx="2"/>
            </p:cNvCxnSpPr>
            <p:nvPr/>
          </p:nvCxnSpPr>
          <p:spPr>
            <a:xfrm rot="5400000">
              <a:off x="7357997" y="1397620"/>
              <a:ext cx="477610" cy="927489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AutoShape 9"/>
            <p:cNvSpPr>
              <a:spLocks noChangeArrowheads="1"/>
            </p:cNvSpPr>
            <p:nvPr/>
          </p:nvSpPr>
          <p:spPr bwMode="auto">
            <a:xfrm>
              <a:off x="5338822" y="2314612"/>
              <a:ext cx="3588467" cy="1384131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4" name="Группа 73"/>
            <p:cNvGrpSpPr/>
            <p:nvPr/>
          </p:nvGrpSpPr>
          <p:grpSpPr>
            <a:xfrm>
              <a:off x="8807283" y="2859223"/>
              <a:ext cx="240011" cy="276998"/>
              <a:chOff x="1283499" y="3544391"/>
              <a:chExt cx="302894" cy="349575"/>
            </a:xfrm>
          </p:grpSpPr>
          <p:sp>
            <p:nvSpPr>
              <p:cNvPr id="75" name="Овал 74"/>
              <p:cNvSpPr/>
              <p:nvPr/>
            </p:nvSpPr>
            <p:spPr>
              <a:xfrm>
                <a:off x="1283499" y="3573494"/>
                <a:ext cx="302894" cy="3028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6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2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39952" y="1654323"/>
              <a:ext cx="288032" cy="338861"/>
            </a:xfrm>
            <a:prstGeom prst="rect">
              <a:avLst/>
            </a:prstGeom>
          </p:spPr>
        </p:pic>
        <p:sp>
          <p:nvSpPr>
            <p:cNvPr id="77" name="AutoShape 9"/>
            <p:cNvSpPr>
              <a:spLocks noChangeArrowheads="1"/>
            </p:cNvSpPr>
            <p:nvPr/>
          </p:nvSpPr>
          <p:spPr bwMode="auto">
            <a:xfrm>
              <a:off x="8552656" y="3696737"/>
              <a:ext cx="352052" cy="164311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8" name="Группа 77"/>
            <p:cNvGrpSpPr/>
            <p:nvPr/>
          </p:nvGrpSpPr>
          <p:grpSpPr>
            <a:xfrm>
              <a:off x="8809183" y="3812593"/>
              <a:ext cx="240011" cy="276998"/>
              <a:chOff x="1283499" y="3544391"/>
              <a:chExt cx="302894" cy="349575"/>
            </a:xfrm>
          </p:grpSpPr>
          <p:sp>
            <p:nvSpPr>
              <p:cNvPr id="85" name="Овал 84"/>
              <p:cNvSpPr/>
              <p:nvPr/>
            </p:nvSpPr>
            <p:spPr>
              <a:xfrm>
                <a:off x="1283499" y="3573494"/>
                <a:ext cx="302894" cy="3028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7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3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8" name="Rectangle 17"/>
            <p:cNvSpPr>
              <a:spLocks noChangeArrowheads="1"/>
            </p:cNvSpPr>
            <p:nvPr/>
          </p:nvSpPr>
          <p:spPr bwMode="auto">
            <a:xfrm>
              <a:off x="606728" y="2836530"/>
              <a:ext cx="4635265" cy="59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 smtClean="0"/>
                <a:t>После задания требуемого перечня сведений, необходимо подтвердить выбор нажатием на кнопку </a:t>
              </a:r>
              <a:r>
                <a:rPr lang="ru-RU" sz="1400" b="1" dirty="0" smtClean="0"/>
                <a:t>Выбрать</a:t>
              </a:r>
              <a:endParaRPr lang="ru-RU" sz="1400" b="1" dirty="0"/>
            </a:p>
          </p:txBody>
        </p:sp>
        <p:cxnSp>
          <p:nvCxnSpPr>
            <p:cNvPr id="109" name="Соединитель: уступ 2"/>
            <p:cNvCxnSpPr>
              <a:stCxn id="77" idx="2"/>
            </p:cNvCxnSpPr>
            <p:nvPr/>
          </p:nvCxnSpPr>
          <p:spPr>
            <a:xfrm rot="5400000">
              <a:off x="7591585" y="3188603"/>
              <a:ext cx="464652" cy="1809543"/>
            </a:xfrm>
            <a:prstGeom prst="bentConnector2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39952" y="5544153"/>
              <a:ext cx="3790638" cy="1152354"/>
            </a:xfrm>
            <a:prstGeom prst="rect">
              <a:avLst/>
            </a:prstGeom>
          </p:spPr>
        </p:pic>
        <p:cxnSp>
          <p:nvCxnSpPr>
            <p:cNvPr id="110" name="Соединитель: уступ 2"/>
            <p:cNvCxnSpPr/>
            <p:nvPr/>
          </p:nvCxnSpPr>
          <p:spPr>
            <a:xfrm rot="10800000" flipV="1">
              <a:off x="6919140" y="4325698"/>
              <a:ext cx="1809545" cy="975509"/>
            </a:xfrm>
            <a:prstGeom prst="bentConnector3">
              <a:avLst>
                <a:gd name="adj1" fmla="val -5"/>
              </a:avLst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AutoShape 9"/>
            <p:cNvSpPr>
              <a:spLocks noChangeArrowheads="1"/>
            </p:cNvSpPr>
            <p:nvPr/>
          </p:nvSpPr>
          <p:spPr bwMode="auto">
            <a:xfrm>
              <a:off x="6258273" y="5572919"/>
              <a:ext cx="1672318" cy="1101360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3" name="Группа 112"/>
            <p:cNvGrpSpPr/>
            <p:nvPr/>
          </p:nvGrpSpPr>
          <p:grpSpPr>
            <a:xfrm>
              <a:off x="7810584" y="5970665"/>
              <a:ext cx="240011" cy="276998"/>
              <a:chOff x="1283499" y="3544391"/>
              <a:chExt cx="302894" cy="349575"/>
            </a:xfrm>
          </p:grpSpPr>
          <p:sp>
            <p:nvSpPr>
              <p:cNvPr id="114" name="Овал 113"/>
              <p:cNvSpPr/>
              <p:nvPr/>
            </p:nvSpPr>
            <p:spPr>
              <a:xfrm>
                <a:off x="1283499" y="3573494"/>
                <a:ext cx="302894" cy="3028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5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5</a:t>
                </a:r>
              </a:p>
            </p:txBody>
          </p:sp>
        </p:grpSp>
        <p:sp>
          <p:nvSpPr>
            <p:cNvPr id="120" name="AutoShape 9"/>
            <p:cNvSpPr>
              <a:spLocks noChangeArrowheads="1"/>
            </p:cNvSpPr>
            <p:nvPr/>
          </p:nvSpPr>
          <p:spPr bwMode="auto">
            <a:xfrm>
              <a:off x="5508104" y="4268726"/>
              <a:ext cx="1332288" cy="1159652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21" name="Группа 120"/>
            <p:cNvGrpSpPr/>
            <p:nvPr/>
          </p:nvGrpSpPr>
          <p:grpSpPr>
            <a:xfrm>
              <a:off x="5371852" y="4617268"/>
              <a:ext cx="240011" cy="276998"/>
              <a:chOff x="1283499" y="3544391"/>
              <a:chExt cx="302894" cy="349575"/>
            </a:xfrm>
          </p:grpSpPr>
          <p:sp>
            <p:nvSpPr>
              <p:cNvPr id="122" name="Овал 121"/>
              <p:cNvSpPr/>
              <p:nvPr/>
            </p:nvSpPr>
            <p:spPr>
              <a:xfrm>
                <a:off x="1283499" y="3573494"/>
                <a:ext cx="302894" cy="3028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3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4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cxnSp>
          <p:nvCxnSpPr>
            <p:cNvPr id="124" name="Соединитель: уступ 2"/>
            <p:cNvCxnSpPr>
              <a:endCxn id="112" idx="1"/>
            </p:cNvCxnSpPr>
            <p:nvPr/>
          </p:nvCxnSpPr>
          <p:spPr>
            <a:xfrm>
              <a:off x="5338823" y="5782157"/>
              <a:ext cx="919450" cy="341442"/>
            </a:xfrm>
            <a:prstGeom prst="bentConnector3">
              <a:avLst>
                <a:gd name="adj1" fmla="val 1311"/>
              </a:avLst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566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416527" y="2076233"/>
            <a:ext cx="64087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Основные приемы работы с реестром государственных </a:t>
            </a:r>
            <a:r>
              <a:rPr lang="ru-RU" sz="2400" b="1" dirty="0" smtClean="0"/>
              <a:t>и муниципальных услуг</a:t>
            </a:r>
            <a:endParaRPr lang="ru-RU" sz="2400" b="1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1416527" y="3082500"/>
            <a:ext cx="6408712" cy="45719"/>
            <a:chOff x="1403648" y="3860938"/>
            <a:chExt cx="6048672" cy="43536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568927" y="3081709"/>
            <a:ext cx="64087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Тема 1.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9437182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7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Вкладка «Варианты предоставления». Поля подуслуги</a:t>
            </a:r>
            <a:endParaRPr lang="ru-RU" sz="2400" b="1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395536" y="1052736"/>
            <a:ext cx="8998919" cy="5585546"/>
            <a:chOff x="395536" y="1052736"/>
            <a:chExt cx="8998919" cy="5585546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1052736"/>
              <a:ext cx="8220075" cy="3540875"/>
            </a:xfrm>
            <a:prstGeom prst="rect">
              <a:avLst/>
            </a:prstGeom>
          </p:spPr>
        </p:pic>
        <p:grpSp>
          <p:nvGrpSpPr>
            <p:cNvPr id="60" name="Группа 59"/>
            <p:cNvGrpSpPr/>
            <p:nvPr/>
          </p:nvGrpSpPr>
          <p:grpSpPr>
            <a:xfrm>
              <a:off x="395536" y="4732219"/>
              <a:ext cx="3025291" cy="283608"/>
              <a:chOff x="648364" y="1245169"/>
              <a:chExt cx="3025291" cy="283608"/>
            </a:xfrm>
          </p:grpSpPr>
          <p:sp>
            <p:nvSpPr>
              <p:cNvPr id="125" name="Rectangle 17"/>
              <p:cNvSpPr>
                <a:spLocks noChangeArrowheads="1"/>
              </p:cNvSpPr>
              <p:nvPr/>
            </p:nvSpPr>
            <p:spPr bwMode="auto">
              <a:xfrm>
                <a:off x="893909" y="1269732"/>
                <a:ext cx="2779746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Блок «Общие сведения»</a:t>
                </a:r>
                <a:endParaRPr lang="ru-RU" sz="1400" dirty="0"/>
              </a:p>
            </p:txBody>
          </p:sp>
          <p:grpSp>
            <p:nvGrpSpPr>
              <p:cNvPr id="126" name="Группа 125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127" name="Овал 126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</p:grpSp>
        <p:grpSp>
          <p:nvGrpSpPr>
            <p:cNvPr id="61" name="Группа 60"/>
            <p:cNvGrpSpPr/>
            <p:nvPr/>
          </p:nvGrpSpPr>
          <p:grpSpPr>
            <a:xfrm>
              <a:off x="395536" y="5229200"/>
              <a:ext cx="3025291" cy="450972"/>
              <a:chOff x="648364" y="1245169"/>
              <a:chExt cx="3025291" cy="450972"/>
            </a:xfrm>
          </p:grpSpPr>
          <p:sp>
            <p:nvSpPr>
              <p:cNvPr id="116" name="Rectangle 17"/>
              <p:cNvSpPr>
                <a:spLocks noChangeArrowheads="1"/>
              </p:cNvSpPr>
              <p:nvPr/>
            </p:nvSpPr>
            <p:spPr bwMode="auto">
              <a:xfrm>
                <a:off x="893909" y="1270383"/>
                <a:ext cx="2779746" cy="425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Блок «Основания для отказа/приостановления»</a:t>
                </a:r>
                <a:endParaRPr lang="ru-RU" sz="1400" dirty="0"/>
              </a:p>
            </p:txBody>
          </p:sp>
          <p:grpSp>
            <p:nvGrpSpPr>
              <p:cNvPr id="117" name="Группа 116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118" name="Овал 117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2</a:t>
                  </a:r>
                </a:p>
              </p:txBody>
            </p:sp>
          </p:grpSp>
        </p:grpSp>
        <p:grpSp>
          <p:nvGrpSpPr>
            <p:cNvPr id="62" name="Группа 61"/>
            <p:cNvGrpSpPr/>
            <p:nvPr/>
          </p:nvGrpSpPr>
          <p:grpSpPr>
            <a:xfrm>
              <a:off x="395536" y="5688712"/>
              <a:ext cx="3025291" cy="284259"/>
              <a:chOff x="648364" y="1245169"/>
              <a:chExt cx="3025291" cy="284259"/>
            </a:xfrm>
          </p:grpSpPr>
          <p:sp>
            <p:nvSpPr>
              <p:cNvPr id="100" name="Rectangle 17"/>
              <p:cNvSpPr>
                <a:spLocks noChangeArrowheads="1"/>
              </p:cNvSpPr>
              <p:nvPr/>
            </p:nvSpPr>
            <p:spPr bwMode="auto">
              <a:xfrm>
                <a:off x="893909" y="1270383"/>
                <a:ext cx="2779746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Блок «НПА»</a:t>
                </a:r>
                <a:endParaRPr lang="ru-RU" sz="1400" dirty="0"/>
              </a:p>
            </p:txBody>
          </p:sp>
          <p:grpSp>
            <p:nvGrpSpPr>
              <p:cNvPr id="105" name="Группа 104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106" name="Овал 105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3</a:t>
                  </a:r>
                </a:p>
              </p:txBody>
            </p:sp>
          </p:grpSp>
        </p:grpSp>
        <p:grpSp>
          <p:nvGrpSpPr>
            <p:cNvPr id="63" name="Группа 62"/>
            <p:cNvGrpSpPr/>
            <p:nvPr/>
          </p:nvGrpSpPr>
          <p:grpSpPr>
            <a:xfrm>
              <a:off x="395536" y="6187961"/>
              <a:ext cx="2592288" cy="450321"/>
              <a:chOff x="648364" y="1245169"/>
              <a:chExt cx="2592288" cy="450321"/>
            </a:xfrm>
          </p:grpSpPr>
          <p:sp>
            <p:nvSpPr>
              <p:cNvPr id="96" name="Rectangle 17"/>
              <p:cNvSpPr>
                <a:spLocks noChangeArrowheads="1"/>
              </p:cNvSpPr>
              <p:nvPr/>
            </p:nvSpPr>
            <p:spPr bwMode="auto">
              <a:xfrm>
                <a:off x="893909" y="1269732"/>
                <a:ext cx="2346743" cy="425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Блок «Административные процедуры»</a:t>
                </a:r>
                <a:endParaRPr lang="ru-RU" sz="1400" dirty="0"/>
              </a:p>
            </p:txBody>
          </p:sp>
          <p:grpSp>
            <p:nvGrpSpPr>
              <p:cNvPr id="97" name="Группа 96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98" name="Овал 97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4</a:t>
                  </a:r>
                </a:p>
              </p:txBody>
            </p:sp>
          </p:grpSp>
        </p:grpSp>
        <p:grpSp>
          <p:nvGrpSpPr>
            <p:cNvPr id="73" name="Группа 72"/>
            <p:cNvGrpSpPr/>
            <p:nvPr/>
          </p:nvGrpSpPr>
          <p:grpSpPr>
            <a:xfrm>
              <a:off x="3203848" y="4732219"/>
              <a:ext cx="3024336" cy="450972"/>
              <a:chOff x="648364" y="1245169"/>
              <a:chExt cx="2915604" cy="450972"/>
            </a:xfrm>
          </p:grpSpPr>
          <p:sp>
            <p:nvSpPr>
              <p:cNvPr id="84" name="Rectangle 17"/>
              <p:cNvSpPr>
                <a:spLocks noChangeArrowheads="1"/>
              </p:cNvSpPr>
              <p:nvPr/>
            </p:nvSpPr>
            <p:spPr bwMode="auto">
              <a:xfrm>
                <a:off x="893909" y="1270383"/>
                <a:ext cx="2670059" cy="425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Блок «Формы взаимодействия»</a:t>
                </a:r>
                <a:endParaRPr lang="ru-RU" sz="1400" dirty="0"/>
              </a:p>
            </p:txBody>
          </p:sp>
          <p:grpSp>
            <p:nvGrpSpPr>
              <p:cNvPr id="93" name="Группа 92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94" name="Овал 93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5</a:t>
                  </a:r>
                </a:p>
              </p:txBody>
            </p:sp>
          </p:grpSp>
        </p:grpSp>
        <p:grpSp>
          <p:nvGrpSpPr>
            <p:cNvPr id="129" name="Группа 128"/>
            <p:cNvGrpSpPr/>
            <p:nvPr/>
          </p:nvGrpSpPr>
          <p:grpSpPr>
            <a:xfrm>
              <a:off x="3211463" y="5240093"/>
              <a:ext cx="2014279" cy="284259"/>
              <a:chOff x="648364" y="1245169"/>
              <a:chExt cx="2014279" cy="284259"/>
            </a:xfrm>
          </p:grpSpPr>
          <p:sp>
            <p:nvSpPr>
              <p:cNvPr id="130" name="Rectangle 17"/>
              <p:cNvSpPr>
                <a:spLocks noChangeArrowheads="1"/>
              </p:cNvSpPr>
              <p:nvPr/>
            </p:nvSpPr>
            <p:spPr bwMode="auto">
              <a:xfrm>
                <a:off x="893909" y="1270383"/>
                <a:ext cx="1768734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Блок «Эталоны»</a:t>
                </a:r>
                <a:endParaRPr lang="ru-RU" sz="1400" dirty="0"/>
              </a:p>
            </p:txBody>
          </p:sp>
          <p:grpSp>
            <p:nvGrpSpPr>
              <p:cNvPr id="131" name="Группа 130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132" name="Овал 131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6</a:t>
                  </a:r>
                </a:p>
              </p:txBody>
            </p:sp>
          </p:grpSp>
        </p:grpSp>
        <p:grpSp>
          <p:nvGrpSpPr>
            <p:cNvPr id="134" name="Группа 133"/>
            <p:cNvGrpSpPr/>
            <p:nvPr/>
          </p:nvGrpSpPr>
          <p:grpSpPr>
            <a:xfrm>
              <a:off x="3211463" y="5661248"/>
              <a:ext cx="3088729" cy="284259"/>
              <a:chOff x="648364" y="1245169"/>
              <a:chExt cx="3088729" cy="284259"/>
            </a:xfrm>
          </p:grpSpPr>
          <p:sp>
            <p:nvSpPr>
              <p:cNvPr id="135" name="Rectangle 17"/>
              <p:cNvSpPr>
                <a:spLocks noChangeArrowheads="1"/>
              </p:cNvSpPr>
              <p:nvPr/>
            </p:nvSpPr>
            <p:spPr bwMode="auto">
              <a:xfrm>
                <a:off x="893909" y="1270383"/>
                <a:ext cx="2843184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Блок «Пошаговая инструкция»</a:t>
                </a:r>
                <a:endParaRPr lang="ru-RU" sz="1400" dirty="0"/>
              </a:p>
            </p:txBody>
          </p:sp>
          <p:grpSp>
            <p:nvGrpSpPr>
              <p:cNvPr id="136" name="Группа 135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137" name="Овал 136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 smtClean="0">
                      <a:solidFill>
                        <a:srgbClr val="C00000"/>
                      </a:solidFill>
                    </a:rPr>
                    <a:t>7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grpSp>
          <p:nvGrpSpPr>
            <p:cNvPr id="139" name="Группа 138"/>
            <p:cNvGrpSpPr/>
            <p:nvPr/>
          </p:nvGrpSpPr>
          <p:grpSpPr>
            <a:xfrm>
              <a:off x="3211463" y="6165304"/>
              <a:ext cx="3160737" cy="284259"/>
              <a:chOff x="648364" y="1245169"/>
              <a:chExt cx="3160737" cy="284259"/>
            </a:xfrm>
          </p:grpSpPr>
          <p:sp>
            <p:nvSpPr>
              <p:cNvPr id="140" name="Rectangle 17"/>
              <p:cNvSpPr>
                <a:spLocks noChangeArrowheads="1"/>
              </p:cNvSpPr>
              <p:nvPr/>
            </p:nvSpPr>
            <p:spPr bwMode="auto">
              <a:xfrm>
                <a:off x="893909" y="1270383"/>
                <a:ext cx="2915192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Блок «Категории получателей»</a:t>
                </a:r>
                <a:endParaRPr lang="ru-RU" sz="1400" dirty="0"/>
              </a:p>
            </p:txBody>
          </p:sp>
          <p:grpSp>
            <p:nvGrpSpPr>
              <p:cNvPr id="141" name="Группа 140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142" name="Овал 141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4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8</a:t>
                  </a:r>
                </a:p>
              </p:txBody>
            </p:sp>
          </p:grpSp>
        </p:grpSp>
        <p:grpSp>
          <p:nvGrpSpPr>
            <p:cNvPr id="144" name="Группа 143"/>
            <p:cNvGrpSpPr/>
            <p:nvPr/>
          </p:nvGrpSpPr>
          <p:grpSpPr>
            <a:xfrm>
              <a:off x="6228184" y="4686053"/>
              <a:ext cx="3160737" cy="284259"/>
              <a:chOff x="648364" y="1245169"/>
              <a:chExt cx="3160737" cy="284259"/>
            </a:xfrm>
          </p:grpSpPr>
          <p:sp>
            <p:nvSpPr>
              <p:cNvPr id="145" name="Rectangle 17"/>
              <p:cNvSpPr>
                <a:spLocks noChangeArrowheads="1"/>
              </p:cNvSpPr>
              <p:nvPr/>
            </p:nvSpPr>
            <p:spPr bwMode="auto">
              <a:xfrm>
                <a:off x="893909" y="1270383"/>
                <a:ext cx="2915192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Блок «Жизненные ситуации»</a:t>
                </a:r>
                <a:endParaRPr lang="ru-RU" sz="1400" dirty="0"/>
              </a:p>
            </p:txBody>
          </p:sp>
          <p:grpSp>
            <p:nvGrpSpPr>
              <p:cNvPr id="146" name="Группа 145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147" name="Овал 146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4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 smtClean="0">
                      <a:solidFill>
                        <a:srgbClr val="C00000"/>
                      </a:solidFill>
                    </a:rPr>
                    <a:t>9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grpSp>
          <p:nvGrpSpPr>
            <p:cNvPr id="149" name="Группа 148"/>
            <p:cNvGrpSpPr/>
            <p:nvPr/>
          </p:nvGrpSpPr>
          <p:grpSpPr>
            <a:xfrm>
              <a:off x="6156175" y="5113961"/>
              <a:ext cx="3238280" cy="284259"/>
              <a:chOff x="570821" y="1245169"/>
              <a:chExt cx="3238280" cy="284259"/>
            </a:xfrm>
          </p:grpSpPr>
          <p:sp>
            <p:nvSpPr>
              <p:cNvPr id="150" name="Rectangle 17"/>
              <p:cNvSpPr>
                <a:spLocks noChangeArrowheads="1"/>
              </p:cNvSpPr>
              <p:nvPr/>
            </p:nvSpPr>
            <p:spPr bwMode="auto">
              <a:xfrm>
                <a:off x="893909" y="1270383"/>
                <a:ext cx="2915192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Блок «Оплата»</a:t>
                </a:r>
                <a:endParaRPr lang="ru-RU" sz="1400" dirty="0"/>
              </a:p>
            </p:txBody>
          </p:sp>
          <p:grpSp>
            <p:nvGrpSpPr>
              <p:cNvPr id="151" name="Группа 150"/>
              <p:cNvGrpSpPr/>
              <p:nvPr/>
            </p:nvGrpSpPr>
            <p:grpSpPr>
              <a:xfrm>
                <a:off x="570821" y="1245169"/>
                <a:ext cx="432049" cy="276999"/>
                <a:chOff x="1185643" y="3544391"/>
                <a:chExt cx="545248" cy="349575"/>
              </a:xfrm>
            </p:grpSpPr>
            <p:sp>
              <p:nvSpPr>
                <p:cNvPr id="152" name="Овал 151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185643" y="3544391"/>
                  <a:ext cx="545248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 smtClean="0">
                      <a:solidFill>
                        <a:srgbClr val="C00000"/>
                      </a:solidFill>
                    </a:rPr>
                    <a:t>10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6156175" y="5543253"/>
              <a:ext cx="3238280" cy="450972"/>
              <a:chOff x="570821" y="1245169"/>
              <a:chExt cx="3238280" cy="450972"/>
            </a:xfrm>
          </p:grpSpPr>
          <p:sp>
            <p:nvSpPr>
              <p:cNvPr id="160" name="Rectangle 17"/>
              <p:cNvSpPr>
                <a:spLocks noChangeArrowheads="1"/>
              </p:cNvSpPr>
              <p:nvPr/>
            </p:nvSpPr>
            <p:spPr bwMode="auto">
              <a:xfrm>
                <a:off x="893909" y="1270383"/>
                <a:ext cx="2915192" cy="425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Блок «Информационные системы»</a:t>
                </a:r>
                <a:endParaRPr lang="ru-RU" sz="1400" dirty="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570821" y="1245169"/>
                <a:ext cx="432049" cy="276999"/>
                <a:chOff x="1185643" y="3544391"/>
                <a:chExt cx="545248" cy="349575"/>
              </a:xfrm>
            </p:grpSpPr>
            <p:sp>
              <p:nvSpPr>
                <p:cNvPr id="162" name="Овал 161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185643" y="3544391"/>
                  <a:ext cx="545248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 smtClean="0">
                      <a:solidFill>
                        <a:srgbClr val="C00000"/>
                      </a:solidFill>
                    </a:rPr>
                    <a:t>11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grpSp>
          <p:nvGrpSpPr>
            <p:cNvPr id="164" name="Группа 163"/>
            <p:cNvGrpSpPr/>
            <p:nvPr/>
          </p:nvGrpSpPr>
          <p:grpSpPr>
            <a:xfrm>
              <a:off x="6156175" y="5961313"/>
              <a:ext cx="3238280" cy="284259"/>
              <a:chOff x="570821" y="1245169"/>
              <a:chExt cx="3238280" cy="284259"/>
            </a:xfrm>
          </p:grpSpPr>
          <p:sp>
            <p:nvSpPr>
              <p:cNvPr id="165" name="Rectangle 17"/>
              <p:cNvSpPr>
                <a:spLocks noChangeArrowheads="1"/>
              </p:cNvSpPr>
              <p:nvPr/>
            </p:nvSpPr>
            <p:spPr bwMode="auto">
              <a:xfrm>
                <a:off x="893909" y="1270383"/>
                <a:ext cx="2915192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Блок «Входящие документы»</a:t>
                </a:r>
                <a:endParaRPr lang="ru-RU" sz="1400" dirty="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570821" y="1245169"/>
                <a:ext cx="432049" cy="276999"/>
                <a:chOff x="1185643" y="3544391"/>
                <a:chExt cx="545248" cy="349575"/>
              </a:xfrm>
            </p:grpSpPr>
            <p:sp>
              <p:nvSpPr>
                <p:cNvPr id="167" name="Овал 166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185643" y="3544391"/>
                  <a:ext cx="545248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 smtClean="0">
                      <a:solidFill>
                        <a:srgbClr val="C00000"/>
                      </a:solidFill>
                    </a:rPr>
                    <a:t>12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</p:grpSp>
      <p:grpSp>
        <p:nvGrpSpPr>
          <p:cNvPr id="169" name="Группа 168"/>
          <p:cNvGrpSpPr/>
          <p:nvPr/>
        </p:nvGrpSpPr>
        <p:grpSpPr>
          <a:xfrm>
            <a:off x="6156175" y="6344288"/>
            <a:ext cx="3238280" cy="450972"/>
            <a:chOff x="570821" y="1245169"/>
            <a:chExt cx="3238280" cy="450972"/>
          </a:xfrm>
        </p:grpSpPr>
        <p:sp>
          <p:nvSpPr>
            <p:cNvPr id="170" name="Rectangle 17"/>
            <p:cNvSpPr>
              <a:spLocks noChangeArrowheads="1"/>
            </p:cNvSpPr>
            <p:nvPr/>
          </p:nvSpPr>
          <p:spPr bwMode="auto">
            <a:xfrm>
              <a:off x="893909" y="1270383"/>
              <a:ext cx="2915192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 smtClean="0"/>
                <a:t>Добавление сценариев завершения</a:t>
              </a:r>
              <a:endParaRPr lang="ru-RU" sz="1400" dirty="0"/>
            </a:p>
          </p:txBody>
        </p:sp>
        <p:grpSp>
          <p:nvGrpSpPr>
            <p:cNvPr id="171" name="Группа 170"/>
            <p:cNvGrpSpPr/>
            <p:nvPr/>
          </p:nvGrpSpPr>
          <p:grpSpPr>
            <a:xfrm>
              <a:off x="570821" y="1245169"/>
              <a:ext cx="432049" cy="276999"/>
              <a:chOff x="1185643" y="3544391"/>
              <a:chExt cx="545248" cy="349575"/>
            </a:xfrm>
          </p:grpSpPr>
          <p:sp>
            <p:nvSpPr>
              <p:cNvPr id="172" name="Овал 171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3" name="Text Box 15"/>
              <p:cNvSpPr txBox="1">
                <a:spLocks noChangeArrowheads="1"/>
              </p:cNvSpPr>
              <p:nvPr/>
            </p:nvSpPr>
            <p:spPr bwMode="auto">
              <a:xfrm>
                <a:off x="1185643" y="3544391"/>
                <a:ext cx="545248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13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3321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68" y="855510"/>
            <a:ext cx="7419863" cy="4055674"/>
          </a:xfrm>
          <a:prstGeom prst="rect">
            <a:avLst/>
          </a:prstGeom>
        </p:spPr>
      </p:pic>
      <p:grpSp>
        <p:nvGrpSpPr>
          <p:cNvPr id="21" name="Группа 20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Блок </a:t>
            </a:r>
            <a:r>
              <a:rPr lang="ru-RU" sz="2400" b="1" dirty="0"/>
              <a:t>«Общие сведения»</a:t>
            </a:r>
          </a:p>
        </p:txBody>
      </p:sp>
      <p:grpSp>
        <p:nvGrpSpPr>
          <p:cNvPr id="52" name="Группа 51"/>
          <p:cNvGrpSpPr/>
          <p:nvPr/>
        </p:nvGrpSpPr>
        <p:grpSpPr>
          <a:xfrm>
            <a:off x="1008411" y="5284278"/>
            <a:ext cx="2483469" cy="617033"/>
            <a:chOff x="648364" y="1245169"/>
            <a:chExt cx="2483469" cy="617033"/>
          </a:xfrm>
        </p:grpSpPr>
        <p:sp>
          <p:nvSpPr>
            <p:cNvPr id="73" name="Rectangle 17"/>
            <p:cNvSpPr>
              <a:spLocks noChangeArrowheads="1"/>
            </p:cNvSpPr>
            <p:nvPr/>
          </p:nvSpPr>
          <p:spPr bwMode="auto">
            <a:xfrm>
              <a:off x="893909" y="1269732"/>
              <a:ext cx="2237924" cy="59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 smtClean="0"/>
                <a:t>Идентификатор</a:t>
              </a:r>
              <a:endParaRPr lang="ru-RU" sz="1400" dirty="0"/>
            </a:p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100" dirty="0" smtClean="0"/>
                <a:t>(</a:t>
              </a:r>
              <a:r>
                <a:rPr lang="ru-RU" sz="1100" i="1" dirty="0" smtClean="0"/>
                <a:t>заполняется автоматически</a:t>
              </a:r>
              <a:r>
                <a:rPr lang="ru-RU" sz="1100" dirty="0" smtClean="0"/>
                <a:t>)</a:t>
              </a:r>
              <a:endParaRPr lang="ru-RU" sz="1400" dirty="0"/>
            </a:p>
          </p:txBody>
        </p:sp>
        <p:grpSp>
          <p:nvGrpSpPr>
            <p:cNvPr id="74" name="Группа 73"/>
            <p:cNvGrpSpPr/>
            <p:nvPr/>
          </p:nvGrpSpPr>
          <p:grpSpPr>
            <a:xfrm>
              <a:off x="648364" y="1245169"/>
              <a:ext cx="240011" cy="276999"/>
              <a:chOff x="1283503" y="3544391"/>
              <a:chExt cx="302895" cy="349575"/>
            </a:xfrm>
          </p:grpSpPr>
          <p:sp>
            <p:nvSpPr>
              <p:cNvPr id="75" name="Овал 7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6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</p:grpSp>
      <p:grpSp>
        <p:nvGrpSpPr>
          <p:cNvPr id="53" name="Группа 52"/>
          <p:cNvGrpSpPr/>
          <p:nvPr/>
        </p:nvGrpSpPr>
        <p:grpSpPr>
          <a:xfrm>
            <a:off x="1008411" y="5836009"/>
            <a:ext cx="2095165" cy="617684"/>
            <a:chOff x="648364" y="1245169"/>
            <a:chExt cx="2095165" cy="617684"/>
          </a:xfrm>
        </p:grpSpPr>
        <p:sp>
          <p:nvSpPr>
            <p:cNvPr id="69" name="Rectangle 17"/>
            <p:cNvSpPr>
              <a:spLocks noChangeArrowheads="1"/>
            </p:cNvSpPr>
            <p:nvPr/>
          </p:nvSpPr>
          <p:spPr bwMode="auto">
            <a:xfrm>
              <a:off x="893909" y="1270383"/>
              <a:ext cx="1849620" cy="59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/>
                <a:t>Системный </a:t>
              </a:r>
              <a:r>
                <a:rPr lang="ru-RU" sz="1400" dirty="0" smtClean="0"/>
                <a:t>код</a:t>
              </a:r>
            </a:p>
            <a:p>
              <a:pPr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 smtClean="0"/>
                <a:t>(</a:t>
              </a:r>
              <a:r>
                <a:rPr lang="ru-RU" sz="1100" i="1" dirty="0"/>
                <a:t>заполняется</a:t>
              </a:r>
              <a:r>
                <a:rPr lang="ru-RU" sz="1400" i="1" dirty="0"/>
                <a:t> </a:t>
              </a:r>
              <a:r>
                <a:rPr lang="ru-RU" sz="1100" i="1" dirty="0"/>
                <a:t>автоматически</a:t>
              </a:r>
              <a:r>
                <a:rPr lang="ru-RU" sz="1400" dirty="0" smtClean="0"/>
                <a:t>)</a:t>
              </a:r>
              <a:endParaRPr lang="ru-RU" sz="1800" dirty="0"/>
            </a:p>
          </p:txBody>
        </p:sp>
        <p:grpSp>
          <p:nvGrpSpPr>
            <p:cNvPr id="70" name="Группа 69"/>
            <p:cNvGrpSpPr/>
            <p:nvPr/>
          </p:nvGrpSpPr>
          <p:grpSpPr>
            <a:xfrm>
              <a:off x="648364" y="1245169"/>
              <a:ext cx="240011" cy="276999"/>
              <a:chOff x="1283503" y="3544391"/>
              <a:chExt cx="302895" cy="349575"/>
            </a:xfrm>
          </p:grpSpPr>
          <p:sp>
            <p:nvSpPr>
              <p:cNvPr id="71" name="Овал 7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2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</p:grpSp>
      <p:grpSp>
        <p:nvGrpSpPr>
          <p:cNvPr id="55" name="Группа 54"/>
          <p:cNvGrpSpPr/>
          <p:nvPr/>
        </p:nvGrpSpPr>
        <p:grpSpPr>
          <a:xfrm>
            <a:off x="3748219" y="5261227"/>
            <a:ext cx="1732646" cy="617033"/>
            <a:chOff x="648364" y="1245169"/>
            <a:chExt cx="1732646" cy="617033"/>
          </a:xfrm>
        </p:grpSpPr>
        <p:sp>
          <p:nvSpPr>
            <p:cNvPr id="61" name="Rectangle 17"/>
            <p:cNvSpPr>
              <a:spLocks noChangeArrowheads="1"/>
            </p:cNvSpPr>
            <p:nvPr/>
          </p:nvSpPr>
          <p:spPr bwMode="auto">
            <a:xfrm>
              <a:off x="893909" y="1269732"/>
              <a:ext cx="1487101" cy="59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>
                  <a:solidFill>
                    <a:prstClr val="black"/>
                  </a:solidFill>
                  <a:latin typeface="Arial" charset="0"/>
                </a:rPr>
                <a:t>Блок </a:t>
              </a:r>
              <a:r>
                <a:rPr lang="ru-RU" sz="1400" dirty="0" smtClean="0">
                  <a:solidFill>
                    <a:prstClr val="black"/>
                  </a:solidFill>
                  <a:latin typeface="Arial" charset="0"/>
                </a:rPr>
                <a:t>схема </a:t>
              </a:r>
              <a:r>
                <a:rPr lang="ru-RU" sz="1100" i="1" dirty="0" smtClean="0">
                  <a:solidFill>
                    <a:prstClr val="black"/>
                  </a:solidFill>
                  <a:latin typeface="Arial" charset="0"/>
                </a:rPr>
                <a:t>(</a:t>
              </a:r>
              <a:r>
                <a:rPr lang="ru-RU" sz="1100" i="1" dirty="0">
                  <a:solidFill>
                    <a:prstClr val="black"/>
                  </a:solidFill>
                  <a:latin typeface="Arial" charset="0"/>
                </a:rPr>
                <a:t>выбор файла)</a:t>
              </a:r>
            </a:p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endParaRPr lang="ru-RU" sz="1100" i="1" dirty="0"/>
            </a:p>
          </p:txBody>
        </p:sp>
        <p:grpSp>
          <p:nvGrpSpPr>
            <p:cNvPr id="62" name="Группа 61"/>
            <p:cNvGrpSpPr/>
            <p:nvPr/>
          </p:nvGrpSpPr>
          <p:grpSpPr>
            <a:xfrm>
              <a:off x="648364" y="1245169"/>
              <a:ext cx="240011" cy="276999"/>
              <a:chOff x="1283503" y="3544391"/>
              <a:chExt cx="302895" cy="349575"/>
            </a:xfrm>
          </p:grpSpPr>
          <p:sp>
            <p:nvSpPr>
              <p:cNvPr id="63" name="Овал 6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smtClean="0">
                    <a:solidFill>
                      <a:srgbClr val="C00000"/>
                    </a:solidFill>
                  </a:rPr>
                  <a:t>3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56" name="Группа 55"/>
          <p:cNvGrpSpPr/>
          <p:nvPr/>
        </p:nvGrpSpPr>
        <p:grpSpPr>
          <a:xfrm>
            <a:off x="6119974" y="5263106"/>
            <a:ext cx="2106233" cy="450972"/>
            <a:chOff x="648364" y="1245169"/>
            <a:chExt cx="2106233" cy="450972"/>
          </a:xfrm>
        </p:grpSpPr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893909" y="1270383"/>
              <a:ext cx="1860688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/>
                <a:t>Результат оказания </a:t>
              </a:r>
              <a:r>
                <a:rPr lang="ru-RU" sz="1100" i="1" dirty="0"/>
                <a:t>(обязательное)</a:t>
              </a:r>
              <a:endParaRPr lang="ru-RU" sz="1400" i="1" dirty="0"/>
            </a:p>
          </p:txBody>
        </p:sp>
        <p:grpSp>
          <p:nvGrpSpPr>
            <p:cNvPr id="58" name="Группа 57"/>
            <p:cNvGrpSpPr/>
            <p:nvPr/>
          </p:nvGrpSpPr>
          <p:grpSpPr>
            <a:xfrm>
              <a:off x="648364" y="1245169"/>
              <a:ext cx="240011" cy="276999"/>
              <a:chOff x="1283503" y="3544391"/>
              <a:chExt cx="302895" cy="349575"/>
            </a:xfrm>
          </p:grpSpPr>
          <p:sp>
            <p:nvSpPr>
              <p:cNvPr id="59" name="Овал 58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5</a:t>
                </a:r>
              </a:p>
            </p:txBody>
          </p:sp>
        </p:grpSp>
      </p:grpSp>
      <p:sp>
        <p:nvSpPr>
          <p:cNvPr id="496649" name="AutoShape 9"/>
          <p:cNvSpPr>
            <a:spLocks noChangeArrowheads="1"/>
          </p:cNvSpPr>
          <p:nvPr/>
        </p:nvSpPr>
        <p:spPr bwMode="auto">
          <a:xfrm>
            <a:off x="3875517" y="2240008"/>
            <a:ext cx="4080859" cy="296544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96652" name="AutoShape 12"/>
          <p:cNvSpPr>
            <a:spLocks noChangeArrowheads="1"/>
          </p:cNvSpPr>
          <p:nvPr/>
        </p:nvSpPr>
        <p:spPr bwMode="auto">
          <a:xfrm>
            <a:off x="3899529" y="2604367"/>
            <a:ext cx="4056848" cy="1803921"/>
          </a:xfrm>
          <a:prstGeom prst="roundRect">
            <a:avLst>
              <a:gd name="adj" fmla="val 1868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96655" name="AutoShape 15"/>
          <p:cNvSpPr>
            <a:spLocks noChangeArrowheads="1"/>
          </p:cNvSpPr>
          <p:nvPr/>
        </p:nvSpPr>
        <p:spPr bwMode="auto">
          <a:xfrm>
            <a:off x="3899529" y="4485570"/>
            <a:ext cx="4056848" cy="395926"/>
          </a:xfrm>
          <a:prstGeom prst="roundRect">
            <a:avLst>
              <a:gd name="adj" fmla="val 893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96662" name="AutoShape 22"/>
          <p:cNvSpPr>
            <a:spLocks noChangeArrowheads="1"/>
          </p:cNvSpPr>
          <p:nvPr/>
        </p:nvSpPr>
        <p:spPr bwMode="auto">
          <a:xfrm>
            <a:off x="3875517" y="1392994"/>
            <a:ext cx="4080859" cy="296417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2" name="Группа 31"/>
          <p:cNvGrpSpPr/>
          <p:nvPr/>
        </p:nvGrpSpPr>
        <p:grpSpPr>
          <a:xfrm>
            <a:off x="7812360" y="2231000"/>
            <a:ext cx="310528" cy="276999"/>
            <a:chOff x="1290490" y="3596063"/>
            <a:chExt cx="288924" cy="257727"/>
          </a:xfrm>
        </p:grpSpPr>
        <p:sp>
          <p:nvSpPr>
            <p:cNvPr id="33" name="Овал 32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 Box 15"/>
            <p:cNvSpPr txBox="1">
              <a:spLocks noChangeArrowheads="1"/>
            </p:cNvSpPr>
            <p:nvPr/>
          </p:nvSpPr>
          <p:spPr bwMode="auto">
            <a:xfrm>
              <a:off x="1290490" y="3596063"/>
              <a:ext cx="288924" cy="25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3</a:t>
              </a: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7780701" y="3120636"/>
            <a:ext cx="310528" cy="276999"/>
            <a:chOff x="1290490" y="3596063"/>
            <a:chExt cx="288924" cy="257727"/>
          </a:xfrm>
        </p:grpSpPr>
        <p:sp>
          <p:nvSpPr>
            <p:cNvPr id="78" name="Овал 77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Text Box 15"/>
            <p:cNvSpPr txBox="1">
              <a:spLocks noChangeArrowheads="1"/>
            </p:cNvSpPr>
            <p:nvPr/>
          </p:nvSpPr>
          <p:spPr bwMode="auto">
            <a:xfrm>
              <a:off x="1290490" y="3596063"/>
              <a:ext cx="288924" cy="25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4</a:t>
              </a:r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7808626" y="4529593"/>
            <a:ext cx="310528" cy="276999"/>
            <a:chOff x="1290490" y="3596063"/>
            <a:chExt cx="288924" cy="257727"/>
          </a:xfrm>
        </p:grpSpPr>
        <p:sp>
          <p:nvSpPr>
            <p:cNvPr id="81" name="Овал 80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Text Box 15"/>
            <p:cNvSpPr txBox="1">
              <a:spLocks noChangeArrowheads="1"/>
            </p:cNvSpPr>
            <p:nvPr/>
          </p:nvSpPr>
          <p:spPr bwMode="auto">
            <a:xfrm>
              <a:off x="1290490" y="3596063"/>
              <a:ext cx="288924" cy="25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5</a:t>
              </a:r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7801112" y="1386344"/>
            <a:ext cx="310528" cy="276999"/>
            <a:chOff x="1290490" y="3596063"/>
            <a:chExt cx="288924" cy="257727"/>
          </a:xfrm>
        </p:grpSpPr>
        <p:sp>
          <p:nvSpPr>
            <p:cNvPr id="84" name="Овал 83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Text Box 15"/>
            <p:cNvSpPr txBox="1">
              <a:spLocks noChangeArrowheads="1"/>
            </p:cNvSpPr>
            <p:nvPr/>
          </p:nvSpPr>
          <p:spPr bwMode="auto">
            <a:xfrm>
              <a:off x="1290490" y="3596063"/>
              <a:ext cx="288924" cy="25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71</a:t>
            </a:fld>
            <a:endParaRPr lang="ru-RU"/>
          </a:p>
        </p:txBody>
      </p:sp>
      <p:sp>
        <p:nvSpPr>
          <p:cNvPr id="50" name="AutoShape 22"/>
          <p:cNvSpPr>
            <a:spLocks noChangeArrowheads="1"/>
          </p:cNvSpPr>
          <p:nvPr/>
        </p:nvSpPr>
        <p:spPr bwMode="auto">
          <a:xfrm>
            <a:off x="3886765" y="1766689"/>
            <a:ext cx="4080859" cy="296417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1" name="Группа 50"/>
          <p:cNvGrpSpPr/>
          <p:nvPr/>
        </p:nvGrpSpPr>
        <p:grpSpPr>
          <a:xfrm>
            <a:off x="7812360" y="1777135"/>
            <a:ext cx="310528" cy="276999"/>
            <a:chOff x="1290490" y="3596063"/>
            <a:chExt cx="288924" cy="257727"/>
          </a:xfrm>
        </p:grpSpPr>
        <p:sp>
          <p:nvSpPr>
            <p:cNvPr id="54" name="Овал 53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Text Box 15"/>
            <p:cNvSpPr txBox="1">
              <a:spLocks noChangeArrowheads="1"/>
            </p:cNvSpPr>
            <p:nvPr/>
          </p:nvSpPr>
          <p:spPr bwMode="auto">
            <a:xfrm>
              <a:off x="1290490" y="3596063"/>
              <a:ext cx="288924" cy="25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3748219" y="5845206"/>
            <a:ext cx="2106233" cy="450972"/>
            <a:chOff x="648364" y="1245169"/>
            <a:chExt cx="2106233" cy="450972"/>
          </a:xfrm>
        </p:grpSpPr>
        <p:sp>
          <p:nvSpPr>
            <p:cNvPr id="86" name="Rectangle 17"/>
            <p:cNvSpPr>
              <a:spLocks noChangeArrowheads="1"/>
            </p:cNvSpPr>
            <p:nvPr/>
          </p:nvSpPr>
          <p:spPr bwMode="auto">
            <a:xfrm>
              <a:off x="893909" y="1270383"/>
              <a:ext cx="1860688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400" dirty="0" smtClean="0">
                  <a:solidFill>
                    <a:prstClr val="black"/>
                  </a:solidFill>
                  <a:latin typeface="Arial" charset="0"/>
                </a:rPr>
                <a:t>Основание</a:t>
              </a:r>
            </a:p>
            <a:p>
              <a:pPr lvl="0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100" i="1" dirty="0" smtClean="0">
                  <a:solidFill>
                    <a:prstClr val="black"/>
                  </a:solidFill>
                  <a:latin typeface="Arial" charset="0"/>
                </a:rPr>
                <a:t>(редактор текста)</a:t>
              </a:r>
              <a:endParaRPr lang="ru-RU" sz="1100" i="1" dirty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87" name="Группа 86"/>
            <p:cNvGrpSpPr/>
            <p:nvPr/>
          </p:nvGrpSpPr>
          <p:grpSpPr>
            <a:xfrm>
              <a:off x="648364" y="1245169"/>
              <a:ext cx="240011" cy="276999"/>
              <a:chOff x="1283503" y="3544391"/>
              <a:chExt cx="302895" cy="349575"/>
            </a:xfrm>
          </p:grpSpPr>
          <p:sp>
            <p:nvSpPr>
              <p:cNvPr id="88" name="Овал 87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9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046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344" y="799984"/>
            <a:ext cx="7634863" cy="3820802"/>
          </a:xfrm>
          <a:prstGeom prst="rect">
            <a:avLst/>
          </a:prstGeom>
        </p:spPr>
      </p:pic>
      <p:grpSp>
        <p:nvGrpSpPr>
          <p:cNvPr id="21" name="Группа 20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Блок </a:t>
            </a:r>
            <a:r>
              <a:rPr lang="ru-RU" sz="2400" b="1" dirty="0"/>
              <a:t>«Общие сведения»</a:t>
            </a:r>
          </a:p>
        </p:txBody>
      </p:sp>
      <p:sp>
        <p:nvSpPr>
          <p:cNvPr id="496649" name="AutoShape 9"/>
          <p:cNvSpPr>
            <a:spLocks noChangeArrowheads="1"/>
          </p:cNvSpPr>
          <p:nvPr/>
        </p:nvSpPr>
        <p:spPr bwMode="auto">
          <a:xfrm>
            <a:off x="3473605" y="1513893"/>
            <a:ext cx="1458435" cy="114907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96652" name="AutoShape 12"/>
          <p:cNvSpPr>
            <a:spLocks noChangeArrowheads="1"/>
          </p:cNvSpPr>
          <p:nvPr/>
        </p:nvSpPr>
        <p:spPr bwMode="auto">
          <a:xfrm>
            <a:off x="3473605" y="1687300"/>
            <a:ext cx="4197268" cy="301540"/>
          </a:xfrm>
          <a:prstGeom prst="roundRect">
            <a:avLst>
              <a:gd name="adj" fmla="val 1868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96655" name="AutoShape 15"/>
          <p:cNvSpPr>
            <a:spLocks noChangeArrowheads="1"/>
          </p:cNvSpPr>
          <p:nvPr/>
        </p:nvSpPr>
        <p:spPr bwMode="auto">
          <a:xfrm>
            <a:off x="3473605" y="1988840"/>
            <a:ext cx="4196142" cy="395926"/>
          </a:xfrm>
          <a:prstGeom prst="roundRect">
            <a:avLst>
              <a:gd name="adj" fmla="val 893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96662" name="AutoShape 22"/>
          <p:cNvSpPr>
            <a:spLocks noChangeArrowheads="1"/>
          </p:cNvSpPr>
          <p:nvPr/>
        </p:nvSpPr>
        <p:spPr bwMode="auto">
          <a:xfrm>
            <a:off x="3473605" y="1049177"/>
            <a:ext cx="4197805" cy="224083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2" name="Группа 31"/>
          <p:cNvGrpSpPr/>
          <p:nvPr/>
        </p:nvGrpSpPr>
        <p:grpSpPr>
          <a:xfrm>
            <a:off x="4833407" y="1412776"/>
            <a:ext cx="310528" cy="276999"/>
            <a:chOff x="1290490" y="3596063"/>
            <a:chExt cx="288924" cy="257727"/>
          </a:xfrm>
        </p:grpSpPr>
        <p:sp>
          <p:nvSpPr>
            <p:cNvPr id="33" name="Овал 32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 Box 15"/>
            <p:cNvSpPr txBox="1">
              <a:spLocks noChangeArrowheads="1"/>
            </p:cNvSpPr>
            <p:nvPr/>
          </p:nvSpPr>
          <p:spPr bwMode="auto">
            <a:xfrm>
              <a:off x="1290490" y="3596063"/>
              <a:ext cx="288924" cy="25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3</a:t>
              </a: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7512974" y="1628800"/>
            <a:ext cx="310528" cy="276999"/>
            <a:chOff x="1290490" y="3596063"/>
            <a:chExt cx="288924" cy="257727"/>
          </a:xfrm>
        </p:grpSpPr>
        <p:sp>
          <p:nvSpPr>
            <p:cNvPr id="78" name="Овал 77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Text Box 15"/>
            <p:cNvSpPr txBox="1">
              <a:spLocks noChangeArrowheads="1"/>
            </p:cNvSpPr>
            <p:nvPr/>
          </p:nvSpPr>
          <p:spPr bwMode="auto">
            <a:xfrm>
              <a:off x="1290490" y="3596063"/>
              <a:ext cx="288924" cy="25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4</a:t>
              </a:r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7519367" y="1999873"/>
            <a:ext cx="310528" cy="276999"/>
            <a:chOff x="1290490" y="3596063"/>
            <a:chExt cx="288924" cy="257727"/>
          </a:xfrm>
        </p:grpSpPr>
        <p:sp>
          <p:nvSpPr>
            <p:cNvPr id="81" name="Овал 80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Text Box 15"/>
            <p:cNvSpPr txBox="1">
              <a:spLocks noChangeArrowheads="1"/>
            </p:cNvSpPr>
            <p:nvPr/>
          </p:nvSpPr>
          <p:spPr bwMode="auto">
            <a:xfrm>
              <a:off x="1290490" y="3596063"/>
              <a:ext cx="288924" cy="25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5</a:t>
              </a:r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7516146" y="919753"/>
            <a:ext cx="310528" cy="276999"/>
            <a:chOff x="1290490" y="3596063"/>
            <a:chExt cx="288924" cy="257727"/>
          </a:xfrm>
        </p:grpSpPr>
        <p:sp>
          <p:nvSpPr>
            <p:cNvPr id="84" name="Овал 83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Text Box 15"/>
            <p:cNvSpPr txBox="1">
              <a:spLocks noChangeArrowheads="1"/>
            </p:cNvSpPr>
            <p:nvPr/>
          </p:nvSpPr>
          <p:spPr bwMode="auto">
            <a:xfrm>
              <a:off x="1290490" y="3596063"/>
              <a:ext cx="288924" cy="25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z="800" smtClean="0"/>
              <a:pPr>
                <a:defRPr/>
              </a:pPr>
              <a:t>72</a:t>
            </a:fld>
            <a:endParaRPr lang="ru-RU" sz="800" dirty="0"/>
          </a:p>
        </p:txBody>
      </p:sp>
      <p:sp>
        <p:nvSpPr>
          <p:cNvPr id="50" name="AutoShape 22"/>
          <p:cNvSpPr>
            <a:spLocks noChangeArrowheads="1"/>
          </p:cNvSpPr>
          <p:nvPr/>
        </p:nvSpPr>
        <p:spPr bwMode="auto">
          <a:xfrm>
            <a:off x="3473606" y="1308996"/>
            <a:ext cx="4208148" cy="175788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1" name="Группа 50"/>
          <p:cNvGrpSpPr/>
          <p:nvPr/>
        </p:nvGrpSpPr>
        <p:grpSpPr>
          <a:xfrm>
            <a:off x="7516146" y="1207785"/>
            <a:ext cx="310528" cy="276999"/>
            <a:chOff x="1290490" y="3596063"/>
            <a:chExt cx="288924" cy="257727"/>
          </a:xfrm>
        </p:grpSpPr>
        <p:sp>
          <p:nvSpPr>
            <p:cNvPr id="54" name="Овал 53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Text Box 15"/>
            <p:cNvSpPr txBox="1">
              <a:spLocks noChangeArrowheads="1"/>
            </p:cNvSpPr>
            <p:nvPr/>
          </p:nvSpPr>
          <p:spPr bwMode="auto">
            <a:xfrm>
              <a:off x="1290490" y="3596063"/>
              <a:ext cx="288924" cy="25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sp>
        <p:nvSpPr>
          <p:cNvPr id="66" name="AutoShape 15"/>
          <p:cNvSpPr>
            <a:spLocks noChangeArrowheads="1"/>
          </p:cNvSpPr>
          <p:nvPr/>
        </p:nvSpPr>
        <p:spPr bwMode="auto">
          <a:xfrm>
            <a:off x="3473605" y="2348880"/>
            <a:ext cx="4208148" cy="591094"/>
          </a:xfrm>
          <a:prstGeom prst="roundRect">
            <a:avLst>
              <a:gd name="adj" fmla="val 893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7" name="Группа 66"/>
          <p:cNvGrpSpPr/>
          <p:nvPr/>
        </p:nvGrpSpPr>
        <p:grpSpPr>
          <a:xfrm>
            <a:off x="7535551" y="2503929"/>
            <a:ext cx="310528" cy="276999"/>
            <a:chOff x="1290490" y="3596063"/>
            <a:chExt cx="288924" cy="257727"/>
          </a:xfrm>
        </p:grpSpPr>
        <p:sp>
          <p:nvSpPr>
            <p:cNvPr id="90" name="Овал 89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auto">
            <a:xfrm>
              <a:off x="1290490" y="3596063"/>
              <a:ext cx="288924" cy="25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6</a:t>
              </a:r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155205" y="4671245"/>
            <a:ext cx="3096343" cy="462924"/>
            <a:chOff x="648364" y="1245172"/>
            <a:chExt cx="3096343" cy="462924"/>
          </a:xfrm>
        </p:grpSpPr>
        <p:sp>
          <p:nvSpPr>
            <p:cNvPr id="93" name="Rectangle 17"/>
            <p:cNvSpPr>
              <a:spLocks noChangeArrowheads="1"/>
            </p:cNvSpPr>
            <p:nvPr/>
          </p:nvSpPr>
          <p:spPr bwMode="auto">
            <a:xfrm>
              <a:off x="893908" y="1282338"/>
              <a:ext cx="2850799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200" dirty="0"/>
                <a:t>Краткое </a:t>
              </a:r>
              <a:r>
                <a:rPr lang="ru-RU" sz="1200" dirty="0" smtClean="0"/>
                <a:t>наименование</a:t>
              </a:r>
            </a:p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200" dirty="0" smtClean="0"/>
                <a:t>для </a:t>
              </a:r>
              <a:r>
                <a:rPr lang="ru-RU" sz="1200" dirty="0"/>
                <a:t>ЕПГУ </a:t>
              </a:r>
              <a:r>
                <a:rPr lang="ru-RU" sz="1100" i="1" dirty="0"/>
                <a:t>(обязательное)</a:t>
              </a:r>
            </a:p>
          </p:txBody>
        </p:sp>
        <p:grpSp>
          <p:nvGrpSpPr>
            <p:cNvPr id="94" name="Группа 93"/>
            <p:cNvGrpSpPr/>
            <p:nvPr/>
          </p:nvGrpSpPr>
          <p:grpSpPr>
            <a:xfrm>
              <a:off x="648364" y="1245172"/>
              <a:ext cx="240011" cy="263062"/>
              <a:chOff x="1283503" y="3544391"/>
              <a:chExt cx="302895" cy="331986"/>
            </a:xfrm>
          </p:grpSpPr>
          <p:sp>
            <p:nvSpPr>
              <p:cNvPr id="95" name="Овал 9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800"/>
              </a:p>
            </p:txBody>
          </p:sp>
          <p:sp>
            <p:nvSpPr>
              <p:cNvPr id="96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30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1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</p:grpSp>
      <p:grpSp>
        <p:nvGrpSpPr>
          <p:cNvPr id="97" name="Группа 96"/>
          <p:cNvGrpSpPr/>
          <p:nvPr/>
        </p:nvGrpSpPr>
        <p:grpSpPr>
          <a:xfrm>
            <a:off x="166274" y="5157195"/>
            <a:ext cx="2965566" cy="629636"/>
            <a:chOff x="648364" y="1245172"/>
            <a:chExt cx="2965566" cy="629636"/>
          </a:xfrm>
        </p:grpSpPr>
        <p:sp>
          <p:nvSpPr>
            <p:cNvPr id="98" name="Rectangle 17"/>
            <p:cNvSpPr>
              <a:spLocks noChangeArrowheads="1"/>
            </p:cNvSpPr>
            <p:nvPr/>
          </p:nvSpPr>
          <p:spPr bwMode="auto">
            <a:xfrm>
              <a:off x="893908" y="1282338"/>
              <a:ext cx="2720022" cy="59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200" dirty="0" smtClean="0"/>
                <a:t>Признак Используется</a:t>
              </a:r>
            </a:p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200" dirty="0" smtClean="0"/>
                <a:t>для </a:t>
              </a:r>
              <a:r>
                <a:rPr lang="ru-RU" sz="1200" dirty="0"/>
                <a:t>межведомственного взаимодействия</a:t>
              </a:r>
            </a:p>
          </p:txBody>
        </p:sp>
        <p:grpSp>
          <p:nvGrpSpPr>
            <p:cNvPr id="99" name="Группа 98"/>
            <p:cNvGrpSpPr/>
            <p:nvPr/>
          </p:nvGrpSpPr>
          <p:grpSpPr>
            <a:xfrm>
              <a:off x="648364" y="1245172"/>
              <a:ext cx="240011" cy="263062"/>
              <a:chOff x="1283503" y="3544391"/>
              <a:chExt cx="302895" cy="331986"/>
            </a:xfrm>
          </p:grpSpPr>
          <p:sp>
            <p:nvSpPr>
              <p:cNvPr id="100" name="Овал 99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800"/>
              </a:p>
            </p:txBody>
          </p:sp>
          <p:sp>
            <p:nvSpPr>
              <p:cNvPr id="101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30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100" b="1" smtClean="0">
                    <a:solidFill>
                      <a:srgbClr val="C00000"/>
                    </a:solidFill>
                  </a:rPr>
                  <a:t>2</a:t>
                </a:r>
                <a:endParaRPr lang="ru-RU" sz="1100" b="1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102" name="Группа 101"/>
          <p:cNvGrpSpPr/>
          <p:nvPr/>
        </p:nvGrpSpPr>
        <p:grpSpPr>
          <a:xfrm>
            <a:off x="166274" y="5725077"/>
            <a:ext cx="3096343" cy="296211"/>
            <a:chOff x="648364" y="1245172"/>
            <a:chExt cx="3096343" cy="296211"/>
          </a:xfrm>
        </p:grpSpPr>
        <p:sp>
          <p:nvSpPr>
            <p:cNvPr id="103" name="Rectangle 17"/>
            <p:cNvSpPr>
              <a:spLocks noChangeArrowheads="1"/>
            </p:cNvSpPr>
            <p:nvPr/>
          </p:nvSpPr>
          <p:spPr bwMode="auto">
            <a:xfrm>
              <a:off x="893908" y="1282338"/>
              <a:ext cx="2850799" cy="259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200" dirty="0" smtClean="0"/>
                <a:t>Признак </a:t>
              </a:r>
              <a:r>
                <a:rPr lang="ru-RU" sz="1200" dirty="0"/>
                <a:t>Без участия заявителя</a:t>
              </a:r>
            </a:p>
          </p:txBody>
        </p:sp>
        <p:grpSp>
          <p:nvGrpSpPr>
            <p:cNvPr id="104" name="Группа 103"/>
            <p:cNvGrpSpPr/>
            <p:nvPr/>
          </p:nvGrpSpPr>
          <p:grpSpPr>
            <a:xfrm>
              <a:off x="648364" y="1245172"/>
              <a:ext cx="240011" cy="263062"/>
              <a:chOff x="1283503" y="3544391"/>
              <a:chExt cx="302895" cy="331986"/>
            </a:xfrm>
          </p:grpSpPr>
          <p:sp>
            <p:nvSpPr>
              <p:cNvPr id="105" name="Овал 10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800"/>
              </a:p>
            </p:txBody>
          </p:sp>
          <p:sp>
            <p:nvSpPr>
              <p:cNvPr id="106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30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100" b="1" smtClean="0">
                    <a:solidFill>
                      <a:srgbClr val="C00000"/>
                    </a:solidFill>
                  </a:rPr>
                  <a:t>3</a:t>
                </a:r>
                <a:endParaRPr lang="ru-RU" sz="1100" b="1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107" name="Группа 106"/>
          <p:cNvGrpSpPr/>
          <p:nvPr/>
        </p:nvGrpSpPr>
        <p:grpSpPr>
          <a:xfrm>
            <a:off x="179513" y="6085117"/>
            <a:ext cx="3096343" cy="296211"/>
            <a:chOff x="648364" y="1245172"/>
            <a:chExt cx="3096343" cy="296211"/>
          </a:xfrm>
        </p:grpSpPr>
        <p:sp>
          <p:nvSpPr>
            <p:cNvPr id="108" name="Rectangle 17"/>
            <p:cNvSpPr>
              <a:spLocks noChangeArrowheads="1"/>
            </p:cNvSpPr>
            <p:nvPr/>
          </p:nvSpPr>
          <p:spPr bwMode="auto">
            <a:xfrm>
              <a:off x="893908" y="1282338"/>
              <a:ext cx="2850799" cy="259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200" dirty="0"/>
                <a:t>Адрес в сети Интернет</a:t>
              </a:r>
            </a:p>
          </p:txBody>
        </p:sp>
        <p:grpSp>
          <p:nvGrpSpPr>
            <p:cNvPr id="109" name="Группа 108"/>
            <p:cNvGrpSpPr/>
            <p:nvPr/>
          </p:nvGrpSpPr>
          <p:grpSpPr>
            <a:xfrm>
              <a:off x="648364" y="1245172"/>
              <a:ext cx="240011" cy="263062"/>
              <a:chOff x="1283503" y="3544391"/>
              <a:chExt cx="302895" cy="331986"/>
            </a:xfrm>
          </p:grpSpPr>
          <p:sp>
            <p:nvSpPr>
              <p:cNvPr id="110" name="Овал 109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800"/>
              </a:p>
            </p:txBody>
          </p:sp>
          <p:sp>
            <p:nvSpPr>
              <p:cNvPr id="111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30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100" b="1" smtClean="0">
                    <a:solidFill>
                      <a:srgbClr val="C00000"/>
                    </a:solidFill>
                  </a:rPr>
                  <a:t>4</a:t>
                </a:r>
                <a:endParaRPr lang="ru-RU" sz="1100" b="1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112" name="Группа 111"/>
          <p:cNvGrpSpPr/>
          <p:nvPr/>
        </p:nvGrpSpPr>
        <p:grpSpPr>
          <a:xfrm>
            <a:off x="179513" y="6428453"/>
            <a:ext cx="3096343" cy="296211"/>
            <a:chOff x="648364" y="1245172"/>
            <a:chExt cx="3096343" cy="296211"/>
          </a:xfrm>
        </p:grpSpPr>
        <p:sp>
          <p:nvSpPr>
            <p:cNvPr id="113" name="Rectangle 17"/>
            <p:cNvSpPr>
              <a:spLocks noChangeArrowheads="1"/>
            </p:cNvSpPr>
            <p:nvPr/>
          </p:nvSpPr>
          <p:spPr bwMode="auto">
            <a:xfrm>
              <a:off x="893908" y="1282338"/>
              <a:ext cx="2850799" cy="259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200" dirty="0"/>
                <a:t>Описание</a:t>
              </a:r>
            </a:p>
          </p:txBody>
        </p:sp>
        <p:grpSp>
          <p:nvGrpSpPr>
            <p:cNvPr id="114" name="Группа 113"/>
            <p:cNvGrpSpPr/>
            <p:nvPr/>
          </p:nvGrpSpPr>
          <p:grpSpPr>
            <a:xfrm>
              <a:off x="648364" y="1245172"/>
              <a:ext cx="240011" cy="263062"/>
              <a:chOff x="1283503" y="3544391"/>
              <a:chExt cx="302895" cy="331986"/>
            </a:xfrm>
          </p:grpSpPr>
          <p:sp>
            <p:nvSpPr>
              <p:cNvPr id="115" name="Овал 11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800"/>
              </a:p>
            </p:txBody>
          </p:sp>
          <p:sp>
            <p:nvSpPr>
              <p:cNvPr id="116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30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100" b="1" smtClean="0">
                    <a:solidFill>
                      <a:srgbClr val="C00000"/>
                    </a:solidFill>
                  </a:rPr>
                  <a:t>5</a:t>
                </a:r>
                <a:endParaRPr lang="ru-RU" sz="1100" b="1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117" name="Группа 116"/>
          <p:cNvGrpSpPr/>
          <p:nvPr/>
        </p:nvGrpSpPr>
        <p:grpSpPr>
          <a:xfrm>
            <a:off x="2843808" y="4694268"/>
            <a:ext cx="3125050" cy="462924"/>
            <a:chOff x="648364" y="1245172"/>
            <a:chExt cx="3096343" cy="462924"/>
          </a:xfrm>
        </p:grpSpPr>
        <p:sp>
          <p:nvSpPr>
            <p:cNvPr id="118" name="Rectangle 17"/>
            <p:cNvSpPr>
              <a:spLocks noChangeArrowheads="1"/>
            </p:cNvSpPr>
            <p:nvPr/>
          </p:nvSpPr>
          <p:spPr bwMode="auto">
            <a:xfrm>
              <a:off x="893908" y="1282338"/>
              <a:ext cx="2850799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200" dirty="0"/>
                <a:t>Срок предоставления </a:t>
              </a:r>
              <a:r>
                <a:rPr lang="ru-RU" sz="1100" i="1" dirty="0"/>
                <a:t>(обязательное</a:t>
              </a:r>
              <a:r>
                <a:rPr lang="ru-RU" sz="1100" i="1" dirty="0" smtClean="0"/>
                <a:t>)</a:t>
              </a:r>
              <a:r>
                <a:rPr lang="ru-RU" sz="1200" dirty="0"/>
                <a:t> и комментарий к нему</a:t>
              </a:r>
            </a:p>
          </p:txBody>
        </p:sp>
        <p:grpSp>
          <p:nvGrpSpPr>
            <p:cNvPr id="119" name="Группа 118"/>
            <p:cNvGrpSpPr/>
            <p:nvPr/>
          </p:nvGrpSpPr>
          <p:grpSpPr>
            <a:xfrm>
              <a:off x="648364" y="1245172"/>
              <a:ext cx="240011" cy="263062"/>
              <a:chOff x="1283503" y="3544391"/>
              <a:chExt cx="302895" cy="331986"/>
            </a:xfrm>
          </p:grpSpPr>
          <p:sp>
            <p:nvSpPr>
              <p:cNvPr id="120" name="Овал 119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800"/>
              </a:p>
            </p:txBody>
          </p:sp>
          <p:sp>
            <p:nvSpPr>
              <p:cNvPr id="121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30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100" b="1" smtClean="0">
                    <a:solidFill>
                      <a:srgbClr val="C00000"/>
                    </a:solidFill>
                  </a:rPr>
                  <a:t>6</a:t>
                </a:r>
                <a:endParaRPr lang="ru-RU" sz="1100" b="1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122" name="Группа 121"/>
          <p:cNvGrpSpPr/>
          <p:nvPr/>
        </p:nvGrpSpPr>
        <p:grpSpPr>
          <a:xfrm>
            <a:off x="2843808" y="5356810"/>
            <a:ext cx="3396998" cy="592470"/>
            <a:chOff x="648364" y="1245172"/>
            <a:chExt cx="3365792" cy="592470"/>
          </a:xfrm>
        </p:grpSpPr>
        <p:sp>
          <p:nvSpPr>
            <p:cNvPr id="123" name="Rectangle 17"/>
            <p:cNvSpPr>
              <a:spLocks noChangeArrowheads="1"/>
            </p:cNvSpPr>
            <p:nvPr/>
          </p:nvSpPr>
          <p:spPr bwMode="auto">
            <a:xfrm>
              <a:off x="893909" y="1245172"/>
              <a:ext cx="3120247" cy="59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200" dirty="0"/>
                <a:t>Максимальный срок ожидания в </a:t>
              </a:r>
              <a:r>
                <a:rPr lang="ru-RU" sz="1200" dirty="0" smtClean="0"/>
                <a:t>очереди при подаче запроса о предоставлении услуги </a:t>
              </a:r>
              <a:r>
                <a:rPr lang="ru-RU" sz="1100" i="1" dirty="0" smtClean="0"/>
                <a:t>(обязательное</a:t>
              </a:r>
              <a:r>
                <a:rPr lang="ru-RU" sz="1100" i="1" dirty="0"/>
                <a:t>)</a:t>
              </a:r>
            </a:p>
          </p:txBody>
        </p:sp>
        <p:grpSp>
          <p:nvGrpSpPr>
            <p:cNvPr id="124" name="Группа 123"/>
            <p:cNvGrpSpPr/>
            <p:nvPr/>
          </p:nvGrpSpPr>
          <p:grpSpPr>
            <a:xfrm>
              <a:off x="648364" y="1245172"/>
              <a:ext cx="240011" cy="263062"/>
              <a:chOff x="1283503" y="3544391"/>
              <a:chExt cx="302895" cy="331986"/>
            </a:xfrm>
          </p:grpSpPr>
          <p:sp>
            <p:nvSpPr>
              <p:cNvPr id="125" name="Овал 12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800"/>
              </a:p>
            </p:txBody>
          </p:sp>
          <p:sp>
            <p:nvSpPr>
              <p:cNvPr id="126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30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100" b="1" smtClean="0">
                    <a:solidFill>
                      <a:srgbClr val="C00000"/>
                    </a:solidFill>
                  </a:rPr>
                  <a:t>7</a:t>
                </a:r>
                <a:endParaRPr lang="ru-RU" sz="1100" b="1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127" name="Группа 126"/>
          <p:cNvGrpSpPr/>
          <p:nvPr/>
        </p:nvGrpSpPr>
        <p:grpSpPr>
          <a:xfrm>
            <a:off x="6497514" y="4724256"/>
            <a:ext cx="3282728" cy="432268"/>
            <a:chOff x="648364" y="1245172"/>
            <a:chExt cx="3252572" cy="432268"/>
          </a:xfrm>
        </p:grpSpPr>
        <p:sp>
          <p:nvSpPr>
            <p:cNvPr id="128" name="Rectangle 17"/>
            <p:cNvSpPr>
              <a:spLocks noChangeArrowheads="1"/>
            </p:cNvSpPr>
            <p:nvPr/>
          </p:nvSpPr>
          <p:spPr bwMode="auto">
            <a:xfrm>
              <a:off x="893908" y="1251682"/>
              <a:ext cx="3007028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200" dirty="0"/>
                <a:t>Срок </a:t>
              </a:r>
              <a:r>
                <a:rPr lang="ru-RU" sz="1200" dirty="0" smtClean="0"/>
                <a:t>регистрации запроса </a:t>
              </a:r>
              <a:r>
                <a:rPr lang="ru-RU" sz="1100" i="1" dirty="0" smtClean="0"/>
                <a:t>(обязательное</a:t>
              </a:r>
              <a:r>
                <a:rPr lang="ru-RU" sz="1100" i="1" dirty="0"/>
                <a:t>)</a:t>
              </a:r>
            </a:p>
          </p:txBody>
        </p:sp>
        <p:grpSp>
          <p:nvGrpSpPr>
            <p:cNvPr id="129" name="Группа 128"/>
            <p:cNvGrpSpPr/>
            <p:nvPr/>
          </p:nvGrpSpPr>
          <p:grpSpPr>
            <a:xfrm>
              <a:off x="648364" y="1245172"/>
              <a:ext cx="240011" cy="263062"/>
              <a:chOff x="1283503" y="3544391"/>
              <a:chExt cx="302895" cy="331986"/>
            </a:xfrm>
          </p:grpSpPr>
          <p:sp>
            <p:nvSpPr>
              <p:cNvPr id="130" name="Овал 129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800"/>
              </a:p>
            </p:txBody>
          </p:sp>
          <p:sp>
            <p:nvSpPr>
              <p:cNvPr id="131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30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100" b="1" dirty="0">
                    <a:solidFill>
                      <a:srgbClr val="C00000"/>
                    </a:solidFill>
                  </a:rPr>
                  <a:t>9</a:t>
                </a:r>
              </a:p>
            </p:txBody>
          </p:sp>
        </p:grpSp>
      </p:grpSp>
      <p:grpSp>
        <p:nvGrpSpPr>
          <p:cNvPr id="132" name="Группа 131"/>
          <p:cNvGrpSpPr/>
          <p:nvPr/>
        </p:nvGrpSpPr>
        <p:grpSpPr>
          <a:xfrm>
            <a:off x="6404262" y="5369165"/>
            <a:ext cx="3189595" cy="425758"/>
            <a:chOff x="555112" y="1225357"/>
            <a:chExt cx="3189595" cy="425758"/>
          </a:xfrm>
        </p:grpSpPr>
        <p:sp>
          <p:nvSpPr>
            <p:cNvPr id="133" name="Rectangle 17"/>
            <p:cNvSpPr>
              <a:spLocks noChangeArrowheads="1"/>
            </p:cNvSpPr>
            <p:nvPr/>
          </p:nvSpPr>
          <p:spPr bwMode="auto">
            <a:xfrm>
              <a:off x="893908" y="1225357"/>
              <a:ext cx="2850799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200" dirty="0"/>
                <a:t>Порядок регистрации </a:t>
              </a:r>
              <a:r>
                <a:rPr lang="ru-RU" sz="1200" dirty="0" smtClean="0"/>
                <a:t>запроса</a:t>
              </a:r>
            </a:p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100" i="1" dirty="0" smtClean="0"/>
                <a:t>(обязательное</a:t>
              </a:r>
              <a:r>
                <a:rPr lang="ru-RU" sz="1100" i="1" dirty="0"/>
                <a:t>)</a:t>
              </a:r>
            </a:p>
          </p:txBody>
        </p:sp>
        <p:grpSp>
          <p:nvGrpSpPr>
            <p:cNvPr id="134" name="Группа 133"/>
            <p:cNvGrpSpPr/>
            <p:nvPr/>
          </p:nvGrpSpPr>
          <p:grpSpPr>
            <a:xfrm>
              <a:off x="555112" y="1253948"/>
              <a:ext cx="426513" cy="261610"/>
              <a:chOff x="1165819" y="3555471"/>
              <a:chExt cx="538262" cy="330154"/>
            </a:xfrm>
          </p:grpSpPr>
          <p:sp>
            <p:nvSpPr>
              <p:cNvPr id="135" name="Овал 13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800"/>
              </a:p>
            </p:txBody>
          </p:sp>
          <p:sp>
            <p:nvSpPr>
              <p:cNvPr id="136" name="Text Box 15"/>
              <p:cNvSpPr txBox="1">
                <a:spLocks noChangeArrowheads="1"/>
              </p:cNvSpPr>
              <p:nvPr/>
            </p:nvSpPr>
            <p:spPr bwMode="auto">
              <a:xfrm>
                <a:off x="1165819" y="3555471"/>
                <a:ext cx="538262" cy="330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100" b="1" dirty="0" smtClean="0">
                    <a:solidFill>
                      <a:srgbClr val="C00000"/>
                    </a:solidFill>
                  </a:rPr>
                  <a:t>10</a:t>
                </a:r>
                <a:endParaRPr lang="ru-RU" sz="1100" b="1" dirty="0">
                  <a:solidFill>
                    <a:srgbClr val="C00000"/>
                  </a:solidFill>
                </a:endParaRPr>
              </a:p>
            </p:txBody>
          </p:sp>
        </p:grpSp>
      </p:grpSp>
      <p:sp>
        <p:nvSpPr>
          <p:cNvPr id="137" name="AutoShape 15"/>
          <p:cNvSpPr>
            <a:spLocks noChangeArrowheads="1"/>
          </p:cNvSpPr>
          <p:nvPr/>
        </p:nvSpPr>
        <p:spPr bwMode="auto">
          <a:xfrm>
            <a:off x="3471076" y="2981080"/>
            <a:ext cx="4197268" cy="356681"/>
          </a:xfrm>
          <a:prstGeom prst="roundRect">
            <a:avLst>
              <a:gd name="adj" fmla="val 893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38" name="Группа 137"/>
          <p:cNvGrpSpPr/>
          <p:nvPr/>
        </p:nvGrpSpPr>
        <p:grpSpPr>
          <a:xfrm>
            <a:off x="7524671" y="2996952"/>
            <a:ext cx="310528" cy="276999"/>
            <a:chOff x="1290490" y="3596063"/>
            <a:chExt cx="288924" cy="257727"/>
          </a:xfrm>
        </p:grpSpPr>
        <p:sp>
          <p:nvSpPr>
            <p:cNvPr id="139" name="Овал 138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Text Box 15"/>
            <p:cNvSpPr txBox="1">
              <a:spLocks noChangeArrowheads="1"/>
            </p:cNvSpPr>
            <p:nvPr/>
          </p:nvSpPr>
          <p:spPr bwMode="auto">
            <a:xfrm>
              <a:off x="1290490" y="3596063"/>
              <a:ext cx="288924" cy="25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 smtClean="0">
                  <a:solidFill>
                    <a:srgbClr val="C00000"/>
                  </a:solidFill>
                </a:rPr>
                <a:t>7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41" name="AutoShape 15"/>
          <p:cNvSpPr>
            <a:spLocks noChangeArrowheads="1"/>
          </p:cNvSpPr>
          <p:nvPr/>
        </p:nvSpPr>
        <p:spPr bwMode="auto">
          <a:xfrm>
            <a:off x="3466751" y="3358559"/>
            <a:ext cx="4197268" cy="292975"/>
          </a:xfrm>
          <a:prstGeom prst="roundRect">
            <a:avLst>
              <a:gd name="adj" fmla="val 893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42" name="Группа 141"/>
          <p:cNvGrpSpPr/>
          <p:nvPr/>
        </p:nvGrpSpPr>
        <p:grpSpPr>
          <a:xfrm>
            <a:off x="7535551" y="3368025"/>
            <a:ext cx="310528" cy="276999"/>
            <a:chOff x="1290490" y="3596063"/>
            <a:chExt cx="288924" cy="257727"/>
          </a:xfrm>
        </p:grpSpPr>
        <p:sp>
          <p:nvSpPr>
            <p:cNvPr id="143" name="Овал 142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4" name="Text Box 15"/>
            <p:cNvSpPr txBox="1">
              <a:spLocks noChangeArrowheads="1"/>
            </p:cNvSpPr>
            <p:nvPr/>
          </p:nvSpPr>
          <p:spPr bwMode="auto">
            <a:xfrm>
              <a:off x="1290490" y="3596063"/>
              <a:ext cx="288924" cy="25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 smtClean="0">
                  <a:solidFill>
                    <a:srgbClr val="C00000"/>
                  </a:solidFill>
                </a:rPr>
                <a:t>8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45" name="AutoShape 15"/>
          <p:cNvSpPr>
            <a:spLocks noChangeArrowheads="1"/>
          </p:cNvSpPr>
          <p:nvPr/>
        </p:nvSpPr>
        <p:spPr bwMode="auto">
          <a:xfrm>
            <a:off x="3490375" y="3640081"/>
            <a:ext cx="4197268" cy="292975"/>
          </a:xfrm>
          <a:prstGeom prst="roundRect">
            <a:avLst>
              <a:gd name="adj" fmla="val 893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47" name="Группа 146"/>
          <p:cNvGrpSpPr/>
          <p:nvPr/>
        </p:nvGrpSpPr>
        <p:grpSpPr>
          <a:xfrm>
            <a:off x="7535551" y="3645024"/>
            <a:ext cx="310528" cy="276999"/>
            <a:chOff x="1290490" y="3596063"/>
            <a:chExt cx="288924" cy="257727"/>
          </a:xfrm>
        </p:grpSpPr>
        <p:sp>
          <p:nvSpPr>
            <p:cNvPr id="148" name="Овал 147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Text Box 15"/>
            <p:cNvSpPr txBox="1">
              <a:spLocks noChangeArrowheads="1"/>
            </p:cNvSpPr>
            <p:nvPr/>
          </p:nvSpPr>
          <p:spPr bwMode="auto">
            <a:xfrm>
              <a:off x="1290490" y="3596063"/>
              <a:ext cx="288924" cy="25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9</a:t>
              </a:r>
            </a:p>
          </p:txBody>
        </p:sp>
      </p:grpSp>
      <p:sp>
        <p:nvSpPr>
          <p:cNvPr id="150" name="AutoShape 15"/>
          <p:cNvSpPr>
            <a:spLocks noChangeArrowheads="1"/>
          </p:cNvSpPr>
          <p:nvPr/>
        </p:nvSpPr>
        <p:spPr bwMode="auto">
          <a:xfrm>
            <a:off x="3490375" y="3933056"/>
            <a:ext cx="4197268" cy="292975"/>
          </a:xfrm>
          <a:prstGeom prst="roundRect">
            <a:avLst>
              <a:gd name="adj" fmla="val 893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51" name="Группа 150"/>
          <p:cNvGrpSpPr/>
          <p:nvPr/>
        </p:nvGrpSpPr>
        <p:grpSpPr>
          <a:xfrm>
            <a:off x="7477230" y="3944089"/>
            <a:ext cx="420825" cy="276999"/>
            <a:chOff x="1236226" y="3594662"/>
            <a:chExt cx="391547" cy="257727"/>
          </a:xfrm>
        </p:grpSpPr>
        <p:sp>
          <p:nvSpPr>
            <p:cNvPr id="152" name="Овал 151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3" name="Text Box 15"/>
            <p:cNvSpPr txBox="1">
              <a:spLocks noChangeArrowheads="1"/>
            </p:cNvSpPr>
            <p:nvPr/>
          </p:nvSpPr>
          <p:spPr bwMode="auto">
            <a:xfrm>
              <a:off x="1236226" y="3594662"/>
              <a:ext cx="391547" cy="25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 smtClean="0">
                  <a:solidFill>
                    <a:srgbClr val="C00000"/>
                  </a:solidFill>
                </a:rPr>
                <a:t>10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54" name="AutoShape 15"/>
          <p:cNvSpPr>
            <a:spLocks noChangeArrowheads="1"/>
          </p:cNvSpPr>
          <p:nvPr/>
        </p:nvSpPr>
        <p:spPr bwMode="auto">
          <a:xfrm>
            <a:off x="3490374" y="4293096"/>
            <a:ext cx="4197268" cy="292975"/>
          </a:xfrm>
          <a:prstGeom prst="roundRect">
            <a:avLst>
              <a:gd name="adj" fmla="val 893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55" name="Группа 154"/>
          <p:cNvGrpSpPr/>
          <p:nvPr/>
        </p:nvGrpSpPr>
        <p:grpSpPr>
          <a:xfrm>
            <a:off x="7477230" y="4293096"/>
            <a:ext cx="420825" cy="276999"/>
            <a:chOff x="1236226" y="3594662"/>
            <a:chExt cx="391547" cy="257727"/>
          </a:xfrm>
        </p:grpSpPr>
        <p:sp>
          <p:nvSpPr>
            <p:cNvPr id="156" name="Овал 155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7" name="Text Box 15"/>
            <p:cNvSpPr txBox="1">
              <a:spLocks noChangeArrowheads="1"/>
            </p:cNvSpPr>
            <p:nvPr/>
          </p:nvSpPr>
          <p:spPr bwMode="auto">
            <a:xfrm>
              <a:off x="1236226" y="3594662"/>
              <a:ext cx="391547" cy="25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 smtClean="0">
                  <a:solidFill>
                    <a:srgbClr val="C00000"/>
                  </a:solidFill>
                </a:rPr>
                <a:t>11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61" name="Группа 160"/>
          <p:cNvGrpSpPr/>
          <p:nvPr/>
        </p:nvGrpSpPr>
        <p:grpSpPr>
          <a:xfrm>
            <a:off x="2843808" y="5999813"/>
            <a:ext cx="3418743" cy="597539"/>
            <a:chOff x="648364" y="1245172"/>
            <a:chExt cx="3387338" cy="597539"/>
          </a:xfrm>
        </p:grpSpPr>
        <p:sp>
          <p:nvSpPr>
            <p:cNvPr id="162" name="Rectangle 17"/>
            <p:cNvSpPr>
              <a:spLocks noChangeArrowheads="1"/>
            </p:cNvSpPr>
            <p:nvPr/>
          </p:nvSpPr>
          <p:spPr bwMode="auto">
            <a:xfrm>
              <a:off x="893909" y="1250241"/>
              <a:ext cx="3141793" cy="59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200" dirty="0"/>
                <a:t>Максимальный срок ожидания в </a:t>
              </a:r>
              <a:r>
                <a:rPr lang="ru-RU" sz="1200" dirty="0" smtClean="0"/>
                <a:t>очереди при получении результата предоставления услуги </a:t>
              </a:r>
              <a:r>
                <a:rPr lang="ru-RU" sz="1100" i="1" dirty="0" smtClean="0"/>
                <a:t>(обязательное</a:t>
              </a:r>
              <a:r>
                <a:rPr lang="ru-RU" sz="1100" i="1" dirty="0"/>
                <a:t>)</a:t>
              </a:r>
            </a:p>
          </p:txBody>
        </p:sp>
        <p:grpSp>
          <p:nvGrpSpPr>
            <p:cNvPr id="163" name="Группа 162"/>
            <p:cNvGrpSpPr/>
            <p:nvPr/>
          </p:nvGrpSpPr>
          <p:grpSpPr>
            <a:xfrm>
              <a:off x="648364" y="1245172"/>
              <a:ext cx="240011" cy="263062"/>
              <a:chOff x="1283503" y="3544391"/>
              <a:chExt cx="302895" cy="331986"/>
            </a:xfrm>
          </p:grpSpPr>
          <p:sp>
            <p:nvSpPr>
              <p:cNvPr id="164" name="Овал 163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800"/>
              </a:p>
            </p:txBody>
          </p:sp>
          <p:sp>
            <p:nvSpPr>
              <p:cNvPr id="165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30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100" b="1" dirty="0">
                    <a:solidFill>
                      <a:srgbClr val="C00000"/>
                    </a:solidFill>
                  </a:rPr>
                  <a:t>8</a:t>
                </a:r>
              </a:p>
            </p:txBody>
          </p:sp>
        </p:grpSp>
      </p:grpSp>
      <p:grpSp>
        <p:nvGrpSpPr>
          <p:cNvPr id="171" name="Группа 170"/>
          <p:cNvGrpSpPr/>
          <p:nvPr/>
        </p:nvGrpSpPr>
        <p:grpSpPr>
          <a:xfrm>
            <a:off x="6406201" y="6010916"/>
            <a:ext cx="3189595" cy="290201"/>
            <a:chOff x="555112" y="1225357"/>
            <a:chExt cx="3189595" cy="290201"/>
          </a:xfrm>
        </p:grpSpPr>
        <p:sp>
          <p:nvSpPr>
            <p:cNvPr id="172" name="Rectangle 17"/>
            <p:cNvSpPr>
              <a:spLocks noChangeArrowheads="1"/>
            </p:cNvSpPr>
            <p:nvPr/>
          </p:nvSpPr>
          <p:spPr bwMode="auto">
            <a:xfrm>
              <a:off x="893908" y="1225357"/>
              <a:ext cx="2850799" cy="259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ts val="1300"/>
                </a:lnSpc>
                <a:spcBef>
                  <a:spcPct val="0"/>
                </a:spcBef>
                <a:buNone/>
              </a:pPr>
              <a:r>
                <a:rPr lang="ru-RU" sz="1200" dirty="0" smtClean="0"/>
                <a:t>Ключевые слова</a:t>
              </a:r>
              <a:endParaRPr lang="ru-RU" sz="1100" i="1" dirty="0"/>
            </a:p>
          </p:txBody>
        </p:sp>
        <p:grpSp>
          <p:nvGrpSpPr>
            <p:cNvPr id="173" name="Группа 172"/>
            <p:cNvGrpSpPr/>
            <p:nvPr/>
          </p:nvGrpSpPr>
          <p:grpSpPr>
            <a:xfrm>
              <a:off x="555112" y="1253948"/>
              <a:ext cx="426513" cy="261610"/>
              <a:chOff x="1165819" y="3555471"/>
              <a:chExt cx="538262" cy="330154"/>
            </a:xfrm>
          </p:grpSpPr>
          <p:sp>
            <p:nvSpPr>
              <p:cNvPr id="174" name="Овал 173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800"/>
              </a:p>
            </p:txBody>
          </p:sp>
          <p:sp>
            <p:nvSpPr>
              <p:cNvPr id="175" name="Text Box 15"/>
              <p:cNvSpPr txBox="1">
                <a:spLocks noChangeArrowheads="1"/>
              </p:cNvSpPr>
              <p:nvPr/>
            </p:nvSpPr>
            <p:spPr bwMode="auto">
              <a:xfrm>
                <a:off x="1165819" y="3555471"/>
                <a:ext cx="538262" cy="330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100" b="1" dirty="0" smtClean="0">
                    <a:solidFill>
                      <a:srgbClr val="C00000"/>
                    </a:solidFill>
                  </a:rPr>
                  <a:t>11</a:t>
                </a:r>
                <a:endParaRPr lang="ru-RU" sz="1100" b="1" dirty="0">
                  <a:solidFill>
                    <a:srgbClr val="C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6520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Группа 62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64" name="Прямоугольник 63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8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Блок</a:t>
            </a:r>
            <a:endParaRPr lang="ru-RU" sz="2400" b="1" dirty="0"/>
          </a:p>
          <a:p>
            <a:pPr algn="ctr">
              <a:lnSpc>
                <a:spcPts val="2500"/>
              </a:lnSpc>
            </a:pPr>
            <a:r>
              <a:rPr lang="ru-RU" sz="2400" b="1" dirty="0"/>
              <a:t>«Основания для отказа / приостановления»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604837" y="1428198"/>
            <a:ext cx="7584793" cy="4743450"/>
            <a:chOff x="604837" y="1428198"/>
            <a:chExt cx="7584793" cy="474345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4837" y="1428198"/>
              <a:ext cx="5648325" cy="4743450"/>
            </a:xfrm>
            <a:prstGeom prst="rect">
              <a:avLst/>
            </a:prstGeom>
          </p:spPr>
        </p:pic>
        <p:sp>
          <p:nvSpPr>
            <p:cNvPr id="391175" name="AutoShape 7"/>
            <p:cNvSpPr>
              <a:spLocks noChangeArrowheads="1"/>
            </p:cNvSpPr>
            <p:nvPr/>
          </p:nvSpPr>
          <p:spPr bwMode="auto">
            <a:xfrm>
              <a:off x="836711" y="2489179"/>
              <a:ext cx="5184576" cy="463356"/>
            </a:xfrm>
            <a:prstGeom prst="roundRect">
              <a:avLst>
                <a:gd name="adj" fmla="val 2243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6" name="Группа 95"/>
            <p:cNvGrpSpPr/>
            <p:nvPr/>
          </p:nvGrpSpPr>
          <p:grpSpPr>
            <a:xfrm>
              <a:off x="5845648" y="2564904"/>
              <a:ext cx="310528" cy="253554"/>
              <a:chOff x="1290490" y="3609035"/>
              <a:chExt cx="288924" cy="235913"/>
            </a:xfrm>
          </p:grpSpPr>
          <p:sp>
            <p:nvSpPr>
              <p:cNvPr id="106" name="Овал 105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7" name="Text Box 15"/>
              <p:cNvSpPr txBox="1">
                <a:spLocks noChangeArrowheads="1"/>
              </p:cNvSpPr>
              <p:nvPr/>
            </p:nvSpPr>
            <p:spPr bwMode="auto">
              <a:xfrm>
                <a:off x="1290490" y="3614693"/>
                <a:ext cx="288924" cy="220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108" name="AutoShape 7"/>
            <p:cNvSpPr>
              <a:spLocks noChangeArrowheads="1"/>
            </p:cNvSpPr>
            <p:nvPr/>
          </p:nvSpPr>
          <p:spPr bwMode="auto">
            <a:xfrm>
              <a:off x="855148" y="2993312"/>
              <a:ext cx="1008112" cy="254880"/>
            </a:xfrm>
            <a:prstGeom prst="roundRect">
              <a:avLst>
                <a:gd name="adj" fmla="val 51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9" name="Группа 108"/>
            <p:cNvGrpSpPr/>
            <p:nvPr/>
          </p:nvGrpSpPr>
          <p:grpSpPr>
            <a:xfrm>
              <a:off x="1719066" y="2982252"/>
              <a:ext cx="310528" cy="276999"/>
              <a:chOff x="1290490" y="3596063"/>
              <a:chExt cx="288924" cy="257727"/>
            </a:xfrm>
          </p:grpSpPr>
          <p:sp>
            <p:nvSpPr>
              <p:cNvPr id="110" name="Овал 109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1" name="Text Box 15"/>
              <p:cNvSpPr txBox="1">
                <a:spLocks noChangeArrowheads="1"/>
              </p:cNvSpPr>
              <p:nvPr/>
            </p:nvSpPr>
            <p:spPr bwMode="auto">
              <a:xfrm>
                <a:off x="1290490" y="3596063"/>
                <a:ext cx="288924" cy="257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grpSp>
          <p:nvGrpSpPr>
            <p:cNvPr id="2" name="Группа 1"/>
            <p:cNvGrpSpPr/>
            <p:nvPr/>
          </p:nvGrpSpPr>
          <p:grpSpPr>
            <a:xfrm>
              <a:off x="6745053" y="3225141"/>
              <a:ext cx="1444577" cy="1169415"/>
              <a:chOff x="6439791" y="1516867"/>
              <a:chExt cx="1444577" cy="1169415"/>
            </a:xfrm>
          </p:grpSpPr>
          <p:grpSp>
            <p:nvGrpSpPr>
              <p:cNvPr id="112" name="Группа 111"/>
              <p:cNvGrpSpPr/>
              <p:nvPr/>
            </p:nvGrpSpPr>
            <p:grpSpPr>
              <a:xfrm>
                <a:off x="6439791" y="1516867"/>
                <a:ext cx="1444577" cy="450321"/>
                <a:chOff x="648364" y="1245169"/>
                <a:chExt cx="1444577" cy="450321"/>
              </a:xfrm>
            </p:grpSpPr>
            <p:sp>
              <p:nvSpPr>
                <p:cNvPr id="113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69732"/>
                  <a:ext cx="1199032" cy="4257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Перечень оснований</a:t>
                  </a:r>
                </a:p>
              </p:txBody>
            </p:sp>
            <p:grpSp>
              <p:nvGrpSpPr>
                <p:cNvPr id="114" name="Группа 113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115" name="Овал 114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16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1</a:t>
                    </a:r>
                  </a:p>
                </p:txBody>
              </p:sp>
            </p:grpSp>
          </p:grpSp>
          <p:grpSp>
            <p:nvGrpSpPr>
              <p:cNvPr id="117" name="Группа 116"/>
              <p:cNvGrpSpPr/>
              <p:nvPr/>
            </p:nvGrpSpPr>
            <p:grpSpPr>
              <a:xfrm>
                <a:off x="6439791" y="2068598"/>
                <a:ext cx="1444577" cy="617684"/>
                <a:chOff x="648364" y="1245169"/>
                <a:chExt cx="1444577" cy="617684"/>
              </a:xfrm>
            </p:grpSpPr>
            <p:sp>
              <p:nvSpPr>
                <p:cNvPr id="118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70383"/>
                  <a:ext cx="1199032" cy="592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Кнопка </a:t>
                  </a:r>
                </a:p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добавления основания</a:t>
                  </a:r>
                </a:p>
              </p:txBody>
            </p:sp>
            <p:grpSp>
              <p:nvGrpSpPr>
                <p:cNvPr id="119" name="Группа 118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120" name="Овал 119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21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2</a:t>
                    </a:r>
                  </a:p>
                </p:txBody>
              </p:sp>
            </p:grpSp>
          </p:grpSp>
        </p:grpSp>
      </p:grp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21C8B-08AF-4BCC-9ADA-C63260DE56E1}" type="slidenum">
              <a:rPr lang="ru-RU" smtClean="0"/>
              <a:pPr>
                <a:defRPr/>
              </a:pPr>
              <a:t>73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29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Блок</a:t>
            </a:r>
            <a:endParaRPr lang="ru-RU" sz="2400" b="1" dirty="0"/>
          </a:p>
          <a:p>
            <a:pPr algn="ctr">
              <a:lnSpc>
                <a:spcPts val="2500"/>
              </a:lnSpc>
            </a:pPr>
            <a:r>
              <a:rPr lang="ru-RU" sz="2400" b="1" dirty="0"/>
              <a:t>«Основания для отказа / приостановления»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21C8B-08AF-4BCC-9ADA-C63260DE56E1}" type="slidenum">
              <a:rPr lang="ru-RU" smtClean="0"/>
              <a:pPr>
                <a:defRPr/>
              </a:pPr>
              <a:t>74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573632" y="1477314"/>
            <a:ext cx="8082876" cy="5049954"/>
            <a:chOff x="573632" y="1477314"/>
            <a:chExt cx="8082876" cy="5049954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4762" y="1477314"/>
              <a:ext cx="4158485" cy="254250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91175" name="AutoShape 7"/>
            <p:cNvSpPr>
              <a:spLocks noChangeArrowheads="1"/>
            </p:cNvSpPr>
            <p:nvPr/>
          </p:nvSpPr>
          <p:spPr bwMode="auto">
            <a:xfrm>
              <a:off x="1000294" y="2945473"/>
              <a:ext cx="3882953" cy="824400"/>
            </a:xfrm>
            <a:prstGeom prst="roundRect">
              <a:avLst>
                <a:gd name="adj" fmla="val 1728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1176" name="AutoShape 8"/>
            <p:cNvSpPr>
              <a:spLocks noChangeArrowheads="1"/>
            </p:cNvSpPr>
            <p:nvPr/>
          </p:nvSpPr>
          <p:spPr bwMode="auto">
            <a:xfrm>
              <a:off x="728897" y="2192138"/>
              <a:ext cx="3750965" cy="277094"/>
            </a:xfrm>
            <a:prstGeom prst="roundRect">
              <a:avLst>
                <a:gd name="adj" fmla="val 5667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1" name="Группа 20"/>
            <p:cNvGrpSpPr/>
            <p:nvPr/>
          </p:nvGrpSpPr>
          <p:grpSpPr>
            <a:xfrm>
              <a:off x="573632" y="2203908"/>
              <a:ext cx="310528" cy="253554"/>
              <a:chOff x="1290490" y="3609035"/>
              <a:chExt cx="288924" cy="235913"/>
            </a:xfrm>
          </p:grpSpPr>
          <p:sp>
            <p:nvSpPr>
              <p:cNvPr id="22" name="Овал 21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Text Box 15"/>
              <p:cNvSpPr txBox="1">
                <a:spLocks noChangeArrowheads="1"/>
              </p:cNvSpPr>
              <p:nvPr/>
            </p:nvSpPr>
            <p:spPr bwMode="auto">
              <a:xfrm>
                <a:off x="1290490" y="3614693"/>
                <a:ext cx="288924" cy="220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grpSp>
          <p:nvGrpSpPr>
            <p:cNvPr id="30" name="Группа 29"/>
            <p:cNvGrpSpPr/>
            <p:nvPr/>
          </p:nvGrpSpPr>
          <p:grpSpPr>
            <a:xfrm>
              <a:off x="845030" y="3224009"/>
              <a:ext cx="310528" cy="276999"/>
              <a:chOff x="1290490" y="3596059"/>
              <a:chExt cx="288924" cy="257727"/>
            </a:xfrm>
          </p:grpSpPr>
          <p:sp>
            <p:nvSpPr>
              <p:cNvPr id="31" name="Овал 30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Text Box 15"/>
              <p:cNvSpPr txBox="1">
                <a:spLocks noChangeArrowheads="1"/>
              </p:cNvSpPr>
              <p:nvPr/>
            </p:nvSpPr>
            <p:spPr bwMode="auto">
              <a:xfrm>
                <a:off x="1290490" y="3596059"/>
                <a:ext cx="288924" cy="257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smtClean="0">
                    <a:solidFill>
                      <a:srgbClr val="C00000"/>
                    </a:solidFill>
                  </a:rPr>
                  <a:t>2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36" name="Группа 35"/>
            <p:cNvGrpSpPr/>
            <p:nvPr/>
          </p:nvGrpSpPr>
          <p:grpSpPr>
            <a:xfrm>
              <a:off x="5220073" y="1617356"/>
              <a:ext cx="3404776" cy="1669552"/>
              <a:chOff x="6439791" y="1516867"/>
              <a:chExt cx="3404776" cy="1669552"/>
            </a:xfrm>
          </p:grpSpPr>
          <p:grpSp>
            <p:nvGrpSpPr>
              <p:cNvPr id="37" name="Группа 36"/>
              <p:cNvGrpSpPr/>
              <p:nvPr/>
            </p:nvGrpSpPr>
            <p:grpSpPr>
              <a:xfrm>
                <a:off x="6439791" y="1516867"/>
                <a:ext cx="3404776" cy="283608"/>
                <a:chOff x="648364" y="1245169"/>
                <a:chExt cx="3404776" cy="283608"/>
              </a:xfrm>
            </p:grpSpPr>
            <p:sp>
              <p:nvSpPr>
                <p:cNvPr id="43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8" y="1269732"/>
                  <a:ext cx="3159232" cy="2590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 smtClean="0"/>
                    <a:t>Признак </a:t>
                  </a:r>
                  <a:r>
                    <a:rPr lang="ru-RU" sz="1400" b="1" dirty="0"/>
                    <a:t>Основания отсутствуют</a:t>
                  </a:r>
                </a:p>
              </p:txBody>
            </p:sp>
            <p:grpSp>
              <p:nvGrpSpPr>
                <p:cNvPr id="44" name="Группа 43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45" name="Овал 44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6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1</a:t>
                    </a:r>
                  </a:p>
                </p:txBody>
              </p:sp>
            </p:grpSp>
          </p:grpSp>
          <p:grpSp>
            <p:nvGrpSpPr>
              <p:cNvPr id="38" name="Группа 37"/>
              <p:cNvGrpSpPr/>
              <p:nvPr/>
            </p:nvGrpSpPr>
            <p:grpSpPr>
              <a:xfrm>
                <a:off x="6439791" y="2068598"/>
                <a:ext cx="3057467" cy="1117821"/>
                <a:chOff x="648364" y="1245169"/>
                <a:chExt cx="3057467" cy="1117821"/>
              </a:xfrm>
            </p:grpSpPr>
            <p:sp>
              <p:nvSpPr>
                <p:cNvPr id="39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70383"/>
                  <a:ext cx="2811922" cy="10926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/>
                    <a:t>Основания для отказа</a:t>
                  </a:r>
                  <a:r>
                    <a:rPr lang="ru-RU" sz="1400" dirty="0" smtClean="0"/>
                    <a:t>:</a:t>
                  </a:r>
                </a:p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endParaRPr lang="ru-RU" sz="1400" dirty="0"/>
                </a:p>
                <a:p>
                  <a:pPr marL="285750" indent="-285750">
                    <a:lnSpc>
                      <a:spcPts val="1300"/>
                    </a:lnSpc>
                    <a:spcBef>
                      <a:spcPct val="0"/>
                    </a:spcBef>
                  </a:pPr>
                  <a:r>
                    <a:rPr lang="ru-RU" sz="1400" dirty="0"/>
                    <a:t>Тип действия – </a:t>
                  </a:r>
                  <a:r>
                    <a:rPr lang="ru-RU" sz="1400" dirty="0" smtClean="0"/>
                    <a:t>отказ или отказ приеме документов</a:t>
                  </a:r>
                  <a:endParaRPr lang="ru-RU" sz="1400" dirty="0"/>
                </a:p>
                <a:p>
                  <a:pPr marL="285750" indent="-285750">
                    <a:lnSpc>
                      <a:spcPts val="1300"/>
                    </a:lnSpc>
                    <a:spcBef>
                      <a:spcPct val="0"/>
                    </a:spcBef>
                  </a:pPr>
                  <a:endParaRPr lang="ru-RU" sz="1400" dirty="0" smtClean="0"/>
                </a:p>
                <a:p>
                  <a:pPr marL="285750" indent="-285750">
                    <a:lnSpc>
                      <a:spcPts val="1300"/>
                    </a:lnSpc>
                    <a:spcBef>
                      <a:spcPct val="0"/>
                    </a:spcBef>
                  </a:pPr>
                  <a:r>
                    <a:rPr lang="ru-RU" sz="1400" dirty="0" smtClean="0"/>
                    <a:t>Описание</a:t>
                  </a:r>
                  <a:endParaRPr lang="ru-RU" sz="1400" dirty="0"/>
                </a:p>
              </p:txBody>
            </p:sp>
            <p:grpSp>
              <p:nvGrpSpPr>
                <p:cNvPr id="40" name="Группа 39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41" name="Овал 40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2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2</a:t>
                    </a:r>
                  </a:p>
                </p:txBody>
              </p:sp>
            </p:grpSp>
          </p:grpSp>
        </p:grpSp>
        <p:grpSp>
          <p:nvGrpSpPr>
            <p:cNvPr id="49" name="Группа 48"/>
            <p:cNvGrpSpPr/>
            <p:nvPr/>
          </p:nvGrpSpPr>
          <p:grpSpPr>
            <a:xfrm>
              <a:off x="708194" y="4841809"/>
              <a:ext cx="3286200" cy="1117821"/>
              <a:chOff x="648364" y="1245169"/>
              <a:chExt cx="3286200" cy="1117821"/>
            </a:xfrm>
          </p:grpSpPr>
          <p:sp>
            <p:nvSpPr>
              <p:cNvPr id="50" name="Rectangle 17"/>
              <p:cNvSpPr>
                <a:spLocks noChangeArrowheads="1"/>
              </p:cNvSpPr>
              <p:nvPr/>
            </p:nvSpPr>
            <p:spPr bwMode="auto">
              <a:xfrm>
                <a:off x="893908" y="1270383"/>
                <a:ext cx="3040656" cy="1092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/>
                  <a:t>Основания для приостановления</a:t>
                </a:r>
                <a:r>
                  <a:rPr lang="ru-RU" sz="1400" smtClean="0"/>
                  <a:t>:</a:t>
                </a:r>
              </a:p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endParaRPr lang="ru-RU" sz="1400"/>
              </a:p>
              <a:p>
                <a:pPr marL="342900" indent="-342900">
                  <a:lnSpc>
                    <a:spcPts val="1300"/>
                  </a:lnSpc>
                  <a:spcBef>
                    <a:spcPct val="0"/>
                  </a:spcBef>
                </a:pPr>
                <a:r>
                  <a:rPr lang="ru-RU" sz="1400"/>
                  <a:t>Тип действия – приостановление</a:t>
                </a:r>
              </a:p>
              <a:p>
                <a:pPr marL="342900" indent="-342900">
                  <a:lnSpc>
                    <a:spcPts val="1300"/>
                  </a:lnSpc>
                  <a:spcBef>
                    <a:spcPct val="0"/>
                  </a:spcBef>
                </a:pPr>
                <a:r>
                  <a:rPr lang="ru-RU" sz="1400"/>
                  <a:t>Срок приостановления</a:t>
                </a:r>
              </a:p>
              <a:p>
                <a:pPr marL="342900" indent="-342900">
                  <a:lnSpc>
                    <a:spcPts val="1300"/>
                  </a:lnSpc>
                  <a:spcBef>
                    <a:spcPct val="0"/>
                  </a:spcBef>
                </a:pPr>
                <a:r>
                  <a:rPr lang="ru-RU" sz="1400"/>
                  <a:t>Описание</a:t>
                </a:r>
              </a:p>
            </p:txBody>
          </p:sp>
          <p:grpSp>
            <p:nvGrpSpPr>
              <p:cNvPr id="51" name="Группа 50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52" name="Овал 51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smtClean="0">
                      <a:solidFill>
                        <a:srgbClr val="C00000"/>
                      </a:solidFill>
                    </a:rPr>
                    <a:t>3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47518" y="4005064"/>
              <a:ext cx="4108812" cy="252220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grpSp>
          <p:nvGrpSpPr>
            <p:cNvPr id="5" name="Группа 4"/>
            <p:cNvGrpSpPr/>
            <p:nvPr/>
          </p:nvGrpSpPr>
          <p:grpSpPr>
            <a:xfrm>
              <a:off x="4427984" y="5252937"/>
              <a:ext cx="4228524" cy="1044685"/>
              <a:chOff x="4606199" y="5307608"/>
              <a:chExt cx="4228524" cy="1044685"/>
            </a:xfrm>
          </p:grpSpPr>
          <p:sp>
            <p:nvSpPr>
              <p:cNvPr id="391179" name="AutoShape 11"/>
              <p:cNvSpPr>
                <a:spLocks noChangeArrowheads="1"/>
              </p:cNvSpPr>
              <p:nvPr/>
            </p:nvSpPr>
            <p:spPr bwMode="auto">
              <a:xfrm>
                <a:off x="4606199" y="5307608"/>
                <a:ext cx="4070257" cy="1044685"/>
              </a:xfrm>
              <a:prstGeom prst="roundRect">
                <a:avLst>
                  <a:gd name="adj" fmla="val 2660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33" name="Группа 32"/>
              <p:cNvGrpSpPr/>
              <p:nvPr/>
            </p:nvGrpSpPr>
            <p:grpSpPr>
              <a:xfrm>
                <a:off x="8524195" y="5715912"/>
                <a:ext cx="310528" cy="288029"/>
                <a:chOff x="1290490" y="3780883"/>
                <a:chExt cx="288924" cy="267990"/>
              </a:xfrm>
            </p:grpSpPr>
            <p:sp>
              <p:nvSpPr>
                <p:cNvPr id="34" name="Овал 33"/>
                <p:cNvSpPr/>
                <p:nvPr/>
              </p:nvSpPr>
              <p:spPr>
                <a:xfrm>
                  <a:off x="1314045" y="3780883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90" y="3791146"/>
                  <a:ext cx="288924" cy="2577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 smtClean="0">
                      <a:solidFill>
                        <a:srgbClr val="C00000"/>
                      </a:solidFill>
                    </a:rPr>
                    <a:t>3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0274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539501" y="1338574"/>
            <a:ext cx="7975849" cy="4899837"/>
            <a:chOff x="591344" y="1553499"/>
            <a:chExt cx="7975849" cy="489983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1344" y="1553499"/>
              <a:ext cx="7975849" cy="4899837"/>
            </a:xfrm>
            <a:prstGeom prst="rect">
              <a:avLst/>
            </a:prstGeom>
          </p:spPr>
        </p:pic>
        <p:sp>
          <p:nvSpPr>
            <p:cNvPr id="3" name="Прямоугольник 2"/>
            <p:cNvSpPr/>
            <p:nvPr/>
          </p:nvSpPr>
          <p:spPr>
            <a:xfrm>
              <a:off x="591344" y="1553499"/>
              <a:ext cx="7924006" cy="4899837"/>
            </a:xfrm>
            <a:prstGeom prst="rect">
              <a:avLst/>
            </a:prstGeom>
            <a:solidFill>
              <a:schemeClr val="accent1">
                <a:alpha val="17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Блок </a:t>
            </a:r>
            <a:r>
              <a:rPr lang="ru-RU" sz="2400" b="1" dirty="0"/>
              <a:t>«НПА</a:t>
            </a:r>
            <a:r>
              <a:rPr lang="ru-RU" sz="2400" b="1" dirty="0" smtClean="0"/>
              <a:t>»</a:t>
            </a:r>
          </a:p>
          <a:p>
            <a:pPr algn="ctr">
              <a:lnSpc>
                <a:spcPts val="2500"/>
              </a:lnSpc>
            </a:pPr>
            <a:r>
              <a:rPr lang="ru-RU" b="1" i="1" dirty="0" smtClean="0"/>
              <a:t>(</a:t>
            </a:r>
            <a:r>
              <a:rPr lang="ru-RU" b="1" i="1" dirty="0"/>
              <a:t>нормативно-правовые акты)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827584" y="4535196"/>
            <a:ext cx="1656184" cy="333964"/>
            <a:chOff x="1187624" y="4751220"/>
            <a:chExt cx="1656184" cy="333964"/>
          </a:xfrm>
        </p:grpSpPr>
        <p:sp>
          <p:nvSpPr>
            <p:cNvPr id="20" name="AutoShape 8"/>
            <p:cNvSpPr>
              <a:spLocks noChangeArrowheads="1"/>
            </p:cNvSpPr>
            <p:nvPr/>
          </p:nvSpPr>
          <p:spPr bwMode="auto">
            <a:xfrm>
              <a:off x="1187624" y="4869160"/>
              <a:ext cx="1080120" cy="216024"/>
            </a:xfrm>
            <a:prstGeom prst="roundRect">
              <a:avLst>
                <a:gd name="adj" fmla="val 5667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cxnSp>
          <p:nvCxnSpPr>
            <p:cNvPr id="6" name="Прямая со стрелкой 5"/>
            <p:cNvCxnSpPr>
              <a:stCxn id="20" idx="3"/>
            </p:cNvCxnSpPr>
            <p:nvPr/>
          </p:nvCxnSpPr>
          <p:spPr>
            <a:xfrm flipV="1">
              <a:off x="2267744" y="4751220"/>
              <a:ext cx="576064" cy="225952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75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3768" y="2348880"/>
            <a:ext cx="5616624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0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344" y="1196752"/>
            <a:ext cx="8267700" cy="4905375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Блок </a:t>
            </a:r>
            <a:r>
              <a:rPr lang="ru-RU" sz="2400" b="1" dirty="0"/>
              <a:t>«Административные процедуры»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789117" y="3659996"/>
            <a:ext cx="1468945" cy="216024"/>
            <a:chOff x="1115616" y="5157192"/>
            <a:chExt cx="1468945" cy="216024"/>
          </a:xfrm>
        </p:grpSpPr>
        <p:sp>
          <p:nvSpPr>
            <p:cNvPr id="22" name="AutoShape 8"/>
            <p:cNvSpPr>
              <a:spLocks noChangeArrowheads="1"/>
            </p:cNvSpPr>
            <p:nvPr/>
          </p:nvSpPr>
          <p:spPr bwMode="auto">
            <a:xfrm>
              <a:off x="1115616" y="5157192"/>
              <a:ext cx="936105" cy="216024"/>
            </a:xfrm>
            <a:prstGeom prst="roundRect">
              <a:avLst>
                <a:gd name="adj" fmla="val 5667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cxnSp>
          <p:nvCxnSpPr>
            <p:cNvPr id="23" name="Прямая со стрелкой 22"/>
            <p:cNvCxnSpPr>
              <a:stCxn id="22" idx="3"/>
            </p:cNvCxnSpPr>
            <p:nvPr/>
          </p:nvCxnSpPr>
          <p:spPr>
            <a:xfrm>
              <a:off x="2051721" y="5265204"/>
              <a:ext cx="532840" cy="0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76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93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Группа 27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Блок </a:t>
            </a:r>
            <a:r>
              <a:rPr lang="ru-RU" sz="2400" b="1" dirty="0"/>
              <a:t>«Формы взаимодействия»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591345" y="1438275"/>
            <a:ext cx="8219582" cy="4575674"/>
            <a:chOff x="591345" y="1438275"/>
            <a:chExt cx="8219582" cy="4575674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1345" y="1438275"/>
              <a:ext cx="8143314" cy="3981450"/>
            </a:xfrm>
            <a:prstGeom prst="rect">
              <a:avLst/>
            </a:prstGeom>
          </p:spPr>
        </p:pic>
        <p:grpSp>
          <p:nvGrpSpPr>
            <p:cNvPr id="3" name="Группа 2"/>
            <p:cNvGrpSpPr/>
            <p:nvPr/>
          </p:nvGrpSpPr>
          <p:grpSpPr>
            <a:xfrm>
              <a:off x="841200" y="2157262"/>
              <a:ext cx="7740923" cy="3014708"/>
              <a:chOff x="575493" y="2629054"/>
              <a:chExt cx="7740923" cy="3014708"/>
            </a:xfrm>
          </p:grpSpPr>
          <p:sp>
            <p:nvSpPr>
              <p:cNvPr id="389129" name="AutoShape 9"/>
              <p:cNvSpPr>
                <a:spLocks noChangeArrowheads="1"/>
              </p:cNvSpPr>
              <p:nvPr/>
            </p:nvSpPr>
            <p:spPr bwMode="auto">
              <a:xfrm>
                <a:off x="575493" y="2629054"/>
                <a:ext cx="3898351" cy="3014708"/>
              </a:xfrm>
              <a:prstGeom prst="roundRect">
                <a:avLst>
                  <a:gd name="adj" fmla="val 1329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AutoShape 9"/>
              <p:cNvSpPr>
                <a:spLocks noChangeArrowheads="1"/>
              </p:cNvSpPr>
              <p:nvPr/>
            </p:nvSpPr>
            <p:spPr bwMode="auto">
              <a:xfrm>
                <a:off x="4535933" y="2629054"/>
                <a:ext cx="3780483" cy="3014708"/>
              </a:xfrm>
              <a:prstGeom prst="roundRect">
                <a:avLst>
                  <a:gd name="adj" fmla="val 1329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4" name="Группа 33"/>
            <p:cNvGrpSpPr/>
            <p:nvPr/>
          </p:nvGrpSpPr>
          <p:grpSpPr>
            <a:xfrm>
              <a:off x="611560" y="3316921"/>
              <a:ext cx="481592" cy="400111"/>
              <a:chOff x="1290488" y="3604907"/>
              <a:chExt cx="288924" cy="240041"/>
            </a:xfrm>
          </p:grpSpPr>
          <p:sp>
            <p:nvSpPr>
              <p:cNvPr id="35" name="Овал 34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grpSp>
          <p:nvGrpSpPr>
            <p:cNvPr id="37" name="Группа 36"/>
            <p:cNvGrpSpPr/>
            <p:nvPr/>
          </p:nvGrpSpPr>
          <p:grpSpPr>
            <a:xfrm>
              <a:off x="8329335" y="3323802"/>
              <a:ext cx="481592" cy="400111"/>
              <a:chOff x="1290488" y="3604907"/>
              <a:chExt cx="288924" cy="240041"/>
            </a:xfrm>
          </p:grpSpPr>
          <p:sp>
            <p:nvSpPr>
              <p:cNvPr id="38" name="Овал 37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9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smtClean="0">
                    <a:solidFill>
                      <a:srgbClr val="C00000"/>
                    </a:solidFill>
                  </a:rPr>
                  <a:t>2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5" name="Группа 4"/>
            <p:cNvGrpSpPr/>
            <p:nvPr/>
          </p:nvGrpSpPr>
          <p:grpSpPr>
            <a:xfrm>
              <a:off x="1835696" y="5709614"/>
              <a:ext cx="5699702" cy="304335"/>
              <a:chOff x="1331640" y="5709614"/>
              <a:chExt cx="5699702" cy="304335"/>
            </a:xfrm>
          </p:grpSpPr>
          <p:grpSp>
            <p:nvGrpSpPr>
              <p:cNvPr id="17" name="Группа 16"/>
              <p:cNvGrpSpPr/>
              <p:nvPr/>
            </p:nvGrpSpPr>
            <p:grpSpPr>
              <a:xfrm>
                <a:off x="1331640" y="5709614"/>
                <a:ext cx="2666332" cy="304335"/>
                <a:chOff x="648364" y="1245169"/>
                <a:chExt cx="2666332" cy="304335"/>
              </a:xfrm>
            </p:grpSpPr>
            <p:sp>
              <p:nvSpPr>
                <p:cNvPr id="18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10" y="1290459"/>
                  <a:ext cx="2420786" cy="2590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/>
                    <a:t>Способы обращения</a:t>
                  </a:r>
                  <a:endParaRPr lang="ru-RU" sz="1400" dirty="0"/>
                </a:p>
              </p:txBody>
            </p:sp>
            <p:grpSp>
              <p:nvGrpSpPr>
                <p:cNvPr id="22" name="Группа 21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23" name="Овал 22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4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1</a:t>
                    </a:r>
                  </a:p>
                </p:txBody>
              </p:sp>
            </p:grpSp>
          </p:grpSp>
          <p:grpSp>
            <p:nvGrpSpPr>
              <p:cNvPr id="40" name="Группа 39"/>
              <p:cNvGrpSpPr/>
              <p:nvPr/>
            </p:nvGrpSpPr>
            <p:grpSpPr>
              <a:xfrm>
                <a:off x="3851920" y="5709614"/>
                <a:ext cx="3179422" cy="304335"/>
                <a:chOff x="648364" y="1245169"/>
                <a:chExt cx="3179422" cy="304335"/>
              </a:xfrm>
            </p:grpSpPr>
            <p:sp>
              <p:nvSpPr>
                <p:cNvPr id="41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10" y="1290459"/>
                  <a:ext cx="2933876" cy="2590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/>
                    <a:t>Способы получения результата</a:t>
                  </a:r>
                </a:p>
              </p:txBody>
            </p:sp>
            <p:grpSp>
              <p:nvGrpSpPr>
                <p:cNvPr id="42" name="Группа 41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43" name="Овал 42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4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smtClean="0">
                        <a:solidFill>
                          <a:srgbClr val="C00000"/>
                        </a:solidFill>
                      </a:rPr>
                      <a:t>2</a:t>
                    </a:r>
                    <a:endParaRPr lang="ru-RU" sz="1200" b="1" dirty="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21C8B-08AF-4BCC-9ADA-C63260DE56E1}" type="slidenum">
              <a:rPr lang="ru-RU" smtClean="0"/>
              <a:pPr>
                <a:defRPr/>
              </a:pPr>
              <a:t>77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38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Блок «Категории получателей»</a:t>
            </a:r>
            <a:endParaRPr lang="ru-RU" sz="2400" b="1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21C8B-08AF-4BCC-9ADA-C63260DE56E1}" type="slidenum">
              <a:rPr lang="ru-RU" smtClean="0"/>
              <a:pPr>
                <a:defRPr/>
              </a:pPr>
              <a:t>78</a:t>
            </a:fld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392160" y="1037453"/>
            <a:ext cx="8552471" cy="5143209"/>
            <a:chOff x="392160" y="1037453"/>
            <a:chExt cx="8552471" cy="5143209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656" y="3760212"/>
              <a:ext cx="5514975" cy="1828800"/>
            </a:xfrm>
            <a:prstGeom prst="rect">
              <a:avLst/>
            </a:prstGeom>
          </p:spPr>
        </p:pic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2160" y="1037453"/>
              <a:ext cx="5322840" cy="3005539"/>
            </a:xfrm>
            <a:prstGeom prst="rect">
              <a:avLst/>
            </a:prstGeom>
          </p:spPr>
        </p:pic>
        <p:grpSp>
          <p:nvGrpSpPr>
            <p:cNvPr id="41" name="Группа 40"/>
            <p:cNvGrpSpPr/>
            <p:nvPr/>
          </p:nvGrpSpPr>
          <p:grpSpPr>
            <a:xfrm>
              <a:off x="2159732" y="5709614"/>
              <a:ext cx="2666332" cy="471048"/>
              <a:chOff x="648364" y="1245169"/>
              <a:chExt cx="2666332" cy="471048"/>
            </a:xfrm>
          </p:grpSpPr>
          <p:sp>
            <p:nvSpPr>
              <p:cNvPr id="47" name="Rectangle 17"/>
              <p:cNvSpPr>
                <a:spLocks noChangeArrowheads="1"/>
              </p:cNvSpPr>
              <p:nvPr/>
            </p:nvSpPr>
            <p:spPr bwMode="auto">
              <a:xfrm>
                <a:off x="893910" y="1290459"/>
                <a:ext cx="2420786" cy="425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/>
                  <a:t>Перечень категорий получателей</a:t>
                </a:r>
              </a:p>
            </p:txBody>
          </p:sp>
          <p:grpSp>
            <p:nvGrpSpPr>
              <p:cNvPr id="48" name="Группа 47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49" name="Овал 48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</p:grpSp>
        <p:grpSp>
          <p:nvGrpSpPr>
            <p:cNvPr id="42" name="Группа 41"/>
            <p:cNvGrpSpPr/>
            <p:nvPr/>
          </p:nvGrpSpPr>
          <p:grpSpPr>
            <a:xfrm>
              <a:off x="4680012" y="5709614"/>
              <a:ext cx="2304256" cy="471048"/>
              <a:chOff x="648364" y="1245169"/>
              <a:chExt cx="2304256" cy="471048"/>
            </a:xfrm>
          </p:grpSpPr>
          <p:sp>
            <p:nvSpPr>
              <p:cNvPr id="43" name="Rectangle 17"/>
              <p:cNvSpPr>
                <a:spLocks noChangeArrowheads="1"/>
              </p:cNvSpPr>
              <p:nvPr/>
            </p:nvSpPr>
            <p:spPr bwMode="auto">
              <a:xfrm>
                <a:off x="893910" y="1290459"/>
                <a:ext cx="2058710" cy="425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/>
                  <a:t>Сведения о категории получателя</a:t>
                </a:r>
              </a:p>
            </p:txBody>
          </p:sp>
          <p:grpSp>
            <p:nvGrpSpPr>
              <p:cNvPr id="44" name="Группа 43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45" name="Овал 44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smtClean="0">
                      <a:solidFill>
                        <a:srgbClr val="C00000"/>
                      </a:solidFill>
                    </a:rPr>
                    <a:t>2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sp>
          <p:nvSpPr>
            <p:cNvPr id="33" name="AutoShape 9"/>
            <p:cNvSpPr>
              <a:spLocks noChangeArrowheads="1"/>
            </p:cNvSpPr>
            <p:nvPr/>
          </p:nvSpPr>
          <p:spPr bwMode="auto">
            <a:xfrm>
              <a:off x="539552" y="2852936"/>
              <a:ext cx="605473" cy="185953"/>
            </a:xfrm>
            <a:prstGeom prst="roundRect">
              <a:avLst>
                <a:gd name="adj" fmla="val 1329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7" name="Группа 36"/>
            <p:cNvGrpSpPr/>
            <p:nvPr/>
          </p:nvGrpSpPr>
          <p:grpSpPr>
            <a:xfrm>
              <a:off x="2938280" y="2394922"/>
              <a:ext cx="481592" cy="400111"/>
              <a:chOff x="1290487" y="3604909"/>
              <a:chExt cx="288924" cy="240041"/>
            </a:xfrm>
          </p:grpSpPr>
          <p:sp>
            <p:nvSpPr>
              <p:cNvPr id="38" name="Овал 37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9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604909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 smtClean="0">
                    <a:solidFill>
                      <a:srgbClr val="C00000"/>
                    </a:solidFill>
                  </a:rPr>
                  <a:t>1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2" name="AutoShape 9"/>
            <p:cNvSpPr>
              <a:spLocks noChangeArrowheads="1"/>
            </p:cNvSpPr>
            <p:nvPr/>
          </p:nvSpPr>
          <p:spPr bwMode="auto">
            <a:xfrm>
              <a:off x="3851921" y="4278608"/>
              <a:ext cx="4952846" cy="556356"/>
            </a:xfrm>
            <a:prstGeom prst="roundRect">
              <a:avLst>
                <a:gd name="adj" fmla="val 1329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4" name="Группа 53"/>
            <p:cNvGrpSpPr/>
            <p:nvPr/>
          </p:nvGrpSpPr>
          <p:grpSpPr>
            <a:xfrm>
              <a:off x="8101776" y="4046247"/>
              <a:ext cx="481592" cy="400111"/>
              <a:chOff x="1290488" y="3604907"/>
              <a:chExt cx="288924" cy="240041"/>
            </a:xfrm>
          </p:grpSpPr>
          <p:sp>
            <p:nvSpPr>
              <p:cNvPr id="55" name="Овал 54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smtClean="0">
                    <a:solidFill>
                      <a:srgbClr val="C00000"/>
                    </a:solidFill>
                  </a:rPr>
                  <a:t>2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  <p:cxnSp>
          <p:nvCxnSpPr>
            <p:cNvPr id="53" name="Соединительная линия уступом 52"/>
            <p:cNvCxnSpPr>
              <a:stCxn id="33" idx="0"/>
            </p:cNvCxnSpPr>
            <p:nvPr/>
          </p:nvCxnSpPr>
          <p:spPr>
            <a:xfrm rot="5400000" flipH="1" flipV="1">
              <a:off x="847411" y="2396678"/>
              <a:ext cx="451137" cy="461381"/>
            </a:xfrm>
            <a:prstGeom prst="bentConnector2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288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Блок «Жизненные ситуации»</a:t>
            </a:r>
            <a:endParaRPr lang="ru-RU" sz="2400" b="1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1092088" y="1090639"/>
            <a:ext cx="7394509" cy="5090023"/>
            <a:chOff x="1092088" y="1090639"/>
            <a:chExt cx="7394509" cy="5090023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7036" y="3821782"/>
              <a:ext cx="4199561" cy="1695450"/>
            </a:xfrm>
            <a:prstGeom prst="rect">
              <a:avLst/>
            </a:prstGeom>
          </p:spPr>
        </p:pic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92088" y="1090639"/>
              <a:ext cx="5374705" cy="2644561"/>
            </a:xfrm>
            <a:prstGeom prst="rect">
              <a:avLst/>
            </a:prstGeom>
          </p:spPr>
        </p:pic>
        <p:grpSp>
          <p:nvGrpSpPr>
            <p:cNvPr id="31" name="Группа 30"/>
            <p:cNvGrpSpPr/>
            <p:nvPr/>
          </p:nvGrpSpPr>
          <p:grpSpPr>
            <a:xfrm>
              <a:off x="2101467" y="5709614"/>
              <a:ext cx="4941066" cy="471048"/>
              <a:chOff x="1331640" y="5709614"/>
              <a:chExt cx="4941066" cy="471048"/>
            </a:xfrm>
          </p:grpSpPr>
          <p:grpSp>
            <p:nvGrpSpPr>
              <p:cNvPr id="45" name="Группа 44"/>
              <p:cNvGrpSpPr/>
              <p:nvPr/>
            </p:nvGrpSpPr>
            <p:grpSpPr>
              <a:xfrm>
                <a:off x="1331640" y="5709614"/>
                <a:ext cx="2666332" cy="471048"/>
                <a:chOff x="648364" y="1245169"/>
                <a:chExt cx="2666332" cy="471048"/>
              </a:xfrm>
            </p:grpSpPr>
            <p:sp>
              <p:nvSpPr>
                <p:cNvPr id="51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10" y="1290459"/>
                  <a:ext cx="2420786" cy="4257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smtClean="0"/>
                    <a:t>Перечень</a:t>
                  </a:r>
                </a:p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smtClean="0"/>
                    <a:t>жизненных </a:t>
                  </a:r>
                  <a:r>
                    <a:rPr lang="ru-RU" sz="1400"/>
                    <a:t>ситуаций</a:t>
                  </a:r>
                </a:p>
              </p:txBody>
            </p:sp>
            <p:grpSp>
              <p:nvGrpSpPr>
                <p:cNvPr id="52" name="Группа 51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53" name="Овал 52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4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1</a:t>
                    </a:r>
                  </a:p>
                </p:txBody>
              </p:sp>
            </p:grpSp>
          </p:grpSp>
          <p:grpSp>
            <p:nvGrpSpPr>
              <p:cNvPr id="46" name="Группа 45"/>
              <p:cNvGrpSpPr/>
              <p:nvPr/>
            </p:nvGrpSpPr>
            <p:grpSpPr>
              <a:xfrm>
                <a:off x="3851920" y="5709614"/>
                <a:ext cx="2420786" cy="471048"/>
                <a:chOff x="648364" y="1245169"/>
                <a:chExt cx="2420786" cy="471048"/>
              </a:xfrm>
            </p:grpSpPr>
            <p:sp>
              <p:nvSpPr>
                <p:cNvPr id="47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10" y="1290459"/>
                  <a:ext cx="2175240" cy="4257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smtClean="0"/>
                    <a:t>Сведения</a:t>
                  </a:r>
                </a:p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smtClean="0"/>
                    <a:t>о </a:t>
                  </a:r>
                  <a:r>
                    <a:rPr lang="ru-RU" sz="1400"/>
                    <a:t>жизненной ситуации</a:t>
                  </a:r>
                </a:p>
              </p:txBody>
            </p:sp>
            <p:grpSp>
              <p:nvGrpSpPr>
                <p:cNvPr id="48" name="Группа 47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49" name="Овал 48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0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smtClean="0">
                        <a:solidFill>
                          <a:srgbClr val="C00000"/>
                        </a:solidFill>
                      </a:rPr>
                      <a:t>2</a:t>
                    </a:r>
                    <a:endParaRPr lang="ru-RU" sz="1200" b="1" dirty="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</p:grpSp>
        <p:sp>
          <p:nvSpPr>
            <p:cNvPr id="34" name="AutoShape 9"/>
            <p:cNvSpPr>
              <a:spLocks noChangeArrowheads="1"/>
            </p:cNvSpPr>
            <p:nvPr/>
          </p:nvSpPr>
          <p:spPr bwMode="auto">
            <a:xfrm>
              <a:off x="1230223" y="2631400"/>
              <a:ext cx="605473" cy="185953"/>
            </a:xfrm>
            <a:prstGeom prst="roundRect">
              <a:avLst>
                <a:gd name="adj" fmla="val 1329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cxnSp>
          <p:nvCxnSpPr>
            <p:cNvPr id="35" name="Соединительная линия уступом 34"/>
            <p:cNvCxnSpPr>
              <a:stCxn id="34" idx="0"/>
            </p:cNvCxnSpPr>
            <p:nvPr/>
          </p:nvCxnSpPr>
          <p:spPr>
            <a:xfrm rot="16200000" flipH="1">
              <a:off x="1833433" y="2330927"/>
              <a:ext cx="63378" cy="664324"/>
            </a:xfrm>
            <a:prstGeom prst="bentConnector4">
              <a:avLst>
                <a:gd name="adj1" fmla="val -360693"/>
                <a:gd name="adj2" fmla="val 99182"/>
              </a:avLst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3588907" y="2244546"/>
              <a:ext cx="481592" cy="400111"/>
              <a:chOff x="1290488" y="3604907"/>
              <a:chExt cx="288924" cy="240041"/>
            </a:xfrm>
          </p:grpSpPr>
          <p:sp>
            <p:nvSpPr>
              <p:cNvPr id="41" name="Овал 40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smtClean="0">
                    <a:solidFill>
                      <a:srgbClr val="C00000"/>
                    </a:solidFill>
                  </a:rPr>
                  <a:t>1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7" name="AutoShape 9"/>
            <p:cNvSpPr>
              <a:spLocks noChangeArrowheads="1"/>
            </p:cNvSpPr>
            <p:nvPr/>
          </p:nvSpPr>
          <p:spPr bwMode="auto">
            <a:xfrm>
              <a:off x="4427984" y="4574319"/>
              <a:ext cx="3784247" cy="448714"/>
            </a:xfrm>
            <a:prstGeom prst="roundRect">
              <a:avLst>
                <a:gd name="adj" fmla="val 1329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8" name="Группа 37"/>
            <p:cNvGrpSpPr/>
            <p:nvPr/>
          </p:nvGrpSpPr>
          <p:grpSpPr>
            <a:xfrm>
              <a:off x="7934210" y="4581128"/>
              <a:ext cx="481592" cy="400123"/>
              <a:chOff x="1290488" y="3604900"/>
              <a:chExt cx="288924" cy="240048"/>
            </a:xfrm>
          </p:grpSpPr>
          <p:sp>
            <p:nvSpPr>
              <p:cNvPr id="39" name="Овал 38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0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smtClean="0">
                    <a:solidFill>
                      <a:srgbClr val="C00000"/>
                    </a:solidFill>
                  </a:rPr>
                  <a:t>2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79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82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80664" y="1196752"/>
            <a:ext cx="3922017" cy="280801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755577" y="4713861"/>
            <a:ext cx="77721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sz="1600" b="0" dirty="0"/>
              <a:t> Запустите веб-браузер, установленный на компьютере</a:t>
            </a:r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755577" y="5078400"/>
            <a:ext cx="738056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sz="1600" dirty="0"/>
              <a:t> </a:t>
            </a:r>
            <a:r>
              <a:rPr lang="ru-RU" sz="1600" b="0" dirty="0"/>
              <a:t>В адресную строку веб-браузера вводится ссылка Реестра госуслуг,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sz="1600" dirty="0"/>
              <a:t>  </a:t>
            </a:r>
            <a:r>
              <a:rPr lang="ru-RU" sz="1600" b="0" dirty="0"/>
              <a:t>которую предоставит администратор.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sz="1600" dirty="0"/>
              <a:t>  </a:t>
            </a:r>
            <a:r>
              <a:rPr lang="ru-RU" sz="1600" b="0" dirty="0"/>
              <a:t>Пример ссылки: </a:t>
            </a:r>
            <a:r>
              <a:rPr lang="en-US" sz="1600" u="sng" dirty="0">
                <a:solidFill>
                  <a:srgbClr val="0070C0"/>
                </a:solidFill>
              </a:rPr>
              <a:t>http://&lt;address:port&gt;/</a:t>
            </a:r>
            <a:r>
              <a:rPr lang="en-US" sz="1600" u="sng" dirty="0" smtClean="0">
                <a:solidFill>
                  <a:srgbClr val="0070C0"/>
                </a:solidFill>
              </a:rPr>
              <a:t>RGU</a:t>
            </a:r>
            <a:r>
              <a:rPr lang="ru-RU" sz="1600" u="sng" dirty="0" smtClean="0">
                <a:solidFill>
                  <a:srgbClr val="0070C0"/>
                </a:solidFill>
              </a:rPr>
              <a:t>4</a:t>
            </a:r>
            <a:r>
              <a:rPr lang="en-US" sz="1600" u="sng" dirty="0" smtClean="0">
                <a:solidFill>
                  <a:srgbClr val="0070C0"/>
                </a:solidFill>
              </a:rPr>
              <a:t>/RGU2Auth.html</a:t>
            </a:r>
            <a:endParaRPr lang="ru-RU" sz="1600" u="sng" dirty="0">
              <a:solidFill>
                <a:srgbClr val="0070C0"/>
              </a:solidFill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591344" y="404664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/>
              <a:t>Запуск реестра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8246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8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Блок «Оплата»</a:t>
            </a:r>
            <a:endParaRPr lang="ru-RU" sz="2400" b="1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555803" y="1245169"/>
            <a:ext cx="8408685" cy="5064151"/>
            <a:chOff x="555803" y="1245169"/>
            <a:chExt cx="8408685" cy="5064151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74986" y="1513542"/>
              <a:ext cx="3804956" cy="4795778"/>
            </a:xfrm>
            <a:prstGeom prst="rect">
              <a:avLst/>
            </a:prstGeom>
          </p:spPr>
        </p:pic>
        <p:pic>
          <p:nvPicPr>
            <p:cNvPr id="74755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92956" y="5014336"/>
              <a:ext cx="1371532" cy="89055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4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09780" y="2972489"/>
              <a:ext cx="1382700" cy="102777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2" name="Группа 51"/>
            <p:cNvGrpSpPr/>
            <p:nvPr/>
          </p:nvGrpSpPr>
          <p:grpSpPr>
            <a:xfrm>
              <a:off x="666656" y="1245169"/>
              <a:ext cx="2666332" cy="461221"/>
              <a:chOff x="648364" y="1245169"/>
              <a:chExt cx="2666332" cy="461221"/>
            </a:xfrm>
          </p:grpSpPr>
          <p:sp>
            <p:nvSpPr>
              <p:cNvPr id="53" name="Rectangle 17"/>
              <p:cNvSpPr>
                <a:spLocks noChangeArrowheads="1"/>
              </p:cNvSpPr>
              <p:nvPr/>
            </p:nvSpPr>
            <p:spPr bwMode="auto">
              <a:xfrm>
                <a:off x="893909" y="1269732"/>
                <a:ext cx="2420787" cy="4366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smtClean="0"/>
                  <a:t>Признак </a:t>
                </a:r>
                <a:r>
                  <a:rPr lang="ru-RU" sz="1400"/>
                  <a:t>Предоставляется бесплатно</a:t>
                </a:r>
                <a:endParaRPr lang="ru-RU" sz="1400" dirty="0"/>
              </a:p>
            </p:txBody>
          </p:sp>
          <p:grpSp>
            <p:nvGrpSpPr>
              <p:cNvPr id="54" name="Группа 53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55" name="Овал 54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</p:grpSp>
        <p:grpSp>
          <p:nvGrpSpPr>
            <p:cNvPr id="57" name="Группа 56"/>
            <p:cNvGrpSpPr/>
            <p:nvPr/>
          </p:nvGrpSpPr>
          <p:grpSpPr>
            <a:xfrm>
              <a:off x="666656" y="1817249"/>
              <a:ext cx="2855620" cy="431208"/>
              <a:chOff x="648364" y="1805360"/>
              <a:chExt cx="2855620" cy="431208"/>
            </a:xfrm>
          </p:grpSpPr>
          <p:sp>
            <p:nvSpPr>
              <p:cNvPr id="58" name="Rectangle 17"/>
              <p:cNvSpPr>
                <a:spLocks noChangeArrowheads="1"/>
              </p:cNvSpPr>
              <p:nvPr/>
            </p:nvSpPr>
            <p:spPr bwMode="auto">
              <a:xfrm>
                <a:off x="893910" y="1810810"/>
                <a:ext cx="2610074" cy="425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smtClean="0"/>
                  <a:t>Наименование</a:t>
                </a:r>
              </a:p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100" i="1" smtClean="0"/>
                  <a:t>(обязательное</a:t>
                </a:r>
                <a:r>
                  <a:rPr lang="ru-RU" sz="1100" i="1" dirty="0"/>
                  <a:t>)</a:t>
                </a:r>
              </a:p>
            </p:txBody>
          </p:sp>
          <p:grpSp>
            <p:nvGrpSpPr>
              <p:cNvPr id="59" name="Группа 58"/>
              <p:cNvGrpSpPr/>
              <p:nvPr/>
            </p:nvGrpSpPr>
            <p:grpSpPr>
              <a:xfrm>
                <a:off x="648364" y="1805360"/>
                <a:ext cx="240011" cy="276999"/>
                <a:chOff x="1283503" y="3544389"/>
                <a:chExt cx="302895" cy="349575"/>
              </a:xfrm>
            </p:grpSpPr>
            <p:sp>
              <p:nvSpPr>
                <p:cNvPr id="60" name="Овал 59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89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sz="1200" b="1" dirty="0">
                      <a:solidFill>
                        <a:srgbClr val="C00000"/>
                      </a:solidFill>
                    </a:rPr>
                    <a:t>2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grpSp>
          <p:nvGrpSpPr>
            <p:cNvPr id="62" name="Группа 61"/>
            <p:cNvGrpSpPr/>
            <p:nvPr/>
          </p:nvGrpSpPr>
          <p:grpSpPr>
            <a:xfrm>
              <a:off x="666656" y="2364766"/>
              <a:ext cx="2708330" cy="445957"/>
              <a:chOff x="648364" y="2342198"/>
              <a:chExt cx="2708330" cy="445957"/>
            </a:xfrm>
          </p:grpSpPr>
          <p:sp>
            <p:nvSpPr>
              <p:cNvPr id="63" name="Rectangle 17"/>
              <p:cNvSpPr>
                <a:spLocks noChangeArrowheads="1"/>
              </p:cNvSpPr>
              <p:nvPr/>
            </p:nvSpPr>
            <p:spPr bwMode="auto">
              <a:xfrm>
                <a:off x="893909" y="2362397"/>
                <a:ext cx="2462785" cy="425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smtClean="0"/>
                  <a:t>Основание</a:t>
                </a:r>
                <a:endParaRPr lang="ru-RU" sz="1400"/>
              </a:p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100" i="1"/>
                  <a:t>(обязательное</a:t>
                </a:r>
                <a:r>
                  <a:rPr lang="ru-RU" sz="1100" i="1" smtClean="0"/>
                  <a:t>)</a:t>
                </a:r>
                <a:endParaRPr lang="ru-RU" sz="1100" i="1"/>
              </a:p>
            </p:txBody>
          </p:sp>
          <p:grpSp>
            <p:nvGrpSpPr>
              <p:cNvPr id="64" name="Группа 63"/>
              <p:cNvGrpSpPr/>
              <p:nvPr/>
            </p:nvGrpSpPr>
            <p:grpSpPr>
              <a:xfrm>
                <a:off x="648364" y="2342198"/>
                <a:ext cx="240011" cy="276999"/>
                <a:chOff x="1283503" y="3544391"/>
                <a:chExt cx="302895" cy="349575"/>
              </a:xfrm>
            </p:grpSpPr>
            <p:sp>
              <p:nvSpPr>
                <p:cNvPr id="65" name="Овал 64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sz="1200" b="1" dirty="0">
                      <a:solidFill>
                        <a:srgbClr val="C00000"/>
                      </a:solidFill>
                    </a:rPr>
                    <a:t>3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grpSp>
          <p:nvGrpSpPr>
            <p:cNvPr id="147" name="Группа 146"/>
            <p:cNvGrpSpPr/>
            <p:nvPr/>
          </p:nvGrpSpPr>
          <p:grpSpPr>
            <a:xfrm>
              <a:off x="666656" y="2891510"/>
              <a:ext cx="2708330" cy="599876"/>
              <a:chOff x="648364" y="2342198"/>
              <a:chExt cx="2708330" cy="599876"/>
            </a:xfrm>
          </p:grpSpPr>
          <p:sp>
            <p:nvSpPr>
              <p:cNvPr id="148" name="Rectangle 17"/>
              <p:cNvSpPr>
                <a:spLocks noChangeArrowheads="1"/>
              </p:cNvSpPr>
              <p:nvPr/>
            </p:nvSpPr>
            <p:spPr bwMode="auto">
              <a:xfrm>
                <a:off x="893909" y="2349604"/>
                <a:ext cx="2462785" cy="5924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/>
                  <a:t>Стоимость и единица измерения </a:t>
                </a:r>
                <a:r>
                  <a:rPr lang="ru-RU" sz="1400" smtClean="0"/>
                  <a:t>валюты</a:t>
                </a:r>
              </a:p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100" i="1" smtClean="0"/>
                  <a:t>(обязательное)</a:t>
                </a:r>
                <a:endParaRPr lang="ru-RU" sz="1100" i="1"/>
              </a:p>
            </p:txBody>
          </p:sp>
          <p:grpSp>
            <p:nvGrpSpPr>
              <p:cNvPr id="149" name="Группа 148"/>
              <p:cNvGrpSpPr/>
              <p:nvPr/>
            </p:nvGrpSpPr>
            <p:grpSpPr>
              <a:xfrm>
                <a:off x="648364" y="2342198"/>
                <a:ext cx="240011" cy="276999"/>
                <a:chOff x="1283503" y="3544391"/>
                <a:chExt cx="302895" cy="349575"/>
              </a:xfrm>
            </p:grpSpPr>
            <p:sp>
              <p:nvSpPr>
                <p:cNvPr id="150" name="Овал 149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smtClean="0">
                      <a:solidFill>
                        <a:srgbClr val="C00000"/>
                      </a:solidFill>
                    </a:rPr>
                    <a:t>4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grpSp>
          <p:nvGrpSpPr>
            <p:cNvPr id="152" name="Группа 151"/>
            <p:cNvGrpSpPr/>
            <p:nvPr/>
          </p:nvGrpSpPr>
          <p:grpSpPr>
            <a:xfrm>
              <a:off x="666656" y="3571728"/>
              <a:ext cx="2708330" cy="309387"/>
              <a:chOff x="648364" y="2342198"/>
              <a:chExt cx="2708330" cy="309387"/>
            </a:xfrm>
          </p:grpSpPr>
          <p:sp>
            <p:nvSpPr>
              <p:cNvPr id="153" name="Rectangle 17"/>
              <p:cNvSpPr>
                <a:spLocks noChangeArrowheads="1"/>
              </p:cNvSpPr>
              <p:nvPr/>
            </p:nvSpPr>
            <p:spPr bwMode="auto">
              <a:xfrm>
                <a:off x="893909" y="2392540"/>
                <a:ext cx="2462785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/>
                  <a:t>Тип платежа </a:t>
                </a:r>
                <a:r>
                  <a:rPr lang="ru-RU" sz="1100" i="1" smtClean="0"/>
                  <a:t>(обязательное)</a:t>
                </a:r>
                <a:endParaRPr lang="ru-RU" sz="1100" i="1"/>
              </a:p>
            </p:txBody>
          </p:sp>
          <p:grpSp>
            <p:nvGrpSpPr>
              <p:cNvPr id="154" name="Группа 153"/>
              <p:cNvGrpSpPr/>
              <p:nvPr/>
            </p:nvGrpSpPr>
            <p:grpSpPr>
              <a:xfrm>
                <a:off x="648364" y="2342198"/>
                <a:ext cx="240011" cy="276999"/>
                <a:chOff x="1283503" y="3544391"/>
                <a:chExt cx="302895" cy="349575"/>
              </a:xfrm>
            </p:grpSpPr>
            <p:sp>
              <p:nvSpPr>
                <p:cNvPr id="155" name="Овал 154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smtClean="0">
                      <a:solidFill>
                        <a:srgbClr val="C00000"/>
                      </a:solidFill>
                    </a:rPr>
                    <a:t>5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grpSp>
          <p:nvGrpSpPr>
            <p:cNvPr id="157" name="Группа 156"/>
            <p:cNvGrpSpPr/>
            <p:nvPr/>
          </p:nvGrpSpPr>
          <p:grpSpPr>
            <a:xfrm>
              <a:off x="666656" y="3977208"/>
              <a:ext cx="2708330" cy="309387"/>
              <a:chOff x="648364" y="2342198"/>
              <a:chExt cx="2708330" cy="309387"/>
            </a:xfrm>
          </p:grpSpPr>
          <p:sp>
            <p:nvSpPr>
              <p:cNvPr id="158" name="Rectangle 17"/>
              <p:cNvSpPr>
                <a:spLocks noChangeArrowheads="1"/>
              </p:cNvSpPr>
              <p:nvPr/>
            </p:nvSpPr>
            <p:spPr bwMode="auto">
              <a:xfrm>
                <a:off x="893909" y="2392540"/>
                <a:ext cx="2462785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/>
                  <a:t>КБК</a:t>
                </a:r>
              </a:p>
            </p:txBody>
          </p:sp>
          <p:grpSp>
            <p:nvGrpSpPr>
              <p:cNvPr id="159" name="Группа 158"/>
              <p:cNvGrpSpPr/>
              <p:nvPr/>
            </p:nvGrpSpPr>
            <p:grpSpPr>
              <a:xfrm>
                <a:off x="648364" y="2342198"/>
                <a:ext cx="240011" cy="276999"/>
                <a:chOff x="1283503" y="3544391"/>
                <a:chExt cx="302895" cy="349575"/>
              </a:xfrm>
            </p:grpSpPr>
            <p:sp>
              <p:nvSpPr>
                <p:cNvPr id="160" name="Овал 159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smtClean="0">
                      <a:solidFill>
                        <a:srgbClr val="C00000"/>
                      </a:solidFill>
                    </a:rPr>
                    <a:t>6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grpSp>
          <p:nvGrpSpPr>
            <p:cNvPr id="162" name="Группа 161"/>
            <p:cNvGrpSpPr/>
            <p:nvPr/>
          </p:nvGrpSpPr>
          <p:grpSpPr>
            <a:xfrm>
              <a:off x="666656" y="4353813"/>
              <a:ext cx="2708330" cy="309387"/>
              <a:chOff x="648364" y="2342198"/>
              <a:chExt cx="2708330" cy="309387"/>
            </a:xfrm>
          </p:grpSpPr>
          <p:sp>
            <p:nvSpPr>
              <p:cNvPr id="163" name="Rectangle 17"/>
              <p:cNvSpPr>
                <a:spLocks noChangeArrowheads="1"/>
              </p:cNvSpPr>
              <p:nvPr/>
            </p:nvSpPr>
            <p:spPr bwMode="auto">
              <a:xfrm>
                <a:off x="893909" y="2392540"/>
                <a:ext cx="2462785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/>
                  <a:t>Методика </a:t>
                </a:r>
                <a:r>
                  <a:rPr lang="ru-RU" sz="1400" smtClean="0"/>
                  <a:t>расчета</a:t>
                </a:r>
                <a:endParaRPr lang="ru-RU" sz="1400"/>
              </a:p>
            </p:txBody>
          </p:sp>
          <p:grpSp>
            <p:nvGrpSpPr>
              <p:cNvPr id="164" name="Группа 163"/>
              <p:cNvGrpSpPr/>
              <p:nvPr/>
            </p:nvGrpSpPr>
            <p:grpSpPr>
              <a:xfrm>
                <a:off x="648364" y="2342198"/>
                <a:ext cx="240011" cy="276999"/>
                <a:chOff x="1283503" y="3544391"/>
                <a:chExt cx="302895" cy="349575"/>
              </a:xfrm>
            </p:grpSpPr>
            <p:sp>
              <p:nvSpPr>
                <p:cNvPr id="165" name="Овал 164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smtClean="0">
                      <a:solidFill>
                        <a:srgbClr val="C00000"/>
                      </a:solidFill>
                    </a:rPr>
                    <a:t>7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grpSp>
          <p:nvGrpSpPr>
            <p:cNvPr id="167" name="Группа 166"/>
            <p:cNvGrpSpPr/>
            <p:nvPr/>
          </p:nvGrpSpPr>
          <p:grpSpPr>
            <a:xfrm>
              <a:off x="666656" y="4762632"/>
              <a:ext cx="2884526" cy="309960"/>
              <a:chOff x="648364" y="2342198"/>
              <a:chExt cx="2884526" cy="309960"/>
            </a:xfrm>
          </p:grpSpPr>
          <p:sp>
            <p:nvSpPr>
              <p:cNvPr id="168" name="Rectangle 17"/>
              <p:cNvSpPr>
                <a:spLocks noChangeArrowheads="1"/>
              </p:cNvSpPr>
              <p:nvPr/>
            </p:nvSpPr>
            <p:spPr bwMode="auto">
              <a:xfrm>
                <a:off x="893909" y="2393113"/>
                <a:ext cx="2638981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/>
                  <a:t>Описание методики расчета</a:t>
                </a:r>
              </a:p>
            </p:txBody>
          </p:sp>
          <p:grpSp>
            <p:nvGrpSpPr>
              <p:cNvPr id="169" name="Группа 168"/>
              <p:cNvGrpSpPr/>
              <p:nvPr/>
            </p:nvGrpSpPr>
            <p:grpSpPr>
              <a:xfrm>
                <a:off x="648364" y="2342198"/>
                <a:ext cx="240011" cy="276999"/>
                <a:chOff x="1283503" y="3544391"/>
                <a:chExt cx="302895" cy="349575"/>
              </a:xfrm>
            </p:grpSpPr>
            <p:sp>
              <p:nvSpPr>
                <p:cNvPr id="170" name="Овал 169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smtClean="0">
                      <a:solidFill>
                        <a:srgbClr val="C00000"/>
                      </a:solidFill>
                    </a:rPr>
                    <a:t>8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grpSp>
          <p:nvGrpSpPr>
            <p:cNvPr id="172" name="Группа 171"/>
            <p:cNvGrpSpPr/>
            <p:nvPr/>
          </p:nvGrpSpPr>
          <p:grpSpPr>
            <a:xfrm>
              <a:off x="666656" y="5282526"/>
              <a:ext cx="2827327" cy="310829"/>
              <a:chOff x="648364" y="2342198"/>
              <a:chExt cx="2827327" cy="310829"/>
            </a:xfrm>
          </p:grpSpPr>
          <p:sp>
            <p:nvSpPr>
              <p:cNvPr id="173" name="Rectangle 17"/>
              <p:cNvSpPr>
                <a:spLocks noChangeArrowheads="1"/>
              </p:cNvSpPr>
              <p:nvPr/>
            </p:nvSpPr>
            <p:spPr bwMode="auto">
              <a:xfrm>
                <a:off x="893909" y="2393982"/>
                <a:ext cx="2581782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/>
                  <a:t>НПА, регулирующие оплату</a:t>
                </a:r>
              </a:p>
            </p:txBody>
          </p:sp>
          <p:grpSp>
            <p:nvGrpSpPr>
              <p:cNvPr id="174" name="Группа 173"/>
              <p:cNvGrpSpPr/>
              <p:nvPr/>
            </p:nvGrpSpPr>
            <p:grpSpPr>
              <a:xfrm>
                <a:off x="648364" y="2342198"/>
                <a:ext cx="240011" cy="276999"/>
                <a:chOff x="1283503" y="3544391"/>
                <a:chExt cx="302895" cy="349575"/>
              </a:xfrm>
            </p:grpSpPr>
            <p:sp>
              <p:nvSpPr>
                <p:cNvPr id="175" name="Овал 174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smtClean="0">
                      <a:solidFill>
                        <a:srgbClr val="C00000"/>
                      </a:solidFill>
                    </a:rPr>
                    <a:t>9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grpSp>
          <p:nvGrpSpPr>
            <p:cNvPr id="177" name="Группа 176"/>
            <p:cNvGrpSpPr/>
            <p:nvPr/>
          </p:nvGrpSpPr>
          <p:grpSpPr>
            <a:xfrm>
              <a:off x="555803" y="5738326"/>
              <a:ext cx="2598158" cy="452936"/>
              <a:chOff x="537511" y="2342198"/>
              <a:chExt cx="2598158" cy="452936"/>
            </a:xfrm>
          </p:grpSpPr>
          <p:sp>
            <p:nvSpPr>
              <p:cNvPr id="178" name="Rectangle 17"/>
              <p:cNvSpPr>
                <a:spLocks noChangeArrowheads="1"/>
              </p:cNvSpPr>
              <p:nvPr/>
            </p:nvSpPr>
            <p:spPr bwMode="auto">
              <a:xfrm>
                <a:off x="893909" y="2369376"/>
                <a:ext cx="2241760" cy="425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/>
                  <a:t>Платежные </a:t>
                </a:r>
                <a:r>
                  <a:rPr lang="ru-RU" sz="1400" smtClean="0"/>
                  <a:t>реквизиты</a:t>
                </a:r>
              </a:p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smtClean="0"/>
                  <a:t>органа </a:t>
                </a:r>
                <a:r>
                  <a:rPr lang="ru-RU" sz="1400"/>
                  <a:t>власти</a:t>
                </a:r>
              </a:p>
            </p:txBody>
          </p:sp>
          <p:grpSp>
            <p:nvGrpSpPr>
              <p:cNvPr id="179" name="Группа 178"/>
              <p:cNvGrpSpPr/>
              <p:nvPr/>
            </p:nvGrpSpPr>
            <p:grpSpPr>
              <a:xfrm>
                <a:off x="537511" y="2342198"/>
                <a:ext cx="460234" cy="276999"/>
                <a:chOff x="1143605" y="3544391"/>
                <a:chExt cx="580817" cy="349575"/>
              </a:xfrm>
            </p:grpSpPr>
            <p:sp>
              <p:nvSpPr>
                <p:cNvPr id="180" name="Овал 179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143605" y="3544391"/>
                  <a:ext cx="580817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smtClean="0">
                      <a:solidFill>
                        <a:srgbClr val="C00000"/>
                      </a:solidFill>
                    </a:rPr>
                    <a:t>10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sp>
          <p:nvSpPr>
            <p:cNvPr id="104" name="AutoShape 9"/>
            <p:cNvSpPr>
              <a:spLocks noChangeArrowheads="1"/>
            </p:cNvSpPr>
            <p:nvPr/>
          </p:nvSpPr>
          <p:spPr bwMode="auto">
            <a:xfrm>
              <a:off x="3491880" y="1969200"/>
              <a:ext cx="3366118" cy="158202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3" name="AutoShape 9"/>
            <p:cNvSpPr>
              <a:spLocks noChangeArrowheads="1"/>
            </p:cNvSpPr>
            <p:nvPr/>
          </p:nvSpPr>
          <p:spPr bwMode="auto">
            <a:xfrm>
              <a:off x="3491879" y="2158812"/>
              <a:ext cx="3366119" cy="190068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" name="AutoShape 9"/>
            <p:cNvSpPr>
              <a:spLocks noChangeArrowheads="1"/>
            </p:cNvSpPr>
            <p:nvPr/>
          </p:nvSpPr>
          <p:spPr bwMode="auto">
            <a:xfrm>
              <a:off x="3491879" y="2403182"/>
              <a:ext cx="3366119" cy="638048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" name="AutoShape 9"/>
            <p:cNvSpPr>
              <a:spLocks noChangeArrowheads="1"/>
            </p:cNvSpPr>
            <p:nvPr/>
          </p:nvSpPr>
          <p:spPr bwMode="auto">
            <a:xfrm>
              <a:off x="3491879" y="3080978"/>
              <a:ext cx="3366119" cy="276013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" name="AutoShape 9"/>
            <p:cNvSpPr>
              <a:spLocks noChangeArrowheads="1"/>
            </p:cNvSpPr>
            <p:nvPr/>
          </p:nvSpPr>
          <p:spPr bwMode="auto">
            <a:xfrm>
              <a:off x="3491879" y="3409483"/>
              <a:ext cx="3366119" cy="930748"/>
            </a:xfrm>
            <a:prstGeom prst="roundRect">
              <a:avLst>
                <a:gd name="adj" fmla="val 3060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" name="AutoShape 9"/>
            <p:cNvSpPr>
              <a:spLocks noChangeArrowheads="1"/>
            </p:cNvSpPr>
            <p:nvPr/>
          </p:nvSpPr>
          <p:spPr bwMode="auto">
            <a:xfrm>
              <a:off x="3491879" y="4371062"/>
              <a:ext cx="3366119" cy="215628"/>
            </a:xfrm>
            <a:prstGeom prst="roundRect">
              <a:avLst>
                <a:gd name="adj" fmla="val 3060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8" name="AutoShape 9"/>
            <p:cNvSpPr>
              <a:spLocks noChangeArrowheads="1"/>
            </p:cNvSpPr>
            <p:nvPr/>
          </p:nvSpPr>
          <p:spPr bwMode="auto">
            <a:xfrm>
              <a:off x="3491879" y="4629810"/>
              <a:ext cx="3366119" cy="311192"/>
            </a:xfrm>
            <a:prstGeom prst="roundRect">
              <a:avLst>
                <a:gd name="adj" fmla="val 3060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9" name="AutoShape 9"/>
            <p:cNvSpPr>
              <a:spLocks noChangeArrowheads="1"/>
            </p:cNvSpPr>
            <p:nvPr/>
          </p:nvSpPr>
          <p:spPr bwMode="auto">
            <a:xfrm>
              <a:off x="3491879" y="4929935"/>
              <a:ext cx="3366119" cy="443281"/>
            </a:xfrm>
            <a:prstGeom prst="roundRect">
              <a:avLst>
                <a:gd name="adj" fmla="val 3060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0" name="AutoShape 9"/>
            <p:cNvSpPr>
              <a:spLocks noChangeArrowheads="1"/>
            </p:cNvSpPr>
            <p:nvPr/>
          </p:nvSpPr>
          <p:spPr bwMode="auto">
            <a:xfrm>
              <a:off x="3491879" y="5432718"/>
              <a:ext cx="3366119" cy="228529"/>
            </a:xfrm>
            <a:prstGeom prst="roundRect">
              <a:avLst>
                <a:gd name="adj" fmla="val 3060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1" name="AutoShape 9"/>
            <p:cNvSpPr>
              <a:spLocks noChangeArrowheads="1"/>
            </p:cNvSpPr>
            <p:nvPr/>
          </p:nvSpPr>
          <p:spPr bwMode="auto">
            <a:xfrm>
              <a:off x="3510359" y="5648043"/>
              <a:ext cx="3347639" cy="417213"/>
            </a:xfrm>
            <a:prstGeom prst="roundRect">
              <a:avLst>
                <a:gd name="adj" fmla="val 3060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4" name="Группа 113"/>
            <p:cNvGrpSpPr/>
            <p:nvPr/>
          </p:nvGrpSpPr>
          <p:grpSpPr>
            <a:xfrm>
              <a:off x="6708253" y="1855857"/>
              <a:ext cx="240011" cy="276999"/>
              <a:chOff x="1283503" y="3544391"/>
              <a:chExt cx="302895" cy="349575"/>
            </a:xfrm>
          </p:grpSpPr>
          <p:sp>
            <p:nvSpPr>
              <p:cNvPr id="142" name="Овал 141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3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grpSp>
          <p:nvGrpSpPr>
            <p:cNvPr id="192" name="Группа 191"/>
            <p:cNvGrpSpPr/>
            <p:nvPr/>
          </p:nvGrpSpPr>
          <p:grpSpPr>
            <a:xfrm>
              <a:off x="6732240" y="2143889"/>
              <a:ext cx="240011" cy="276999"/>
              <a:chOff x="1283503" y="3544391"/>
              <a:chExt cx="302895" cy="349575"/>
            </a:xfrm>
          </p:grpSpPr>
          <p:sp>
            <p:nvSpPr>
              <p:cNvPr id="193" name="Овал 19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4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smtClean="0">
                    <a:solidFill>
                      <a:srgbClr val="C00000"/>
                    </a:solidFill>
                  </a:rPr>
                  <a:t>2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195" name="Группа 194"/>
            <p:cNvGrpSpPr/>
            <p:nvPr/>
          </p:nvGrpSpPr>
          <p:grpSpPr>
            <a:xfrm>
              <a:off x="6708253" y="2647945"/>
              <a:ext cx="240011" cy="276999"/>
              <a:chOff x="1283503" y="3544391"/>
              <a:chExt cx="302895" cy="349575"/>
            </a:xfrm>
          </p:grpSpPr>
          <p:sp>
            <p:nvSpPr>
              <p:cNvPr id="196" name="Овал 195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7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3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198" name="Группа 197"/>
            <p:cNvGrpSpPr/>
            <p:nvPr/>
          </p:nvGrpSpPr>
          <p:grpSpPr>
            <a:xfrm>
              <a:off x="6732240" y="3068960"/>
              <a:ext cx="240011" cy="276999"/>
              <a:chOff x="1283503" y="3544391"/>
              <a:chExt cx="302895" cy="349575"/>
            </a:xfrm>
          </p:grpSpPr>
          <p:sp>
            <p:nvSpPr>
              <p:cNvPr id="199" name="Овал 198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0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smtClean="0">
                    <a:solidFill>
                      <a:srgbClr val="C00000"/>
                    </a:solidFill>
                  </a:rPr>
                  <a:t>4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201" name="Группа 200"/>
            <p:cNvGrpSpPr/>
            <p:nvPr/>
          </p:nvGrpSpPr>
          <p:grpSpPr>
            <a:xfrm>
              <a:off x="6708253" y="3573016"/>
              <a:ext cx="240011" cy="276999"/>
              <a:chOff x="1283503" y="3544391"/>
              <a:chExt cx="302895" cy="349575"/>
            </a:xfrm>
          </p:grpSpPr>
          <p:sp>
            <p:nvSpPr>
              <p:cNvPr id="202" name="Овал 201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3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smtClean="0">
                    <a:solidFill>
                      <a:srgbClr val="C00000"/>
                    </a:solidFill>
                  </a:rPr>
                  <a:t>5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204" name="Группа 203"/>
            <p:cNvGrpSpPr/>
            <p:nvPr/>
          </p:nvGrpSpPr>
          <p:grpSpPr>
            <a:xfrm>
              <a:off x="6708253" y="4293096"/>
              <a:ext cx="240011" cy="276999"/>
              <a:chOff x="1283503" y="3544391"/>
              <a:chExt cx="302895" cy="349575"/>
            </a:xfrm>
          </p:grpSpPr>
          <p:sp>
            <p:nvSpPr>
              <p:cNvPr id="205" name="Овал 20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6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smtClean="0">
                    <a:solidFill>
                      <a:srgbClr val="C00000"/>
                    </a:solidFill>
                  </a:rPr>
                  <a:t>6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207" name="Группа 206"/>
            <p:cNvGrpSpPr/>
            <p:nvPr/>
          </p:nvGrpSpPr>
          <p:grpSpPr>
            <a:xfrm>
              <a:off x="6708253" y="4636043"/>
              <a:ext cx="240011" cy="276999"/>
              <a:chOff x="1283503" y="3544391"/>
              <a:chExt cx="302895" cy="349575"/>
            </a:xfrm>
          </p:grpSpPr>
          <p:sp>
            <p:nvSpPr>
              <p:cNvPr id="208" name="Овал 207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9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smtClean="0">
                    <a:solidFill>
                      <a:srgbClr val="C00000"/>
                    </a:solidFill>
                  </a:rPr>
                  <a:t>7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210" name="Группа 209"/>
            <p:cNvGrpSpPr/>
            <p:nvPr/>
          </p:nvGrpSpPr>
          <p:grpSpPr>
            <a:xfrm>
              <a:off x="6708253" y="5024209"/>
              <a:ext cx="240011" cy="276999"/>
              <a:chOff x="1283503" y="3544391"/>
              <a:chExt cx="302895" cy="349575"/>
            </a:xfrm>
          </p:grpSpPr>
          <p:sp>
            <p:nvSpPr>
              <p:cNvPr id="211" name="Овал 21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2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smtClean="0">
                    <a:solidFill>
                      <a:srgbClr val="C00000"/>
                    </a:solidFill>
                  </a:rPr>
                  <a:t>8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213" name="Группа 212"/>
            <p:cNvGrpSpPr/>
            <p:nvPr/>
          </p:nvGrpSpPr>
          <p:grpSpPr>
            <a:xfrm>
              <a:off x="6708253" y="5384249"/>
              <a:ext cx="240011" cy="276999"/>
              <a:chOff x="1283503" y="3544391"/>
              <a:chExt cx="302895" cy="349575"/>
            </a:xfrm>
          </p:grpSpPr>
          <p:sp>
            <p:nvSpPr>
              <p:cNvPr id="214" name="Овал 213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5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smtClean="0">
                    <a:solidFill>
                      <a:srgbClr val="C00000"/>
                    </a:solidFill>
                  </a:rPr>
                  <a:t>9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216" name="Группа 215"/>
            <p:cNvGrpSpPr/>
            <p:nvPr/>
          </p:nvGrpSpPr>
          <p:grpSpPr>
            <a:xfrm>
              <a:off x="6660232" y="5744289"/>
              <a:ext cx="372045" cy="276999"/>
              <a:chOff x="1210763" y="3544391"/>
              <a:chExt cx="469523" cy="349575"/>
            </a:xfrm>
          </p:grpSpPr>
          <p:sp>
            <p:nvSpPr>
              <p:cNvPr id="217" name="Овал 216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8" name="Text Box 15"/>
              <p:cNvSpPr txBox="1">
                <a:spLocks noChangeArrowheads="1"/>
              </p:cNvSpPr>
              <p:nvPr/>
            </p:nvSpPr>
            <p:spPr bwMode="auto">
              <a:xfrm>
                <a:off x="1210763" y="3544391"/>
                <a:ext cx="469523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10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  <p:cxnSp>
          <p:nvCxnSpPr>
            <p:cNvPr id="4" name="Соединительная линия уступом 3"/>
            <p:cNvCxnSpPr>
              <a:endCxn id="20" idx="2"/>
            </p:cNvCxnSpPr>
            <p:nvPr/>
          </p:nvCxnSpPr>
          <p:spPr>
            <a:xfrm flipV="1">
              <a:off x="6957881" y="4000259"/>
              <a:ext cx="1243249" cy="762373"/>
            </a:xfrm>
            <a:prstGeom prst="bentConnector2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Соединительная линия уступом 218"/>
            <p:cNvCxnSpPr>
              <a:stCxn id="214" idx="6"/>
              <a:endCxn id="74755" idx="2"/>
            </p:cNvCxnSpPr>
            <p:nvPr/>
          </p:nvCxnSpPr>
          <p:spPr>
            <a:xfrm>
              <a:off x="6948264" y="5527305"/>
              <a:ext cx="1330458" cy="377582"/>
            </a:xfrm>
            <a:prstGeom prst="bentConnector4">
              <a:avLst>
                <a:gd name="adj1" fmla="val 24228"/>
                <a:gd name="adj2" fmla="val 160543"/>
              </a:avLst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80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08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па 24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Блок «Входящие документы»</a:t>
            </a:r>
            <a:endParaRPr lang="ru-RU" sz="2400" b="1" dirty="0"/>
          </a:p>
        </p:txBody>
      </p:sp>
      <p:sp>
        <p:nvSpPr>
          <p:cNvPr id="948231" name="Номер слайда 9482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81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438904" y="908720"/>
            <a:ext cx="8381568" cy="5606312"/>
            <a:chOff x="251520" y="908720"/>
            <a:chExt cx="8381568" cy="5606312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44008" y="3691882"/>
              <a:ext cx="3847721" cy="2041374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1520" y="908720"/>
              <a:ext cx="6404578" cy="3024336"/>
            </a:xfrm>
            <a:prstGeom prst="rect">
              <a:avLst/>
            </a:prstGeom>
          </p:spPr>
        </p:pic>
        <p:grpSp>
          <p:nvGrpSpPr>
            <p:cNvPr id="31" name="Группа 30"/>
            <p:cNvGrpSpPr/>
            <p:nvPr/>
          </p:nvGrpSpPr>
          <p:grpSpPr>
            <a:xfrm>
              <a:off x="1619672" y="5877272"/>
              <a:ext cx="4941066" cy="637760"/>
              <a:chOff x="1331640" y="5709614"/>
              <a:chExt cx="4941066" cy="637760"/>
            </a:xfrm>
          </p:grpSpPr>
          <p:grpSp>
            <p:nvGrpSpPr>
              <p:cNvPr id="32" name="Группа 31"/>
              <p:cNvGrpSpPr/>
              <p:nvPr/>
            </p:nvGrpSpPr>
            <p:grpSpPr>
              <a:xfrm>
                <a:off x="1331640" y="5709614"/>
                <a:ext cx="2666332" cy="637760"/>
                <a:chOff x="648364" y="1245169"/>
                <a:chExt cx="2666332" cy="637760"/>
              </a:xfrm>
            </p:grpSpPr>
            <p:sp>
              <p:nvSpPr>
                <p:cNvPr id="38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10" y="1290459"/>
                  <a:ext cx="2420786" cy="592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 smtClean="0"/>
                    <a:t>Перечень</a:t>
                  </a:r>
                </a:p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 smtClean="0"/>
                    <a:t>Входящих документов услуги</a:t>
                  </a:r>
                  <a:endParaRPr lang="ru-RU" sz="1400" dirty="0"/>
                </a:p>
              </p:txBody>
            </p:sp>
            <p:grpSp>
              <p:nvGrpSpPr>
                <p:cNvPr id="39" name="Группа 38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40" name="Овал 39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1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1</a:t>
                    </a:r>
                  </a:p>
                </p:txBody>
              </p:sp>
            </p:grpSp>
          </p:grpSp>
          <p:grpSp>
            <p:nvGrpSpPr>
              <p:cNvPr id="33" name="Группа 32"/>
              <p:cNvGrpSpPr/>
              <p:nvPr/>
            </p:nvGrpSpPr>
            <p:grpSpPr>
              <a:xfrm>
                <a:off x="3851920" y="5709614"/>
                <a:ext cx="2420786" cy="471048"/>
                <a:chOff x="648364" y="1245169"/>
                <a:chExt cx="2420786" cy="471048"/>
              </a:xfrm>
            </p:grpSpPr>
            <p:sp>
              <p:nvSpPr>
                <p:cNvPr id="34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10" y="1290459"/>
                  <a:ext cx="2175240" cy="4257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 smtClean="0"/>
                    <a:t>Сведения</a:t>
                  </a:r>
                </a:p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dirty="0" smtClean="0"/>
                    <a:t>о входящем документе</a:t>
                  </a:r>
                  <a:endParaRPr lang="ru-RU" sz="1400" dirty="0"/>
                </a:p>
              </p:txBody>
            </p:sp>
            <p:grpSp>
              <p:nvGrpSpPr>
                <p:cNvPr id="35" name="Группа 34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36" name="Овал 35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37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smtClean="0">
                        <a:solidFill>
                          <a:srgbClr val="C00000"/>
                        </a:solidFill>
                      </a:rPr>
                      <a:t>2</a:t>
                    </a:r>
                    <a:endParaRPr lang="ru-RU" sz="1200" b="1" dirty="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</p:grpSp>
        <p:sp>
          <p:nvSpPr>
            <p:cNvPr id="42" name="AutoShape 9"/>
            <p:cNvSpPr>
              <a:spLocks noChangeArrowheads="1"/>
            </p:cNvSpPr>
            <p:nvPr/>
          </p:nvSpPr>
          <p:spPr bwMode="auto">
            <a:xfrm>
              <a:off x="438134" y="2594975"/>
              <a:ext cx="1591324" cy="185953"/>
            </a:xfrm>
            <a:prstGeom prst="roundRect">
              <a:avLst>
                <a:gd name="adj" fmla="val 1329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cxnSp>
          <p:nvCxnSpPr>
            <p:cNvPr id="43" name="Соединительная линия уступом 42"/>
            <p:cNvCxnSpPr>
              <a:stCxn id="42" idx="0"/>
            </p:cNvCxnSpPr>
            <p:nvPr/>
          </p:nvCxnSpPr>
          <p:spPr>
            <a:xfrm rot="5400000" flipH="1" flipV="1">
              <a:off x="1492805" y="2058320"/>
              <a:ext cx="277646" cy="795664"/>
            </a:xfrm>
            <a:prstGeom prst="bentConnector2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Группа 43"/>
            <p:cNvGrpSpPr/>
            <p:nvPr/>
          </p:nvGrpSpPr>
          <p:grpSpPr>
            <a:xfrm>
              <a:off x="5766506" y="2985588"/>
              <a:ext cx="481592" cy="400111"/>
              <a:chOff x="1290488" y="3604907"/>
              <a:chExt cx="288924" cy="240041"/>
            </a:xfrm>
          </p:grpSpPr>
          <p:sp>
            <p:nvSpPr>
              <p:cNvPr id="45" name="Овал 44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smtClean="0">
                    <a:solidFill>
                      <a:srgbClr val="C00000"/>
                    </a:solidFill>
                  </a:rPr>
                  <a:t>1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7" name="AutoShape 9"/>
            <p:cNvSpPr>
              <a:spLocks noChangeArrowheads="1"/>
            </p:cNvSpPr>
            <p:nvPr/>
          </p:nvSpPr>
          <p:spPr bwMode="auto">
            <a:xfrm>
              <a:off x="4773024" y="3933056"/>
              <a:ext cx="3615400" cy="1680392"/>
            </a:xfrm>
            <a:prstGeom prst="roundRect">
              <a:avLst>
                <a:gd name="adj" fmla="val 1329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8" name="Группа 47"/>
            <p:cNvGrpSpPr/>
            <p:nvPr/>
          </p:nvGrpSpPr>
          <p:grpSpPr>
            <a:xfrm>
              <a:off x="8151496" y="4798588"/>
              <a:ext cx="481592" cy="400111"/>
              <a:chOff x="1290488" y="3604907"/>
              <a:chExt cx="288924" cy="240041"/>
            </a:xfrm>
          </p:grpSpPr>
          <p:sp>
            <p:nvSpPr>
              <p:cNvPr id="49" name="Овал 48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0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948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Группа 21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Блок «Входящие документы</a:t>
            </a:r>
            <a:r>
              <a:rPr lang="ru-RU" sz="2400" b="1" dirty="0" smtClean="0"/>
              <a:t>». </a:t>
            </a:r>
          </a:p>
          <a:p>
            <a:pPr algn="ctr">
              <a:lnSpc>
                <a:spcPts val="2500"/>
              </a:lnSpc>
            </a:pPr>
            <a:r>
              <a:rPr lang="ru-RU" sz="2400" b="1" dirty="0" smtClean="0"/>
              <a:t>Сведения о входящем документе</a:t>
            </a:r>
            <a:endParaRPr lang="ru-RU" sz="2400" b="1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82</a:t>
            </a:fld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666213" y="1804612"/>
            <a:ext cx="8154259" cy="3928644"/>
            <a:chOff x="666213" y="1804612"/>
            <a:chExt cx="8154259" cy="3928644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3446290" y="2031082"/>
              <a:ext cx="5374182" cy="3486150"/>
              <a:chOff x="3446290" y="2031082"/>
              <a:chExt cx="5374182" cy="3486150"/>
            </a:xfrm>
          </p:grpSpPr>
          <p:pic>
            <p:nvPicPr>
              <p:cNvPr id="2" name="Рисунок 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46290" y="2031082"/>
                <a:ext cx="5374182" cy="3486150"/>
              </a:xfrm>
              <a:prstGeom prst="rect">
                <a:avLst/>
              </a:prstGeom>
            </p:spPr>
          </p:pic>
          <p:sp>
            <p:nvSpPr>
              <p:cNvPr id="34" name="AutoShape 7"/>
              <p:cNvSpPr>
                <a:spLocks noChangeArrowheads="1"/>
              </p:cNvSpPr>
              <p:nvPr/>
            </p:nvSpPr>
            <p:spPr bwMode="auto">
              <a:xfrm>
                <a:off x="3635896" y="2895177"/>
                <a:ext cx="4968552" cy="453781"/>
              </a:xfrm>
              <a:prstGeom prst="roundRect">
                <a:avLst>
                  <a:gd name="adj" fmla="val 838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35" name="Группа 34"/>
              <p:cNvGrpSpPr/>
              <p:nvPr/>
            </p:nvGrpSpPr>
            <p:grpSpPr>
              <a:xfrm>
                <a:off x="8327382" y="2855107"/>
                <a:ext cx="481592" cy="400111"/>
                <a:chOff x="1290488" y="3604907"/>
                <a:chExt cx="288924" cy="240041"/>
              </a:xfrm>
            </p:grpSpPr>
            <p:sp>
              <p:nvSpPr>
                <p:cNvPr id="69" name="Овал 68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604907"/>
                  <a:ext cx="288924" cy="2400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  <p:sp>
            <p:nvSpPr>
              <p:cNvPr id="72" name="AutoShape 7"/>
              <p:cNvSpPr>
                <a:spLocks noChangeArrowheads="1"/>
              </p:cNvSpPr>
              <p:nvPr/>
            </p:nvSpPr>
            <p:spPr bwMode="auto">
              <a:xfrm>
                <a:off x="3635896" y="3744993"/>
                <a:ext cx="4968552" cy="316151"/>
              </a:xfrm>
              <a:prstGeom prst="roundRect">
                <a:avLst>
                  <a:gd name="adj" fmla="val 838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" name="AutoShape 7"/>
              <p:cNvSpPr>
                <a:spLocks noChangeArrowheads="1"/>
              </p:cNvSpPr>
              <p:nvPr/>
            </p:nvSpPr>
            <p:spPr bwMode="auto">
              <a:xfrm>
                <a:off x="3635896" y="4096899"/>
                <a:ext cx="4959943" cy="775609"/>
              </a:xfrm>
              <a:prstGeom prst="roundRect">
                <a:avLst>
                  <a:gd name="adj" fmla="val 838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" name="AutoShape 7"/>
              <p:cNvSpPr>
                <a:spLocks noChangeArrowheads="1"/>
              </p:cNvSpPr>
              <p:nvPr/>
            </p:nvSpPr>
            <p:spPr bwMode="auto">
              <a:xfrm>
                <a:off x="3635896" y="4974283"/>
                <a:ext cx="4968552" cy="538885"/>
              </a:xfrm>
              <a:prstGeom prst="roundRect">
                <a:avLst>
                  <a:gd name="adj" fmla="val 838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38" name="Группа 37"/>
              <p:cNvGrpSpPr/>
              <p:nvPr/>
            </p:nvGrpSpPr>
            <p:grpSpPr>
              <a:xfrm>
                <a:off x="8327382" y="3676256"/>
                <a:ext cx="481592" cy="400111"/>
                <a:chOff x="1290488" y="3604907"/>
                <a:chExt cx="288924" cy="240041"/>
              </a:xfrm>
            </p:grpSpPr>
            <p:sp>
              <p:nvSpPr>
                <p:cNvPr id="67" name="Овал 66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604907"/>
                  <a:ext cx="288924" cy="2400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b="1" dirty="0">
                      <a:solidFill>
                        <a:srgbClr val="C00000"/>
                      </a:solidFill>
                    </a:rPr>
                    <a:t>3</a:t>
                  </a:r>
                </a:p>
              </p:txBody>
            </p:sp>
          </p:grpSp>
          <p:grpSp>
            <p:nvGrpSpPr>
              <p:cNvPr id="39" name="Группа 38"/>
              <p:cNvGrpSpPr/>
              <p:nvPr/>
            </p:nvGrpSpPr>
            <p:grpSpPr>
              <a:xfrm>
                <a:off x="8338880" y="4263330"/>
                <a:ext cx="481592" cy="400111"/>
                <a:chOff x="1290488" y="3604907"/>
                <a:chExt cx="288924" cy="240041"/>
              </a:xfrm>
            </p:grpSpPr>
            <p:sp>
              <p:nvSpPr>
                <p:cNvPr id="65" name="Овал 64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604907"/>
                  <a:ext cx="288924" cy="2400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b="1" dirty="0">
                      <a:solidFill>
                        <a:srgbClr val="C00000"/>
                      </a:solidFill>
                    </a:rPr>
                    <a:t>4</a:t>
                  </a:r>
                </a:p>
              </p:txBody>
            </p:sp>
          </p:grpSp>
          <p:grpSp>
            <p:nvGrpSpPr>
              <p:cNvPr id="41" name="Группа 40"/>
              <p:cNvGrpSpPr/>
              <p:nvPr/>
            </p:nvGrpSpPr>
            <p:grpSpPr>
              <a:xfrm>
                <a:off x="8327382" y="5019129"/>
                <a:ext cx="481592" cy="400111"/>
                <a:chOff x="1275631" y="3604907"/>
                <a:chExt cx="288924" cy="240041"/>
              </a:xfrm>
            </p:grpSpPr>
            <p:sp>
              <p:nvSpPr>
                <p:cNvPr id="63" name="Овал 62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75631" y="3604907"/>
                  <a:ext cx="288924" cy="2400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b="1" dirty="0">
                      <a:solidFill>
                        <a:srgbClr val="C00000"/>
                      </a:solidFill>
                    </a:rPr>
                    <a:t>5</a:t>
                  </a:r>
                </a:p>
              </p:txBody>
            </p:sp>
          </p:grpSp>
          <p:sp>
            <p:nvSpPr>
              <p:cNvPr id="75" name="AutoShape 7"/>
              <p:cNvSpPr>
                <a:spLocks noChangeArrowheads="1"/>
              </p:cNvSpPr>
              <p:nvPr/>
            </p:nvSpPr>
            <p:spPr bwMode="auto">
              <a:xfrm>
                <a:off x="3635896" y="3392985"/>
                <a:ext cx="4968552" cy="316151"/>
              </a:xfrm>
              <a:prstGeom prst="roundRect">
                <a:avLst>
                  <a:gd name="adj" fmla="val 838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76" name="Группа 75"/>
              <p:cNvGrpSpPr/>
              <p:nvPr/>
            </p:nvGrpSpPr>
            <p:grpSpPr>
              <a:xfrm>
                <a:off x="8327382" y="3324248"/>
                <a:ext cx="481592" cy="400111"/>
                <a:chOff x="1290488" y="3604907"/>
                <a:chExt cx="288924" cy="240041"/>
              </a:xfrm>
            </p:grpSpPr>
            <p:sp>
              <p:nvSpPr>
                <p:cNvPr id="77" name="Овал 76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604907"/>
                  <a:ext cx="288924" cy="2400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b="1" dirty="0" smtClean="0">
                      <a:solidFill>
                        <a:srgbClr val="C00000"/>
                      </a:solidFill>
                    </a:rPr>
                    <a:t>2</a:t>
                  </a:r>
                  <a:endParaRPr lang="ru-RU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grpSp>
          <p:nvGrpSpPr>
            <p:cNvPr id="4" name="Группа 3"/>
            <p:cNvGrpSpPr/>
            <p:nvPr/>
          </p:nvGrpSpPr>
          <p:grpSpPr>
            <a:xfrm>
              <a:off x="666213" y="1804612"/>
              <a:ext cx="2624645" cy="3928644"/>
              <a:chOff x="666213" y="1804612"/>
              <a:chExt cx="2624645" cy="3928644"/>
            </a:xfrm>
          </p:grpSpPr>
          <p:pic>
            <p:nvPicPr>
              <p:cNvPr id="953352" name="Picture 8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027281" y="3524673"/>
                <a:ext cx="1964927" cy="73268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3" name="Группа 42"/>
              <p:cNvGrpSpPr/>
              <p:nvPr/>
            </p:nvGrpSpPr>
            <p:grpSpPr>
              <a:xfrm>
                <a:off x="666213" y="1804612"/>
                <a:ext cx="2624645" cy="307777"/>
                <a:chOff x="648364" y="1245169"/>
                <a:chExt cx="2624645" cy="307777"/>
              </a:xfrm>
            </p:grpSpPr>
            <p:sp>
              <p:nvSpPr>
                <p:cNvPr id="59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45169"/>
                  <a:ext cx="2379100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buNone/>
                  </a:pPr>
                  <a:r>
                    <a:rPr lang="ru-RU" sz="1400" dirty="0"/>
                    <a:t>Количество (от 1)</a:t>
                  </a:r>
                </a:p>
              </p:txBody>
            </p:sp>
            <p:grpSp>
              <p:nvGrpSpPr>
                <p:cNvPr id="60" name="Группа 59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61" name="Овал 60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2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1</a:t>
                    </a:r>
                  </a:p>
                </p:txBody>
              </p:sp>
            </p:grpSp>
          </p:grpSp>
          <p:grpSp>
            <p:nvGrpSpPr>
              <p:cNvPr id="44" name="Группа 43"/>
              <p:cNvGrpSpPr/>
              <p:nvPr/>
            </p:nvGrpSpPr>
            <p:grpSpPr>
              <a:xfrm>
                <a:off x="666213" y="3157428"/>
                <a:ext cx="2624645" cy="307777"/>
                <a:chOff x="648364" y="1214391"/>
                <a:chExt cx="2624645" cy="307777"/>
              </a:xfrm>
            </p:grpSpPr>
            <p:sp>
              <p:nvSpPr>
                <p:cNvPr id="55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14391"/>
                  <a:ext cx="2379100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buNone/>
                  </a:pPr>
                  <a:r>
                    <a:rPr lang="ru-RU" sz="1400" dirty="0"/>
                    <a:t>Тип</a:t>
                  </a:r>
                </a:p>
              </p:txBody>
            </p:sp>
            <p:grpSp>
              <p:nvGrpSpPr>
                <p:cNvPr id="56" name="Группа 55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57" name="Овал 56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8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3</a:t>
                    </a:r>
                  </a:p>
                </p:txBody>
              </p:sp>
            </p:grpSp>
          </p:grpSp>
          <p:grpSp>
            <p:nvGrpSpPr>
              <p:cNvPr id="45" name="Группа 44"/>
              <p:cNvGrpSpPr/>
              <p:nvPr/>
            </p:nvGrpSpPr>
            <p:grpSpPr>
              <a:xfrm>
                <a:off x="666213" y="4627721"/>
                <a:ext cx="2624645" cy="454947"/>
                <a:chOff x="648364" y="1245169"/>
                <a:chExt cx="2624645" cy="454947"/>
              </a:xfrm>
            </p:grpSpPr>
            <p:sp>
              <p:nvSpPr>
                <p:cNvPr id="51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48710"/>
                  <a:ext cx="2379100" cy="4514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400"/>
                    </a:lnSpc>
                    <a:spcBef>
                      <a:spcPts val="0"/>
                    </a:spcBef>
                    <a:buNone/>
                  </a:pPr>
                  <a:r>
                    <a:rPr lang="ru-RU" sz="1400" dirty="0"/>
                    <a:t>Варианты </a:t>
                  </a:r>
                </a:p>
                <a:p>
                  <a:pPr>
                    <a:lnSpc>
                      <a:spcPts val="1400"/>
                    </a:lnSpc>
                    <a:spcBef>
                      <a:spcPts val="0"/>
                    </a:spcBef>
                    <a:buNone/>
                  </a:pPr>
                  <a:r>
                    <a:rPr lang="ru-RU" sz="1400" dirty="0"/>
                    <a:t>предоставления</a:t>
                  </a:r>
                </a:p>
              </p:txBody>
            </p:sp>
            <p:grpSp>
              <p:nvGrpSpPr>
                <p:cNvPr id="52" name="Группа 51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53" name="Овал 52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4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4</a:t>
                    </a:r>
                  </a:p>
                </p:txBody>
              </p:sp>
            </p:grpSp>
          </p:grpSp>
          <p:grpSp>
            <p:nvGrpSpPr>
              <p:cNvPr id="46" name="Группа 45"/>
              <p:cNvGrpSpPr/>
              <p:nvPr/>
            </p:nvGrpSpPr>
            <p:grpSpPr>
              <a:xfrm>
                <a:off x="666213" y="5240813"/>
                <a:ext cx="2624645" cy="492443"/>
                <a:chOff x="648364" y="1227894"/>
                <a:chExt cx="2624645" cy="492443"/>
              </a:xfrm>
            </p:grpSpPr>
            <p:sp>
              <p:nvSpPr>
                <p:cNvPr id="47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27894"/>
                  <a:ext cx="2379100" cy="4924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ts val="0"/>
                    </a:spcBef>
                    <a:buNone/>
                  </a:pPr>
                  <a:r>
                    <a:rPr lang="ru-RU" sz="1400" dirty="0"/>
                    <a:t>Комментарий</a:t>
                  </a:r>
                </a:p>
                <a:p>
                  <a:pPr>
                    <a:spcBef>
                      <a:spcPts val="0"/>
                    </a:spcBef>
                    <a:buNone/>
                  </a:pPr>
                  <a:r>
                    <a:rPr lang="ru-RU" sz="1100" i="1" dirty="0"/>
                    <a:t>(редактор текста)</a:t>
                  </a:r>
                </a:p>
              </p:txBody>
            </p:sp>
            <p:grpSp>
              <p:nvGrpSpPr>
                <p:cNvPr id="48" name="Группа 47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49" name="Овал 48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0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5</a:t>
                    </a:r>
                    <a:endParaRPr lang="ru-RU" sz="1200" b="1" dirty="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  <p:grpSp>
            <p:nvGrpSpPr>
              <p:cNvPr id="79" name="Группа 78"/>
              <p:cNvGrpSpPr/>
              <p:nvPr/>
            </p:nvGrpSpPr>
            <p:grpSpPr>
              <a:xfrm>
                <a:off x="666213" y="2448755"/>
                <a:ext cx="2624645" cy="523220"/>
                <a:chOff x="648364" y="1245169"/>
                <a:chExt cx="2624645" cy="523220"/>
              </a:xfrm>
            </p:grpSpPr>
            <p:sp>
              <p:nvSpPr>
                <p:cNvPr id="80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8" y="1245169"/>
                  <a:ext cx="2379101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buNone/>
                  </a:pPr>
                  <a:r>
                    <a:rPr lang="ru-RU" sz="1400" dirty="0" smtClean="0"/>
                    <a:t>Формат предоставления документа</a:t>
                  </a:r>
                  <a:endParaRPr lang="ru-RU" sz="1400" dirty="0"/>
                </a:p>
              </p:txBody>
            </p:sp>
            <p:grpSp>
              <p:nvGrpSpPr>
                <p:cNvPr id="81" name="Группа 80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82" name="Овал 81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83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2</a:t>
                    </a:r>
                    <a:endParaRPr lang="ru-RU" sz="1200" b="1" dirty="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46703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0595" y="836712"/>
            <a:ext cx="4686300" cy="2914650"/>
          </a:xfrm>
          <a:prstGeom prst="rect">
            <a:avLst/>
          </a:prstGeom>
        </p:spPr>
      </p:pic>
      <p:grpSp>
        <p:nvGrpSpPr>
          <p:cNvPr id="28" name="Группа 27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Сценарий </a:t>
            </a:r>
            <a:r>
              <a:rPr lang="ru-RU" sz="2400" b="1" dirty="0"/>
              <a:t>завершения</a:t>
            </a: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0115" y="4685366"/>
            <a:ext cx="2284770" cy="7184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5" name="Группа 54"/>
          <p:cNvGrpSpPr/>
          <p:nvPr/>
        </p:nvGrpSpPr>
        <p:grpSpPr>
          <a:xfrm>
            <a:off x="731398" y="980728"/>
            <a:ext cx="2682311" cy="1341906"/>
            <a:chOff x="648364" y="1245169"/>
            <a:chExt cx="2682311" cy="1341906"/>
          </a:xfrm>
        </p:grpSpPr>
        <p:sp>
          <p:nvSpPr>
            <p:cNvPr id="71" name="Rectangle 17"/>
            <p:cNvSpPr>
              <a:spLocks noChangeArrowheads="1"/>
            </p:cNvSpPr>
            <p:nvPr/>
          </p:nvSpPr>
          <p:spPr bwMode="auto">
            <a:xfrm>
              <a:off x="893909" y="1245169"/>
              <a:ext cx="2436766" cy="1341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None/>
              </a:pPr>
              <a:r>
                <a:rPr lang="ru-RU" sz="1400" dirty="0"/>
                <a:t>Расширение дерева</a:t>
              </a:r>
            </a:p>
            <a:p>
              <a:pPr>
                <a:buNone/>
              </a:pPr>
              <a:r>
                <a:rPr lang="ru-RU" sz="1400" i="1" dirty="0"/>
                <a:t>Сценарий →</a:t>
              </a:r>
            </a:p>
            <a:p>
              <a:pPr marL="285750" indent="-285750"/>
              <a:r>
                <a:rPr lang="ru-RU" sz="1400" dirty="0" smtClean="0"/>
                <a:t>Основные сведения</a:t>
              </a:r>
            </a:p>
            <a:p>
              <a:pPr marL="285750" indent="-285750"/>
              <a:r>
                <a:rPr lang="ru-RU" sz="1400" dirty="0" smtClean="0"/>
                <a:t>Исходящие </a:t>
              </a:r>
              <a:r>
                <a:rPr lang="ru-RU" sz="1400" dirty="0"/>
                <a:t>документы</a:t>
              </a:r>
            </a:p>
            <a:p>
              <a:pPr marL="285750" indent="-285750"/>
              <a:r>
                <a:rPr lang="ru-RU" sz="1400" dirty="0"/>
                <a:t>ЮЗД</a:t>
              </a:r>
            </a:p>
          </p:txBody>
        </p:sp>
        <p:grpSp>
          <p:nvGrpSpPr>
            <p:cNvPr id="72" name="Группа 71"/>
            <p:cNvGrpSpPr/>
            <p:nvPr/>
          </p:nvGrpSpPr>
          <p:grpSpPr>
            <a:xfrm>
              <a:off x="648364" y="1245169"/>
              <a:ext cx="240011" cy="276999"/>
              <a:chOff x="1283503" y="3544391"/>
              <a:chExt cx="302895" cy="349575"/>
            </a:xfrm>
          </p:grpSpPr>
          <p:sp>
            <p:nvSpPr>
              <p:cNvPr id="73" name="Овал 7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</p:grpSp>
      <p:grpSp>
        <p:nvGrpSpPr>
          <p:cNvPr id="56" name="Группа 55"/>
          <p:cNvGrpSpPr/>
          <p:nvPr/>
        </p:nvGrpSpPr>
        <p:grpSpPr>
          <a:xfrm>
            <a:off x="731398" y="4299424"/>
            <a:ext cx="1582123" cy="307777"/>
            <a:chOff x="648364" y="1231793"/>
            <a:chExt cx="1582123" cy="307777"/>
          </a:xfrm>
        </p:grpSpPr>
        <p:sp>
          <p:nvSpPr>
            <p:cNvPr id="67" name="Rectangle 17"/>
            <p:cNvSpPr>
              <a:spLocks noChangeArrowheads="1"/>
            </p:cNvSpPr>
            <p:nvPr/>
          </p:nvSpPr>
          <p:spPr bwMode="auto">
            <a:xfrm>
              <a:off x="893909" y="1231793"/>
              <a:ext cx="133657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None/>
              </a:pPr>
              <a:r>
                <a:rPr lang="ru-RU" sz="1400" dirty="0"/>
                <a:t>Тип</a:t>
              </a:r>
            </a:p>
          </p:txBody>
        </p:sp>
        <p:grpSp>
          <p:nvGrpSpPr>
            <p:cNvPr id="68" name="Группа 67"/>
            <p:cNvGrpSpPr/>
            <p:nvPr/>
          </p:nvGrpSpPr>
          <p:grpSpPr>
            <a:xfrm>
              <a:off x="648364" y="1245169"/>
              <a:ext cx="240011" cy="276999"/>
              <a:chOff x="1283503" y="3544391"/>
              <a:chExt cx="302895" cy="349575"/>
            </a:xfrm>
          </p:grpSpPr>
          <p:sp>
            <p:nvSpPr>
              <p:cNvPr id="69" name="Овал 68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</p:grpSp>
      <p:grpSp>
        <p:nvGrpSpPr>
          <p:cNvPr id="57" name="Группа 56"/>
          <p:cNvGrpSpPr/>
          <p:nvPr/>
        </p:nvGrpSpPr>
        <p:grpSpPr>
          <a:xfrm>
            <a:off x="731398" y="2903622"/>
            <a:ext cx="1882597" cy="309354"/>
            <a:chOff x="648364" y="1245169"/>
            <a:chExt cx="1882597" cy="309354"/>
          </a:xfrm>
        </p:grpSpPr>
        <p:sp>
          <p:nvSpPr>
            <p:cNvPr id="63" name="Rectangle 17"/>
            <p:cNvSpPr>
              <a:spLocks noChangeArrowheads="1"/>
            </p:cNvSpPr>
            <p:nvPr/>
          </p:nvSpPr>
          <p:spPr bwMode="auto">
            <a:xfrm>
              <a:off x="893909" y="1282654"/>
              <a:ext cx="1637052" cy="271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400"/>
                </a:lnSpc>
                <a:spcBef>
                  <a:spcPts val="0"/>
                </a:spcBef>
                <a:buNone/>
              </a:pPr>
              <a:r>
                <a:rPr lang="ru-RU" sz="1400" dirty="0"/>
                <a:t>Наименование</a:t>
              </a:r>
            </a:p>
          </p:txBody>
        </p:sp>
        <p:grpSp>
          <p:nvGrpSpPr>
            <p:cNvPr id="64" name="Группа 63"/>
            <p:cNvGrpSpPr/>
            <p:nvPr/>
          </p:nvGrpSpPr>
          <p:grpSpPr>
            <a:xfrm>
              <a:off x="648364" y="1245169"/>
              <a:ext cx="240011" cy="276999"/>
              <a:chOff x="1283503" y="3544391"/>
              <a:chExt cx="302895" cy="349575"/>
            </a:xfrm>
          </p:grpSpPr>
          <p:sp>
            <p:nvSpPr>
              <p:cNvPr id="65" name="Овал 6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3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58" name="Группа 57"/>
          <p:cNvGrpSpPr/>
          <p:nvPr/>
        </p:nvGrpSpPr>
        <p:grpSpPr>
          <a:xfrm>
            <a:off x="731398" y="5672861"/>
            <a:ext cx="1882597" cy="492443"/>
            <a:chOff x="648364" y="1227894"/>
            <a:chExt cx="1882597" cy="492443"/>
          </a:xfrm>
        </p:grpSpPr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893909" y="1227894"/>
              <a:ext cx="163705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ts val="0"/>
                </a:spcBef>
                <a:buNone/>
              </a:pPr>
              <a:r>
                <a:rPr lang="ru-RU" sz="1400"/>
                <a:t>Комментарий</a:t>
              </a:r>
            </a:p>
            <a:p>
              <a:pPr>
                <a:spcBef>
                  <a:spcPts val="0"/>
                </a:spcBef>
                <a:buNone/>
              </a:pPr>
              <a:r>
                <a:rPr lang="ru-RU" sz="1100" i="1"/>
                <a:t>(редактор текста)</a:t>
              </a:r>
            </a:p>
          </p:txBody>
        </p:sp>
        <p:grpSp>
          <p:nvGrpSpPr>
            <p:cNvPr id="60" name="Группа 59"/>
            <p:cNvGrpSpPr/>
            <p:nvPr/>
          </p:nvGrpSpPr>
          <p:grpSpPr>
            <a:xfrm>
              <a:off x="648364" y="1245169"/>
              <a:ext cx="240011" cy="276999"/>
              <a:chOff x="1283503" y="3544391"/>
              <a:chExt cx="302895" cy="349575"/>
            </a:xfrm>
          </p:grpSpPr>
          <p:sp>
            <p:nvSpPr>
              <p:cNvPr id="61" name="Овал 6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5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75" name="Группа 74"/>
          <p:cNvGrpSpPr/>
          <p:nvPr/>
        </p:nvGrpSpPr>
        <p:grpSpPr>
          <a:xfrm>
            <a:off x="731398" y="2257708"/>
            <a:ext cx="2351893" cy="523220"/>
            <a:chOff x="648364" y="1185536"/>
            <a:chExt cx="2351893" cy="523220"/>
          </a:xfrm>
        </p:grpSpPr>
        <p:sp>
          <p:nvSpPr>
            <p:cNvPr id="76" name="Rectangle 17"/>
            <p:cNvSpPr>
              <a:spLocks noChangeArrowheads="1"/>
            </p:cNvSpPr>
            <p:nvPr/>
          </p:nvSpPr>
          <p:spPr bwMode="auto">
            <a:xfrm>
              <a:off x="893909" y="1185536"/>
              <a:ext cx="210634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ts val="0"/>
                </a:spcBef>
                <a:buNone/>
              </a:pPr>
              <a:r>
                <a:rPr lang="ru-RU" sz="1400" dirty="0"/>
                <a:t>Кнопка </a:t>
              </a:r>
            </a:p>
            <a:p>
              <a:pPr>
                <a:spcBef>
                  <a:spcPts val="0"/>
                </a:spcBef>
                <a:buNone/>
              </a:pPr>
              <a:r>
                <a:rPr lang="ru-RU" sz="1400" dirty="0"/>
                <a:t>добавления сценария</a:t>
              </a:r>
            </a:p>
          </p:txBody>
        </p:sp>
        <p:grpSp>
          <p:nvGrpSpPr>
            <p:cNvPr id="77" name="Группа 76"/>
            <p:cNvGrpSpPr/>
            <p:nvPr/>
          </p:nvGrpSpPr>
          <p:grpSpPr>
            <a:xfrm>
              <a:off x="648364" y="1245169"/>
              <a:ext cx="240011" cy="276999"/>
              <a:chOff x="1283503" y="3544391"/>
              <a:chExt cx="302895" cy="349575"/>
            </a:xfrm>
          </p:grpSpPr>
          <p:sp>
            <p:nvSpPr>
              <p:cNvPr id="78" name="Овал 77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9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</p:grpSp>
      <p:pic>
        <p:nvPicPr>
          <p:cNvPr id="8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3968" y="4446798"/>
            <a:ext cx="3821663" cy="15055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" name="AutoShape 7"/>
          <p:cNvSpPr>
            <a:spLocks noChangeArrowheads="1"/>
          </p:cNvSpPr>
          <p:nvPr/>
        </p:nvSpPr>
        <p:spPr bwMode="auto">
          <a:xfrm>
            <a:off x="4090205" y="1284054"/>
            <a:ext cx="3922864" cy="2112656"/>
          </a:xfrm>
          <a:prstGeom prst="roundRect">
            <a:avLst>
              <a:gd name="adj" fmla="val 838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AutoShape 7"/>
          <p:cNvSpPr>
            <a:spLocks noChangeArrowheads="1"/>
          </p:cNvSpPr>
          <p:nvPr/>
        </p:nvSpPr>
        <p:spPr bwMode="auto">
          <a:xfrm>
            <a:off x="4090205" y="3498995"/>
            <a:ext cx="1993963" cy="180588"/>
          </a:xfrm>
          <a:prstGeom prst="roundRect">
            <a:avLst>
              <a:gd name="adj" fmla="val 838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4" name="AutoShape 7"/>
          <p:cNvSpPr>
            <a:spLocks noChangeArrowheads="1"/>
          </p:cNvSpPr>
          <p:nvPr/>
        </p:nvSpPr>
        <p:spPr bwMode="auto">
          <a:xfrm>
            <a:off x="5106037" y="4415841"/>
            <a:ext cx="2277003" cy="188500"/>
          </a:xfrm>
          <a:prstGeom prst="roundRect">
            <a:avLst>
              <a:gd name="adj" fmla="val 838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5" name="AutoShape 7"/>
          <p:cNvSpPr>
            <a:spLocks noChangeArrowheads="1"/>
          </p:cNvSpPr>
          <p:nvPr/>
        </p:nvSpPr>
        <p:spPr bwMode="auto">
          <a:xfrm>
            <a:off x="4283968" y="4748553"/>
            <a:ext cx="3821663" cy="251292"/>
          </a:xfrm>
          <a:prstGeom prst="roundRect">
            <a:avLst>
              <a:gd name="adj" fmla="val 838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6" name="AutoShape 7"/>
          <p:cNvSpPr>
            <a:spLocks noChangeArrowheads="1"/>
          </p:cNvSpPr>
          <p:nvPr/>
        </p:nvSpPr>
        <p:spPr bwMode="auto">
          <a:xfrm>
            <a:off x="4283968" y="4999844"/>
            <a:ext cx="3821663" cy="301755"/>
          </a:xfrm>
          <a:prstGeom prst="roundRect">
            <a:avLst>
              <a:gd name="adj" fmla="val 838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9" name="Группа 38"/>
          <p:cNvGrpSpPr/>
          <p:nvPr/>
        </p:nvGrpSpPr>
        <p:grpSpPr>
          <a:xfrm>
            <a:off x="7772476" y="2174958"/>
            <a:ext cx="481592" cy="400111"/>
            <a:chOff x="1290488" y="3604907"/>
            <a:chExt cx="288924" cy="240041"/>
          </a:xfrm>
        </p:grpSpPr>
        <p:sp>
          <p:nvSpPr>
            <p:cNvPr id="52" name="Овал 51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7142244" y="4178771"/>
            <a:ext cx="481592" cy="400111"/>
            <a:chOff x="1290488" y="3604907"/>
            <a:chExt cx="288924" cy="240041"/>
          </a:xfrm>
        </p:grpSpPr>
        <p:sp>
          <p:nvSpPr>
            <p:cNvPr id="88" name="Овал 87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 dirty="0" smtClean="0">
                  <a:solidFill>
                    <a:srgbClr val="C00000"/>
                  </a:solidFill>
                </a:rPr>
                <a:t>3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90" name="Группа 89"/>
          <p:cNvGrpSpPr/>
          <p:nvPr/>
        </p:nvGrpSpPr>
        <p:grpSpPr>
          <a:xfrm>
            <a:off x="7864835" y="4533423"/>
            <a:ext cx="481592" cy="400111"/>
            <a:chOff x="1290488" y="3604907"/>
            <a:chExt cx="288924" cy="240041"/>
          </a:xfrm>
        </p:grpSpPr>
        <p:sp>
          <p:nvSpPr>
            <p:cNvPr id="91" name="Овал 90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 dirty="0">
                  <a:solidFill>
                    <a:srgbClr val="C00000"/>
                  </a:solidFill>
                </a:rPr>
                <a:t>4</a:t>
              </a:r>
            </a:p>
          </p:txBody>
        </p:sp>
      </p:grpSp>
      <p:grpSp>
        <p:nvGrpSpPr>
          <p:cNvPr id="93" name="Группа 92"/>
          <p:cNvGrpSpPr/>
          <p:nvPr/>
        </p:nvGrpSpPr>
        <p:grpSpPr>
          <a:xfrm>
            <a:off x="7864835" y="4958211"/>
            <a:ext cx="481592" cy="400111"/>
            <a:chOff x="1290488" y="3604907"/>
            <a:chExt cx="288924" cy="240041"/>
          </a:xfrm>
        </p:grpSpPr>
        <p:sp>
          <p:nvSpPr>
            <p:cNvPr id="94" name="Овал 93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 dirty="0">
                  <a:solidFill>
                    <a:srgbClr val="C00000"/>
                  </a:solidFill>
                </a:rPr>
                <a:t>5</a:t>
              </a:r>
            </a:p>
          </p:txBody>
        </p:sp>
      </p:grpSp>
      <p:grpSp>
        <p:nvGrpSpPr>
          <p:cNvPr id="96" name="Группа 95"/>
          <p:cNvGrpSpPr/>
          <p:nvPr/>
        </p:nvGrpSpPr>
        <p:grpSpPr>
          <a:xfrm>
            <a:off x="5941883" y="3423357"/>
            <a:ext cx="481592" cy="400111"/>
            <a:chOff x="1290488" y="3604907"/>
            <a:chExt cx="288924" cy="240041"/>
          </a:xfrm>
        </p:grpSpPr>
        <p:sp>
          <p:nvSpPr>
            <p:cNvPr id="97" name="Овал 96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83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38043" y="3646765"/>
            <a:ext cx="3060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/>
              <a:t>Сценарий →</a:t>
            </a:r>
          </a:p>
          <a:p>
            <a:r>
              <a:rPr lang="ru-RU" sz="1800" b="1" dirty="0" smtClean="0"/>
              <a:t>Основные </a:t>
            </a:r>
            <a:r>
              <a:rPr lang="ru-RU" sz="1800" b="1" dirty="0"/>
              <a:t>сведения</a:t>
            </a:r>
          </a:p>
        </p:txBody>
      </p:sp>
    </p:spTree>
    <p:extLst>
      <p:ext uri="{BB962C8B-B14F-4D97-AF65-F5344CB8AC3E}">
        <p14:creationId xmlns:p14="http://schemas.microsoft.com/office/powerpoint/2010/main" val="102010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898" y="3573016"/>
            <a:ext cx="3706202" cy="2134261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Сценарий </a:t>
            </a:r>
            <a:r>
              <a:rPr lang="ru-RU" sz="2400" b="1" dirty="0" smtClean="0"/>
              <a:t>завершения. </a:t>
            </a:r>
            <a:r>
              <a:rPr lang="ru-RU" sz="2400" b="1" dirty="0"/>
              <a:t>Исходящие документы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84</a:t>
            </a:fld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323528" y="980728"/>
            <a:ext cx="5955346" cy="2808312"/>
            <a:chOff x="395536" y="1124744"/>
            <a:chExt cx="5955346" cy="2808312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5536" y="1124744"/>
              <a:ext cx="5955346" cy="2808312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395536" y="1124744"/>
              <a:ext cx="5904656" cy="2808312"/>
            </a:xfrm>
            <a:prstGeom prst="rect">
              <a:avLst/>
            </a:prstGeom>
            <a:solidFill>
              <a:schemeClr val="accent1">
                <a:alpha val="1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696" y="1860289"/>
            <a:ext cx="4104456" cy="1907047"/>
          </a:xfrm>
          <a:prstGeom prst="rect">
            <a:avLst/>
          </a:prstGeom>
        </p:spPr>
      </p:pic>
      <p:sp>
        <p:nvSpPr>
          <p:cNvPr id="28" name="AutoShape 9"/>
          <p:cNvSpPr>
            <a:spLocks noChangeArrowheads="1"/>
          </p:cNvSpPr>
          <p:nvPr/>
        </p:nvSpPr>
        <p:spPr bwMode="auto">
          <a:xfrm>
            <a:off x="414173" y="2923523"/>
            <a:ext cx="1421523" cy="145438"/>
          </a:xfrm>
          <a:prstGeom prst="roundRect">
            <a:avLst>
              <a:gd name="adj" fmla="val 1329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cxnSp>
        <p:nvCxnSpPr>
          <p:cNvPr id="29" name="Соединительная линия уступом 28"/>
          <p:cNvCxnSpPr>
            <a:stCxn id="28" idx="0"/>
          </p:cNvCxnSpPr>
          <p:nvPr/>
        </p:nvCxnSpPr>
        <p:spPr>
          <a:xfrm rot="5400000" flipH="1" flipV="1">
            <a:off x="1337012" y="2424838"/>
            <a:ext cx="286609" cy="710763"/>
          </a:xfrm>
          <a:prstGeom prst="bentConnector2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Группа 29"/>
          <p:cNvGrpSpPr/>
          <p:nvPr/>
        </p:nvGrpSpPr>
        <p:grpSpPr>
          <a:xfrm>
            <a:off x="4716016" y="3068961"/>
            <a:ext cx="360040" cy="312936"/>
            <a:chOff x="1290488" y="3604907"/>
            <a:chExt cx="288924" cy="240041"/>
          </a:xfrm>
        </p:grpSpPr>
        <p:sp>
          <p:nvSpPr>
            <p:cNvPr id="31" name="Овал 30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 dirty="0" smtClean="0">
                  <a:solidFill>
                    <a:srgbClr val="C00000"/>
                  </a:solidFill>
                </a:rPr>
                <a:t>1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1403648" y="5877272"/>
            <a:ext cx="6552728" cy="448809"/>
            <a:chOff x="1115616" y="5709614"/>
            <a:chExt cx="6552728" cy="448809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1115616" y="5709614"/>
              <a:ext cx="3085269" cy="448809"/>
              <a:chOff x="432340" y="1245169"/>
              <a:chExt cx="3085269" cy="448809"/>
            </a:xfrm>
          </p:grpSpPr>
          <p:sp>
            <p:nvSpPr>
              <p:cNvPr id="57" name="Rectangle 17"/>
              <p:cNvSpPr>
                <a:spLocks noChangeArrowheads="1"/>
              </p:cNvSpPr>
              <p:nvPr/>
            </p:nvSpPr>
            <p:spPr bwMode="auto">
              <a:xfrm>
                <a:off x="672351" y="1268220"/>
                <a:ext cx="2845258" cy="425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Перечень</a:t>
                </a:r>
              </a:p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Исходящих документов услуги</a:t>
                </a:r>
                <a:endParaRPr lang="ru-RU" sz="1400" dirty="0"/>
              </a:p>
            </p:txBody>
          </p:sp>
          <p:grpSp>
            <p:nvGrpSpPr>
              <p:cNvPr id="58" name="Группа 57"/>
              <p:cNvGrpSpPr/>
              <p:nvPr/>
            </p:nvGrpSpPr>
            <p:grpSpPr>
              <a:xfrm>
                <a:off x="432340" y="1245169"/>
                <a:ext cx="240012" cy="276999"/>
                <a:chOff x="1010880" y="3544391"/>
                <a:chExt cx="302896" cy="349575"/>
              </a:xfrm>
            </p:grpSpPr>
            <p:sp>
              <p:nvSpPr>
                <p:cNvPr id="59" name="Овал 58"/>
                <p:cNvSpPr/>
                <p:nvPr/>
              </p:nvSpPr>
              <p:spPr>
                <a:xfrm>
                  <a:off x="1010881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010880" y="3544391"/>
                  <a:ext cx="288926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</p:grpSp>
        <p:grpSp>
          <p:nvGrpSpPr>
            <p:cNvPr id="36" name="Группа 35"/>
            <p:cNvGrpSpPr/>
            <p:nvPr/>
          </p:nvGrpSpPr>
          <p:grpSpPr>
            <a:xfrm>
              <a:off x="4211958" y="5709614"/>
              <a:ext cx="3456386" cy="448809"/>
              <a:chOff x="1008402" y="1245169"/>
              <a:chExt cx="3456386" cy="448809"/>
            </a:xfrm>
          </p:grpSpPr>
          <p:sp>
            <p:nvSpPr>
              <p:cNvPr id="41" name="Rectangle 17"/>
              <p:cNvSpPr>
                <a:spLocks noChangeArrowheads="1"/>
              </p:cNvSpPr>
              <p:nvPr/>
            </p:nvSpPr>
            <p:spPr bwMode="auto">
              <a:xfrm>
                <a:off x="1253950" y="1268220"/>
                <a:ext cx="3210838" cy="425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 smtClean="0"/>
                  <a:t>Сведения</a:t>
                </a:r>
              </a:p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/>
                  <a:t>о</a:t>
                </a:r>
                <a:r>
                  <a:rPr lang="ru-RU" sz="1400" dirty="0" smtClean="0"/>
                  <a:t>б исходящем документе</a:t>
                </a:r>
                <a:endParaRPr lang="ru-RU" sz="1400" dirty="0"/>
              </a:p>
            </p:txBody>
          </p:sp>
          <p:grpSp>
            <p:nvGrpSpPr>
              <p:cNvPr id="43" name="Группа 42"/>
              <p:cNvGrpSpPr/>
              <p:nvPr/>
            </p:nvGrpSpPr>
            <p:grpSpPr>
              <a:xfrm>
                <a:off x="1008402" y="1245169"/>
                <a:ext cx="240010" cy="276999"/>
                <a:chOff x="1737875" y="3544391"/>
                <a:chExt cx="302894" cy="349575"/>
              </a:xfrm>
            </p:grpSpPr>
            <p:sp>
              <p:nvSpPr>
                <p:cNvPr id="44" name="Овал 43"/>
                <p:cNvSpPr/>
                <p:nvPr/>
              </p:nvSpPr>
              <p:spPr>
                <a:xfrm>
                  <a:off x="1737875" y="3573482"/>
                  <a:ext cx="302894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744859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smtClean="0">
                      <a:solidFill>
                        <a:srgbClr val="C00000"/>
                      </a:solidFill>
                    </a:rPr>
                    <a:t>2</a:t>
                  </a:r>
                  <a:endParaRPr lang="ru-RU" sz="12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</p:grpSp>
      <p:sp>
        <p:nvSpPr>
          <p:cNvPr id="61" name="AutoShape 9"/>
          <p:cNvSpPr>
            <a:spLocks noChangeArrowheads="1"/>
          </p:cNvSpPr>
          <p:nvPr/>
        </p:nvSpPr>
        <p:spPr bwMode="auto">
          <a:xfrm>
            <a:off x="5076056" y="3797606"/>
            <a:ext cx="3615400" cy="1863642"/>
          </a:xfrm>
          <a:prstGeom prst="roundRect">
            <a:avLst>
              <a:gd name="adj" fmla="val 1329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2" name="Группа 61"/>
          <p:cNvGrpSpPr/>
          <p:nvPr/>
        </p:nvGrpSpPr>
        <p:grpSpPr>
          <a:xfrm>
            <a:off x="8460432" y="4509120"/>
            <a:ext cx="481592" cy="400111"/>
            <a:chOff x="1290488" y="3604907"/>
            <a:chExt cx="288924" cy="240041"/>
          </a:xfrm>
        </p:grpSpPr>
        <p:sp>
          <p:nvSpPr>
            <p:cNvPr id="63" name="Овал 62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189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5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Сценарий </a:t>
            </a:r>
            <a:r>
              <a:rPr lang="ru-RU" sz="2400" b="1" dirty="0" smtClean="0"/>
              <a:t>завершения. </a:t>
            </a:r>
            <a:r>
              <a:rPr lang="ru-RU" sz="2400" b="1" dirty="0"/>
              <a:t>Исходящие документы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85</a:t>
            </a:fld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89238" y="1645796"/>
            <a:ext cx="8459226" cy="3624360"/>
            <a:chOff x="179512" y="1645796"/>
            <a:chExt cx="8459226" cy="362436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512" y="1716443"/>
              <a:ext cx="5328592" cy="3181350"/>
            </a:xfrm>
            <a:prstGeom prst="rect">
              <a:avLst/>
            </a:prstGeom>
          </p:spPr>
        </p:pic>
        <p:sp>
          <p:nvSpPr>
            <p:cNvPr id="956429" name="AutoShape 13"/>
            <p:cNvSpPr>
              <a:spLocks noChangeArrowheads="1"/>
            </p:cNvSpPr>
            <p:nvPr/>
          </p:nvSpPr>
          <p:spPr bwMode="auto">
            <a:xfrm>
              <a:off x="323528" y="2061528"/>
              <a:ext cx="4824536" cy="449769"/>
            </a:xfrm>
            <a:prstGeom prst="roundRect">
              <a:avLst>
                <a:gd name="adj" fmla="val 4815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6423" name="AutoShape 7"/>
            <p:cNvSpPr>
              <a:spLocks noChangeArrowheads="1"/>
            </p:cNvSpPr>
            <p:nvPr/>
          </p:nvSpPr>
          <p:spPr bwMode="auto">
            <a:xfrm>
              <a:off x="323528" y="2540474"/>
              <a:ext cx="4824536" cy="386562"/>
            </a:xfrm>
            <a:prstGeom prst="roundRect">
              <a:avLst>
                <a:gd name="adj" fmla="val 450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6424" name="AutoShape 8"/>
            <p:cNvSpPr>
              <a:spLocks noChangeArrowheads="1"/>
            </p:cNvSpPr>
            <p:nvPr/>
          </p:nvSpPr>
          <p:spPr bwMode="auto">
            <a:xfrm>
              <a:off x="323528" y="2961781"/>
              <a:ext cx="4824536" cy="686130"/>
            </a:xfrm>
            <a:prstGeom prst="roundRect">
              <a:avLst>
                <a:gd name="adj" fmla="val 2438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6432" name="AutoShape 16"/>
            <p:cNvSpPr>
              <a:spLocks noChangeArrowheads="1"/>
            </p:cNvSpPr>
            <p:nvPr/>
          </p:nvSpPr>
          <p:spPr bwMode="auto">
            <a:xfrm>
              <a:off x="323528" y="3673510"/>
              <a:ext cx="4824536" cy="363310"/>
            </a:xfrm>
            <a:prstGeom prst="roundRect">
              <a:avLst>
                <a:gd name="adj" fmla="val 655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16"/>
            <p:cNvSpPr>
              <a:spLocks noChangeArrowheads="1"/>
            </p:cNvSpPr>
            <p:nvPr/>
          </p:nvSpPr>
          <p:spPr bwMode="auto">
            <a:xfrm>
              <a:off x="338100" y="4063503"/>
              <a:ext cx="4809964" cy="787167"/>
            </a:xfrm>
            <a:prstGeom prst="roundRect">
              <a:avLst>
                <a:gd name="adj" fmla="val 4196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0" name="Группа 99"/>
            <p:cNvGrpSpPr/>
            <p:nvPr/>
          </p:nvGrpSpPr>
          <p:grpSpPr>
            <a:xfrm>
              <a:off x="4895056" y="2053385"/>
              <a:ext cx="481592" cy="400111"/>
              <a:chOff x="1290488" y="3604907"/>
              <a:chExt cx="288924" cy="240041"/>
            </a:xfrm>
          </p:grpSpPr>
          <p:sp>
            <p:nvSpPr>
              <p:cNvPr id="101" name="Овал 100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2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grpSp>
          <p:nvGrpSpPr>
            <p:cNvPr id="103" name="Группа 102"/>
            <p:cNvGrpSpPr/>
            <p:nvPr/>
          </p:nvGrpSpPr>
          <p:grpSpPr>
            <a:xfrm>
              <a:off x="4899758" y="2536071"/>
              <a:ext cx="481592" cy="400111"/>
              <a:chOff x="1290488" y="3604907"/>
              <a:chExt cx="288924" cy="240041"/>
            </a:xfrm>
          </p:grpSpPr>
          <p:sp>
            <p:nvSpPr>
              <p:cNvPr id="104" name="Овал 103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5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 smtClean="0">
                    <a:solidFill>
                      <a:srgbClr val="C00000"/>
                    </a:solidFill>
                  </a:rPr>
                  <a:t>2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106" name="Группа 105"/>
            <p:cNvGrpSpPr/>
            <p:nvPr/>
          </p:nvGrpSpPr>
          <p:grpSpPr>
            <a:xfrm>
              <a:off x="4899758" y="3092715"/>
              <a:ext cx="481592" cy="400111"/>
              <a:chOff x="1290488" y="3604907"/>
              <a:chExt cx="288924" cy="240041"/>
            </a:xfrm>
          </p:grpSpPr>
          <p:sp>
            <p:nvSpPr>
              <p:cNvPr id="107" name="Овал 106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8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smtClean="0">
                    <a:solidFill>
                      <a:srgbClr val="C00000"/>
                    </a:solidFill>
                  </a:rPr>
                  <a:t>3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109" name="Группа 108"/>
            <p:cNvGrpSpPr/>
            <p:nvPr/>
          </p:nvGrpSpPr>
          <p:grpSpPr>
            <a:xfrm>
              <a:off x="4899758" y="3652551"/>
              <a:ext cx="481592" cy="400111"/>
              <a:chOff x="1290488" y="3604907"/>
              <a:chExt cx="288924" cy="240041"/>
            </a:xfrm>
          </p:grpSpPr>
          <p:sp>
            <p:nvSpPr>
              <p:cNvPr id="110" name="Овал 109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1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smtClean="0">
                    <a:solidFill>
                      <a:srgbClr val="C00000"/>
                    </a:solidFill>
                  </a:rPr>
                  <a:t>4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112" name="Группа 111"/>
            <p:cNvGrpSpPr/>
            <p:nvPr/>
          </p:nvGrpSpPr>
          <p:grpSpPr>
            <a:xfrm>
              <a:off x="4899758" y="4232095"/>
              <a:ext cx="481592" cy="400111"/>
              <a:chOff x="1290488" y="3604907"/>
              <a:chExt cx="288924" cy="240041"/>
            </a:xfrm>
          </p:grpSpPr>
          <p:sp>
            <p:nvSpPr>
              <p:cNvPr id="113" name="Овал 112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4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 smtClean="0">
                    <a:solidFill>
                      <a:srgbClr val="C00000"/>
                    </a:solidFill>
                  </a:rPr>
                  <a:t>5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85" name="Группа 84"/>
            <p:cNvGrpSpPr/>
            <p:nvPr/>
          </p:nvGrpSpPr>
          <p:grpSpPr>
            <a:xfrm>
              <a:off x="5783118" y="1645796"/>
              <a:ext cx="2666332" cy="283608"/>
              <a:chOff x="648364" y="1245169"/>
              <a:chExt cx="2666332" cy="283608"/>
            </a:xfrm>
          </p:grpSpPr>
          <p:sp>
            <p:nvSpPr>
              <p:cNvPr id="86" name="Rectangle 17"/>
              <p:cNvSpPr>
                <a:spLocks noChangeArrowheads="1"/>
              </p:cNvSpPr>
              <p:nvPr/>
            </p:nvSpPr>
            <p:spPr bwMode="auto">
              <a:xfrm>
                <a:off x="893909" y="1269732"/>
                <a:ext cx="2420787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/>
                  <a:t>Количество (от 1)</a:t>
                </a:r>
              </a:p>
            </p:txBody>
          </p:sp>
          <p:grpSp>
            <p:nvGrpSpPr>
              <p:cNvPr id="87" name="Группа 86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88" name="Овал 87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</p:grpSp>
        <p:grpSp>
          <p:nvGrpSpPr>
            <p:cNvPr id="90" name="Группа 89"/>
            <p:cNvGrpSpPr/>
            <p:nvPr/>
          </p:nvGrpSpPr>
          <p:grpSpPr>
            <a:xfrm>
              <a:off x="5783118" y="3681121"/>
              <a:ext cx="2855620" cy="302645"/>
              <a:chOff x="648364" y="1805360"/>
              <a:chExt cx="2855620" cy="302645"/>
            </a:xfrm>
          </p:grpSpPr>
          <p:sp>
            <p:nvSpPr>
              <p:cNvPr id="91" name="Rectangle 17"/>
              <p:cNvSpPr>
                <a:spLocks noChangeArrowheads="1"/>
              </p:cNvSpPr>
              <p:nvPr/>
            </p:nvSpPr>
            <p:spPr bwMode="auto">
              <a:xfrm>
                <a:off x="893910" y="1848960"/>
                <a:ext cx="2610074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 dirty="0"/>
                  <a:t>Варианты выдачи</a:t>
                </a:r>
                <a:endParaRPr lang="ru-RU" sz="1100" i="1" dirty="0"/>
              </a:p>
            </p:txBody>
          </p:sp>
          <p:grpSp>
            <p:nvGrpSpPr>
              <p:cNvPr id="92" name="Группа 91"/>
              <p:cNvGrpSpPr/>
              <p:nvPr/>
            </p:nvGrpSpPr>
            <p:grpSpPr>
              <a:xfrm>
                <a:off x="648364" y="1805360"/>
                <a:ext cx="240011" cy="276999"/>
                <a:chOff x="1283503" y="3544389"/>
                <a:chExt cx="302895" cy="349575"/>
              </a:xfrm>
            </p:grpSpPr>
            <p:sp>
              <p:nvSpPr>
                <p:cNvPr id="93" name="Овал 92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89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3</a:t>
                  </a:r>
                </a:p>
              </p:txBody>
            </p:sp>
          </p:grpSp>
        </p:grpSp>
        <p:grpSp>
          <p:nvGrpSpPr>
            <p:cNvPr id="95" name="Группа 94"/>
            <p:cNvGrpSpPr/>
            <p:nvPr/>
          </p:nvGrpSpPr>
          <p:grpSpPr>
            <a:xfrm>
              <a:off x="5783118" y="4181004"/>
              <a:ext cx="2708330" cy="445957"/>
              <a:chOff x="648364" y="2342198"/>
              <a:chExt cx="2708330" cy="445957"/>
            </a:xfrm>
          </p:grpSpPr>
          <p:sp>
            <p:nvSpPr>
              <p:cNvPr id="96" name="Rectangle 17"/>
              <p:cNvSpPr>
                <a:spLocks noChangeArrowheads="1"/>
              </p:cNvSpPr>
              <p:nvPr/>
            </p:nvSpPr>
            <p:spPr bwMode="auto">
              <a:xfrm>
                <a:off x="893909" y="2362397"/>
                <a:ext cx="2462785" cy="425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/>
                  <a:t>Комментарий</a:t>
                </a:r>
              </a:p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100" i="1"/>
                  <a:t>(редактор текста)</a:t>
                </a:r>
              </a:p>
            </p:txBody>
          </p:sp>
          <p:grpSp>
            <p:nvGrpSpPr>
              <p:cNvPr id="97" name="Группа 96"/>
              <p:cNvGrpSpPr/>
              <p:nvPr/>
            </p:nvGrpSpPr>
            <p:grpSpPr>
              <a:xfrm>
                <a:off x="648364" y="2342198"/>
                <a:ext cx="240011" cy="276999"/>
                <a:chOff x="1283503" y="3544391"/>
                <a:chExt cx="302895" cy="349575"/>
              </a:xfrm>
            </p:grpSpPr>
            <p:sp>
              <p:nvSpPr>
                <p:cNvPr id="98" name="Овал 97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4</a:t>
                  </a:r>
                </a:p>
              </p:txBody>
            </p:sp>
          </p:grpSp>
        </p:grpSp>
        <p:grpSp>
          <p:nvGrpSpPr>
            <p:cNvPr id="115" name="Группа 114"/>
            <p:cNvGrpSpPr/>
            <p:nvPr/>
          </p:nvGrpSpPr>
          <p:grpSpPr>
            <a:xfrm>
              <a:off x="5783118" y="4824199"/>
              <a:ext cx="2708330" cy="445957"/>
              <a:chOff x="648364" y="2342198"/>
              <a:chExt cx="2708330" cy="445957"/>
            </a:xfrm>
          </p:grpSpPr>
          <p:sp>
            <p:nvSpPr>
              <p:cNvPr id="116" name="Rectangle 17"/>
              <p:cNvSpPr>
                <a:spLocks noChangeArrowheads="1"/>
              </p:cNvSpPr>
              <p:nvPr/>
            </p:nvSpPr>
            <p:spPr bwMode="auto">
              <a:xfrm>
                <a:off x="893909" y="2362397"/>
                <a:ext cx="2462785" cy="425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400"/>
                  <a:t>Срок </a:t>
                </a:r>
                <a:r>
                  <a:rPr lang="ru-RU" sz="1400" smtClean="0"/>
                  <a:t>выдачи</a:t>
                </a:r>
              </a:p>
              <a:p>
                <a:pPr eaLnBrk="1" hangingPunct="1">
                  <a:lnSpc>
                    <a:spcPts val="1300"/>
                  </a:lnSpc>
                  <a:spcBef>
                    <a:spcPct val="0"/>
                  </a:spcBef>
                  <a:buNone/>
                </a:pPr>
                <a:r>
                  <a:rPr lang="ru-RU" sz="1100" i="1" smtClean="0"/>
                  <a:t>(редактор </a:t>
                </a:r>
                <a:r>
                  <a:rPr lang="ru-RU" sz="1100" i="1"/>
                  <a:t>текста)</a:t>
                </a:r>
              </a:p>
            </p:txBody>
          </p:sp>
          <p:grpSp>
            <p:nvGrpSpPr>
              <p:cNvPr id="117" name="Группа 116"/>
              <p:cNvGrpSpPr/>
              <p:nvPr/>
            </p:nvGrpSpPr>
            <p:grpSpPr>
              <a:xfrm>
                <a:off x="648364" y="2342198"/>
                <a:ext cx="240011" cy="276999"/>
                <a:chOff x="1283503" y="3544391"/>
                <a:chExt cx="302895" cy="349575"/>
              </a:xfrm>
            </p:grpSpPr>
            <p:sp>
              <p:nvSpPr>
                <p:cNvPr id="118" name="Овал 117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5</a:t>
                  </a:r>
                </a:p>
              </p:txBody>
            </p:sp>
          </p:grpSp>
        </p:grpSp>
        <p:grpSp>
          <p:nvGrpSpPr>
            <p:cNvPr id="5" name="Группа 4"/>
            <p:cNvGrpSpPr/>
            <p:nvPr/>
          </p:nvGrpSpPr>
          <p:grpSpPr>
            <a:xfrm>
              <a:off x="5783118" y="2011728"/>
              <a:ext cx="2774040" cy="1602543"/>
              <a:chOff x="5725908" y="3535879"/>
              <a:chExt cx="2774040" cy="1602543"/>
            </a:xfrm>
          </p:grpSpPr>
          <p:pic>
            <p:nvPicPr>
              <p:cNvPr id="956436" name="Picture 2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053033" y="4011592"/>
                <a:ext cx="2446915" cy="112683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20" name="Группа 119"/>
              <p:cNvGrpSpPr/>
              <p:nvPr/>
            </p:nvGrpSpPr>
            <p:grpSpPr>
              <a:xfrm>
                <a:off x="5725908" y="3535879"/>
                <a:ext cx="2708330" cy="425758"/>
                <a:chOff x="648364" y="2340950"/>
                <a:chExt cx="2708330" cy="425758"/>
              </a:xfrm>
            </p:grpSpPr>
            <p:sp>
              <p:nvSpPr>
                <p:cNvPr id="121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2340950"/>
                  <a:ext cx="2462785" cy="4257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/>
                    <a:t>Тип </a:t>
                  </a:r>
                  <a:r>
                    <a:rPr lang="ru-RU" sz="1400" smtClean="0"/>
                    <a:t>исходящего</a:t>
                  </a:r>
                </a:p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smtClean="0"/>
                    <a:t>документа</a:t>
                  </a:r>
                  <a:endParaRPr lang="ru-RU" sz="1400"/>
                </a:p>
              </p:txBody>
            </p:sp>
            <p:grpSp>
              <p:nvGrpSpPr>
                <p:cNvPr id="122" name="Группа 121"/>
                <p:cNvGrpSpPr/>
                <p:nvPr/>
              </p:nvGrpSpPr>
              <p:grpSpPr>
                <a:xfrm>
                  <a:off x="648364" y="2342198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123" name="Овал 122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24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2</a:t>
                    </a:r>
                  </a:p>
                </p:txBody>
              </p:sp>
            </p:grpSp>
          </p:grpSp>
        </p:grpSp>
        <p:cxnSp>
          <p:nvCxnSpPr>
            <p:cNvPr id="61" name="Соединительная линия уступом 60"/>
            <p:cNvCxnSpPr>
              <a:stCxn id="105" idx="3"/>
              <a:endCxn id="956436" idx="1"/>
            </p:cNvCxnSpPr>
            <p:nvPr/>
          </p:nvCxnSpPr>
          <p:spPr>
            <a:xfrm>
              <a:off x="5381350" y="2736127"/>
              <a:ext cx="728893" cy="314729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240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Сценарий </a:t>
            </a:r>
            <a:r>
              <a:rPr lang="ru-RU" sz="2400" b="1" dirty="0" smtClean="0"/>
              <a:t>завершения. </a:t>
            </a:r>
            <a:r>
              <a:rPr lang="ru-RU" sz="2400" b="1" dirty="0"/>
              <a:t>Юридически значимые действия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343773" y="1660860"/>
            <a:ext cx="8404691" cy="3783461"/>
            <a:chOff x="180509" y="1660860"/>
            <a:chExt cx="8404691" cy="3783461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0509" y="1660860"/>
              <a:ext cx="5111571" cy="3724275"/>
            </a:xfrm>
            <a:prstGeom prst="rect">
              <a:avLst/>
            </a:prstGeom>
          </p:spPr>
        </p:pic>
        <p:grpSp>
          <p:nvGrpSpPr>
            <p:cNvPr id="4" name="Группа 3"/>
            <p:cNvGrpSpPr/>
            <p:nvPr/>
          </p:nvGrpSpPr>
          <p:grpSpPr>
            <a:xfrm>
              <a:off x="5729580" y="1908243"/>
              <a:ext cx="2855620" cy="3409195"/>
              <a:chOff x="5783118" y="1645796"/>
              <a:chExt cx="2855620" cy="3409195"/>
            </a:xfrm>
          </p:grpSpPr>
          <p:pic>
            <p:nvPicPr>
              <p:cNvPr id="25" name="Picture 2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125481" y="2656619"/>
                <a:ext cx="2457868" cy="113187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34" name="Группа 33"/>
              <p:cNvGrpSpPr/>
              <p:nvPr/>
            </p:nvGrpSpPr>
            <p:grpSpPr>
              <a:xfrm>
                <a:off x="5783118" y="1645796"/>
                <a:ext cx="2666332" cy="283608"/>
                <a:chOff x="648364" y="1245169"/>
                <a:chExt cx="2666332" cy="283608"/>
              </a:xfrm>
            </p:grpSpPr>
            <p:sp>
              <p:nvSpPr>
                <p:cNvPr id="57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69732"/>
                  <a:ext cx="2420787" cy="2590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/>
                    <a:t>Наименование</a:t>
                  </a:r>
                </a:p>
              </p:txBody>
            </p:sp>
            <p:grpSp>
              <p:nvGrpSpPr>
                <p:cNvPr id="58" name="Группа 57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59" name="Овал 58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0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1</a:t>
                    </a:r>
                  </a:p>
                </p:txBody>
              </p:sp>
            </p:grpSp>
          </p:grpSp>
          <p:grpSp>
            <p:nvGrpSpPr>
              <p:cNvPr id="35" name="Группа 34"/>
              <p:cNvGrpSpPr/>
              <p:nvPr/>
            </p:nvGrpSpPr>
            <p:grpSpPr>
              <a:xfrm>
                <a:off x="5783118" y="2126642"/>
                <a:ext cx="2855620" cy="433796"/>
                <a:chOff x="648364" y="1805360"/>
                <a:chExt cx="2855620" cy="433796"/>
              </a:xfrm>
            </p:grpSpPr>
            <p:sp>
              <p:nvSpPr>
                <p:cNvPr id="53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10" y="1813398"/>
                  <a:ext cx="2610074" cy="4257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/>
                    <a:t>Тип </a:t>
                  </a:r>
                  <a:r>
                    <a:rPr lang="ru-RU" sz="1400" smtClean="0"/>
                    <a:t>юридически</a:t>
                  </a:r>
                </a:p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 smtClean="0"/>
                    <a:t>значимого </a:t>
                  </a:r>
                  <a:r>
                    <a:rPr lang="ru-RU" sz="1400"/>
                    <a:t>действия</a:t>
                  </a:r>
                </a:p>
              </p:txBody>
            </p:sp>
            <p:grpSp>
              <p:nvGrpSpPr>
                <p:cNvPr id="54" name="Группа 53"/>
                <p:cNvGrpSpPr/>
                <p:nvPr/>
              </p:nvGrpSpPr>
              <p:grpSpPr>
                <a:xfrm>
                  <a:off x="648364" y="1805360"/>
                  <a:ext cx="240011" cy="276999"/>
                  <a:chOff x="1283503" y="3544389"/>
                  <a:chExt cx="302895" cy="349575"/>
                </a:xfrm>
              </p:grpSpPr>
              <p:sp>
                <p:nvSpPr>
                  <p:cNvPr id="55" name="Овал 54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6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89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en-US" sz="1200" b="1" dirty="0">
                        <a:solidFill>
                          <a:srgbClr val="C00000"/>
                        </a:solidFill>
                      </a:rPr>
                      <a:t>2</a:t>
                    </a:r>
                    <a:endParaRPr lang="ru-RU" sz="1200" b="1" dirty="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  <p:grpSp>
            <p:nvGrpSpPr>
              <p:cNvPr id="36" name="Группа 35"/>
              <p:cNvGrpSpPr/>
              <p:nvPr/>
            </p:nvGrpSpPr>
            <p:grpSpPr>
              <a:xfrm>
                <a:off x="5783118" y="3965839"/>
                <a:ext cx="2708330" cy="445957"/>
                <a:chOff x="648364" y="2342198"/>
                <a:chExt cx="2708330" cy="445957"/>
              </a:xfrm>
            </p:grpSpPr>
            <p:sp>
              <p:nvSpPr>
                <p:cNvPr id="49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2362397"/>
                  <a:ext cx="2462785" cy="4257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/>
                    <a:t>Комментарий</a:t>
                  </a:r>
                </a:p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100" i="1"/>
                    <a:t>(редактор текста)</a:t>
                  </a:r>
                </a:p>
              </p:txBody>
            </p:sp>
            <p:grpSp>
              <p:nvGrpSpPr>
                <p:cNvPr id="50" name="Группа 49"/>
                <p:cNvGrpSpPr/>
                <p:nvPr/>
              </p:nvGrpSpPr>
              <p:grpSpPr>
                <a:xfrm>
                  <a:off x="648364" y="2342198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51" name="Овал 50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2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en-US" sz="1200" b="1" dirty="0">
                        <a:solidFill>
                          <a:srgbClr val="C00000"/>
                        </a:solidFill>
                      </a:rPr>
                      <a:t>3</a:t>
                    </a:r>
                    <a:endParaRPr lang="ru-RU" sz="1200" b="1" dirty="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  <p:grpSp>
            <p:nvGrpSpPr>
              <p:cNvPr id="37" name="Группа 36"/>
              <p:cNvGrpSpPr/>
              <p:nvPr/>
            </p:nvGrpSpPr>
            <p:grpSpPr>
              <a:xfrm>
                <a:off x="5783118" y="4609034"/>
                <a:ext cx="2708330" cy="445957"/>
                <a:chOff x="648364" y="2342198"/>
                <a:chExt cx="2708330" cy="445957"/>
              </a:xfrm>
            </p:grpSpPr>
            <p:sp>
              <p:nvSpPr>
                <p:cNvPr id="45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2362397"/>
                  <a:ext cx="2462785" cy="4257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/>
                    <a:t>Кнопка </a:t>
                  </a:r>
                </a:p>
                <a:p>
                  <a:pPr eaLnBrk="1" hangingPunct="1">
                    <a:lnSpc>
                      <a:spcPts val="1300"/>
                    </a:lnSpc>
                    <a:spcBef>
                      <a:spcPct val="0"/>
                    </a:spcBef>
                    <a:buNone/>
                  </a:pPr>
                  <a:r>
                    <a:rPr lang="ru-RU" sz="1400"/>
                    <a:t>добавления действия</a:t>
                  </a:r>
                </a:p>
              </p:txBody>
            </p:sp>
            <p:grpSp>
              <p:nvGrpSpPr>
                <p:cNvPr id="46" name="Группа 45"/>
                <p:cNvGrpSpPr/>
                <p:nvPr/>
              </p:nvGrpSpPr>
              <p:grpSpPr>
                <a:xfrm>
                  <a:off x="648364" y="2342198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47" name="Овал 46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8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smtClean="0">
                        <a:solidFill>
                          <a:srgbClr val="C00000"/>
                        </a:solidFill>
                      </a:rPr>
                      <a:t>4</a:t>
                    </a:r>
                    <a:endParaRPr lang="ru-RU" sz="1200" b="1" dirty="0">
                      <a:solidFill>
                        <a:srgbClr val="C00000"/>
                      </a:solidFill>
                    </a:endParaRPr>
                  </a:p>
                </p:txBody>
              </p:sp>
            </p:grpSp>
          </p:grpSp>
        </p:grpSp>
        <p:sp>
          <p:nvSpPr>
            <p:cNvPr id="62" name="AutoShape 13"/>
            <p:cNvSpPr>
              <a:spLocks noChangeArrowheads="1"/>
            </p:cNvSpPr>
            <p:nvPr/>
          </p:nvSpPr>
          <p:spPr bwMode="auto">
            <a:xfrm>
              <a:off x="354668" y="4028362"/>
              <a:ext cx="4205508" cy="189499"/>
            </a:xfrm>
            <a:prstGeom prst="roundRect">
              <a:avLst>
                <a:gd name="adj" fmla="val 4815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7" name="Группа 66"/>
            <p:cNvGrpSpPr/>
            <p:nvPr/>
          </p:nvGrpSpPr>
          <p:grpSpPr>
            <a:xfrm>
              <a:off x="4349023" y="3800177"/>
              <a:ext cx="481592" cy="400111"/>
              <a:chOff x="1290488" y="3604907"/>
              <a:chExt cx="288924" cy="240041"/>
            </a:xfrm>
          </p:grpSpPr>
          <p:sp>
            <p:nvSpPr>
              <p:cNvPr id="80" name="Овал 79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1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83" name="AutoShape 13"/>
            <p:cNvSpPr>
              <a:spLocks noChangeArrowheads="1"/>
            </p:cNvSpPr>
            <p:nvPr/>
          </p:nvSpPr>
          <p:spPr bwMode="auto">
            <a:xfrm>
              <a:off x="354668" y="4237811"/>
              <a:ext cx="4205508" cy="389555"/>
            </a:xfrm>
            <a:prstGeom prst="roundRect">
              <a:avLst>
                <a:gd name="adj" fmla="val 4815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" name="AutoShape 13"/>
            <p:cNvSpPr>
              <a:spLocks noChangeArrowheads="1"/>
            </p:cNvSpPr>
            <p:nvPr/>
          </p:nvSpPr>
          <p:spPr bwMode="auto">
            <a:xfrm>
              <a:off x="354668" y="4626614"/>
              <a:ext cx="4205508" cy="389555"/>
            </a:xfrm>
            <a:prstGeom prst="roundRect">
              <a:avLst>
                <a:gd name="adj" fmla="val 4815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AutoShape 13"/>
            <p:cNvSpPr>
              <a:spLocks noChangeArrowheads="1"/>
            </p:cNvSpPr>
            <p:nvPr/>
          </p:nvSpPr>
          <p:spPr bwMode="auto">
            <a:xfrm>
              <a:off x="366359" y="5134542"/>
              <a:ext cx="2158209" cy="224725"/>
            </a:xfrm>
            <a:prstGeom prst="roundRect">
              <a:avLst>
                <a:gd name="adj" fmla="val 4815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6" name="Группа 85"/>
            <p:cNvGrpSpPr/>
            <p:nvPr/>
          </p:nvGrpSpPr>
          <p:grpSpPr>
            <a:xfrm>
              <a:off x="4353938" y="4221448"/>
              <a:ext cx="481592" cy="400111"/>
              <a:chOff x="1290488" y="3604907"/>
              <a:chExt cx="288924" cy="240041"/>
            </a:xfrm>
          </p:grpSpPr>
          <p:sp>
            <p:nvSpPr>
              <p:cNvPr id="87" name="Овал 86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8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smtClean="0">
                    <a:solidFill>
                      <a:srgbClr val="C00000"/>
                    </a:solidFill>
                  </a:rPr>
                  <a:t>2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89" name="Группа 88"/>
            <p:cNvGrpSpPr/>
            <p:nvPr/>
          </p:nvGrpSpPr>
          <p:grpSpPr>
            <a:xfrm>
              <a:off x="4330450" y="4629667"/>
              <a:ext cx="481592" cy="400111"/>
              <a:chOff x="1290488" y="3604907"/>
              <a:chExt cx="288924" cy="240041"/>
            </a:xfrm>
          </p:grpSpPr>
          <p:sp>
            <p:nvSpPr>
              <p:cNvPr id="90" name="Овал 89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1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smtClean="0">
                    <a:solidFill>
                      <a:srgbClr val="C00000"/>
                    </a:solidFill>
                  </a:rPr>
                  <a:t>3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2332736" y="5044210"/>
              <a:ext cx="481592" cy="400111"/>
              <a:chOff x="1290488" y="3604907"/>
              <a:chExt cx="288924" cy="240041"/>
            </a:xfrm>
          </p:grpSpPr>
          <p:sp>
            <p:nvSpPr>
              <p:cNvPr id="93" name="Овал 92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4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604907"/>
                <a:ext cx="288924" cy="240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b="1" smtClean="0">
                    <a:solidFill>
                      <a:srgbClr val="C00000"/>
                    </a:solidFill>
                  </a:rPr>
                  <a:t>4</a:t>
                </a:r>
                <a:endParaRPr lang="ru-RU" b="1" dirty="0">
                  <a:solidFill>
                    <a:srgbClr val="C00000"/>
                  </a:solidFill>
                </a:endParaRPr>
              </a:p>
            </p:txBody>
          </p:sp>
        </p:grpSp>
      </p:grp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/>
              <a:pPr>
                <a:defRPr/>
              </a:pPr>
              <a:t>86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43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>
                <a:solidFill>
                  <a:prstClr val="black"/>
                </a:solidFill>
              </a:rPr>
              <a:t>Сохранение услуги. Изменение статуса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514054" y="1535834"/>
            <a:ext cx="8234410" cy="3697995"/>
            <a:chOff x="370038" y="1535834"/>
            <a:chExt cx="8234410" cy="3697995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038" y="1535834"/>
              <a:ext cx="8234410" cy="2967178"/>
            </a:xfrm>
            <a:prstGeom prst="rect">
              <a:avLst/>
            </a:prstGeom>
          </p:spPr>
        </p:pic>
        <p:grpSp>
          <p:nvGrpSpPr>
            <p:cNvPr id="6" name="Группа 5"/>
            <p:cNvGrpSpPr/>
            <p:nvPr/>
          </p:nvGrpSpPr>
          <p:grpSpPr>
            <a:xfrm>
              <a:off x="600132" y="2031380"/>
              <a:ext cx="7943737" cy="3202449"/>
              <a:chOff x="591344" y="1666711"/>
              <a:chExt cx="7943737" cy="3202449"/>
            </a:xfrm>
          </p:grpSpPr>
          <p:sp>
            <p:nvSpPr>
              <p:cNvPr id="56" name="Rectangle 17"/>
              <p:cNvSpPr>
                <a:spLocks noChangeArrowheads="1"/>
              </p:cNvSpPr>
              <p:nvPr/>
            </p:nvSpPr>
            <p:spPr bwMode="auto">
              <a:xfrm>
                <a:off x="836889" y="4610115"/>
                <a:ext cx="2779746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300"/>
                  </a:lnSpc>
                  <a:spcBef>
                    <a:spcPct val="0"/>
                  </a:spcBef>
                  <a:buFontTx/>
                  <a:buNone/>
                </a:pPr>
                <a:r>
                  <a:rPr lang="ru-RU" sz="1400" dirty="0">
                    <a:solidFill>
                      <a:prstClr val="black"/>
                    </a:solidFill>
                  </a:rPr>
                  <a:t>Кнопка сохранения</a:t>
                </a:r>
              </a:p>
            </p:txBody>
          </p:sp>
          <p:grpSp>
            <p:nvGrpSpPr>
              <p:cNvPr id="57" name="Группа 56"/>
              <p:cNvGrpSpPr/>
              <p:nvPr/>
            </p:nvGrpSpPr>
            <p:grpSpPr>
              <a:xfrm>
                <a:off x="591344" y="4562101"/>
                <a:ext cx="240011" cy="276999"/>
                <a:chOff x="1283503" y="3544391"/>
                <a:chExt cx="302895" cy="349575"/>
              </a:xfrm>
            </p:grpSpPr>
            <p:sp>
              <p:nvSpPr>
                <p:cNvPr id="58" name="Овал 57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  <p:sp>
            <p:nvSpPr>
              <p:cNvPr id="44" name="Rectangle 17"/>
              <p:cNvSpPr>
                <a:spLocks noChangeArrowheads="1"/>
              </p:cNvSpPr>
              <p:nvPr/>
            </p:nvSpPr>
            <p:spPr bwMode="auto">
              <a:xfrm>
                <a:off x="3206754" y="4610115"/>
                <a:ext cx="2219039" cy="259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300"/>
                  </a:lnSpc>
                  <a:spcBef>
                    <a:spcPct val="0"/>
                  </a:spcBef>
                  <a:buFontTx/>
                  <a:buNone/>
                </a:pPr>
                <a:r>
                  <a:rPr lang="ru-RU" sz="1400" dirty="0">
                    <a:solidFill>
                      <a:prstClr val="black"/>
                    </a:solidFill>
                  </a:rPr>
                  <a:t>Согласование</a:t>
                </a:r>
              </a:p>
            </p:txBody>
          </p:sp>
          <p:grpSp>
            <p:nvGrpSpPr>
              <p:cNvPr id="45" name="Группа 44"/>
              <p:cNvGrpSpPr/>
              <p:nvPr/>
            </p:nvGrpSpPr>
            <p:grpSpPr>
              <a:xfrm>
                <a:off x="2961209" y="4562101"/>
                <a:ext cx="240011" cy="276999"/>
                <a:chOff x="1283503" y="3544391"/>
                <a:chExt cx="302895" cy="349575"/>
              </a:xfrm>
            </p:grpSpPr>
            <p:sp>
              <p:nvSpPr>
                <p:cNvPr id="46" name="Овал 45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2</a:t>
                  </a:r>
                </a:p>
              </p:txBody>
            </p:sp>
          </p:grpSp>
          <p:grpSp>
            <p:nvGrpSpPr>
              <p:cNvPr id="5" name="Группа 4"/>
              <p:cNvGrpSpPr/>
              <p:nvPr/>
            </p:nvGrpSpPr>
            <p:grpSpPr>
              <a:xfrm>
                <a:off x="3610806" y="1666711"/>
                <a:ext cx="4924275" cy="3173630"/>
                <a:chOff x="3610806" y="1666711"/>
                <a:chExt cx="4924275" cy="3173630"/>
              </a:xfrm>
            </p:grpSpPr>
            <p:sp>
              <p:nvSpPr>
                <p:cNvPr id="25" name="AutoShape 12"/>
                <p:cNvSpPr>
                  <a:spLocks noChangeArrowheads="1"/>
                </p:cNvSpPr>
                <p:nvPr/>
              </p:nvSpPr>
              <p:spPr bwMode="auto">
                <a:xfrm>
                  <a:off x="4306692" y="3883662"/>
                  <a:ext cx="1192624" cy="254681"/>
                </a:xfrm>
                <a:prstGeom prst="roundRect">
                  <a:avLst>
                    <a:gd name="adj" fmla="val 0"/>
                  </a:avLst>
                </a:prstGeom>
                <a:noFill/>
                <a:ln w="19050">
                  <a:solidFill>
                    <a:srgbClr val="C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" name="Line 22"/>
                <p:cNvSpPr>
                  <a:spLocks noChangeShapeType="1"/>
                </p:cNvSpPr>
                <p:nvPr/>
              </p:nvSpPr>
              <p:spPr bwMode="auto">
                <a:xfrm flipH="1" flipV="1">
                  <a:off x="6774148" y="4427170"/>
                  <a:ext cx="0" cy="21590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prstClr val="black"/>
                    </a:solidFill>
                  </a:endParaRPr>
                </a:p>
              </p:txBody>
            </p:sp>
            <p:pic>
              <p:nvPicPr>
                <p:cNvPr id="28" name="Picture 22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5595640" y="3883662"/>
                  <a:ext cx="2492884" cy="956679"/>
                </a:xfrm>
                <a:prstGeom prst="rect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9" name="Picture 23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5308946" y="1666711"/>
                  <a:ext cx="3226135" cy="1947306"/>
                </a:xfrm>
                <a:prstGeom prst="rect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1" name="Line 17"/>
                <p:cNvSpPr>
                  <a:spLocks noChangeShapeType="1"/>
                </p:cNvSpPr>
                <p:nvPr/>
              </p:nvSpPr>
              <p:spPr bwMode="auto">
                <a:xfrm>
                  <a:off x="6661538" y="3597452"/>
                  <a:ext cx="0" cy="335604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" name="AutoShape 12"/>
                <p:cNvSpPr>
                  <a:spLocks noChangeArrowheads="1"/>
                </p:cNvSpPr>
                <p:nvPr/>
              </p:nvSpPr>
              <p:spPr bwMode="auto">
                <a:xfrm>
                  <a:off x="3610806" y="3883662"/>
                  <a:ext cx="664374" cy="254681"/>
                </a:xfrm>
                <a:prstGeom prst="roundRect">
                  <a:avLst>
                    <a:gd name="adj" fmla="val 0"/>
                  </a:avLst>
                </a:prstGeom>
                <a:noFill/>
                <a:ln w="19050">
                  <a:solidFill>
                    <a:srgbClr val="C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3" name="Соединитель: уступ 2"/>
                <p:cNvCxnSpPr>
                  <a:stCxn id="25" idx="0"/>
                  <a:endCxn id="29" idx="1"/>
                </p:cNvCxnSpPr>
                <p:nvPr/>
              </p:nvCxnSpPr>
              <p:spPr>
                <a:xfrm rot="5400000" flipH="1" flipV="1">
                  <a:off x="4484326" y="3059042"/>
                  <a:ext cx="1243298" cy="405942"/>
                </a:xfrm>
                <a:prstGeom prst="bentConnector2">
                  <a:avLst/>
                </a:prstGeom>
                <a:ln w="19050">
                  <a:solidFill>
                    <a:srgbClr val="C0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1" name="Группа 60"/>
            <p:cNvGrpSpPr/>
            <p:nvPr/>
          </p:nvGrpSpPr>
          <p:grpSpPr>
            <a:xfrm>
              <a:off x="3757416" y="4082244"/>
              <a:ext cx="310528" cy="253554"/>
              <a:chOff x="1290490" y="3609035"/>
              <a:chExt cx="288924" cy="235913"/>
            </a:xfrm>
          </p:grpSpPr>
          <p:sp>
            <p:nvSpPr>
              <p:cNvPr id="62" name="Овал 61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Text Box 15"/>
              <p:cNvSpPr txBox="1">
                <a:spLocks noChangeArrowheads="1"/>
              </p:cNvSpPr>
              <p:nvPr/>
            </p:nvSpPr>
            <p:spPr bwMode="auto">
              <a:xfrm>
                <a:off x="1290490" y="3614693"/>
                <a:ext cx="288924" cy="220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grpSp>
          <p:nvGrpSpPr>
            <p:cNvPr id="64" name="Группа 63"/>
            <p:cNvGrpSpPr/>
            <p:nvPr/>
          </p:nvGrpSpPr>
          <p:grpSpPr>
            <a:xfrm>
              <a:off x="4916215" y="4068299"/>
              <a:ext cx="310528" cy="276999"/>
              <a:chOff x="1290490" y="3596063"/>
              <a:chExt cx="288924" cy="257727"/>
            </a:xfrm>
          </p:grpSpPr>
          <p:sp>
            <p:nvSpPr>
              <p:cNvPr id="65" name="Овал 64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Text Box 15"/>
              <p:cNvSpPr txBox="1">
                <a:spLocks noChangeArrowheads="1"/>
              </p:cNvSpPr>
              <p:nvPr/>
            </p:nvSpPr>
            <p:spPr bwMode="auto">
              <a:xfrm>
                <a:off x="1290490" y="3596063"/>
                <a:ext cx="288924" cy="257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81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Группа 25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>
                <a:solidFill>
                  <a:prstClr val="black"/>
                </a:solidFill>
              </a:rPr>
              <a:t>Окно с ошибками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645120" y="1245737"/>
            <a:ext cx="8009013" cy="4850431"/>
            <a:chOff x="645120" y="1245737"/>
            <a:chExt cx="8009013" cy="4850431"/>
          </a:xfrm>
        </p:grpSpPr>
        <p:pic>
          <p:nvPicPr>
            <p:cNvPr id="4608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121" y="1245737"/>
              <a:ext cx="8009012" cy="227594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0" name="AutoShape 12"/>
            <p:cNvSpPr>
              <a:spLocks noChangeArrowheads="1"/>
            </p:cNvSpPr>
            <p:nvPr/>
          </p:nvSpPr>
          <p:spPr bwMode="auto">
            <a:xfrm>
              <a:off x="645121" y="1664031"/>
              <a:ext cx="339129" cy="1514643"/>
            </a:xfrm>
            <a:prstGeom prst="roundRect">
              <a:avLst>
                <a:gd name="adj" fmla="val 5432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" name="AutoShape 12"/>
            <p:cNvSpPr>
              <a:spLocks noChangeArrowheads="1"/>
            </p:cNvSpPr>
            <p:nvPr/>
          </p:nvSpPr>
          <p:spPr bwMode="auto">
            <a:xfrm>
              <a:off x="984250" y="1664031"/>
              <a:ext cx="2493758" cy="1514644"/>
            </a:xfrm>
            <a:prstGeom prst="roundRect">
              <a:avLst>
                <a:gd name="adj" fmla="val 1687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6" name="AutoShape 12"/>
            <p:cNvSpPr>
              <a:spLocks noChangeArrowheads="1"/>
            </p:cNvSpPr>
            <p:nvPr/>
          </p:nvSpPr>
          <p:spPr bwMode="auto">
            <a:xfrm>
              <a:off x="3478008" y="1664031"/>
              <a:ext cx="2462144" cy="1514643"/>
            </a:xfrm>
            <a:prstGeom prst="roundRect">
              <a:avLst>
                <a:gd name="adj" fmla="val 2581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8" name="AutoShape 12"/>
            <p:cNvSpPr>
              <a:spLocks noChangeArrowheads="1"/>
            </p:cNvSpPr>
            <p:nvPr/>
          </p:nvSpPr>
          <p:spPr bwMode="auto">
            <a:xfrm>
              <a:off x="5940152" y="1664032"/>
              <a:ext cx="2448272" cy="1514642"/>
            </a:xfrm>
            <a:prstGeom prst="roundRect">
              <a:avLst>
                <a:gd name="adj" fmla="val 1308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pic>
          <p:nvPicPr>
            <p:cNvPr id="46083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120" y="3729619"/>
              <a:ext cx="8009013" cy="360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AutoShape 12"/>
            <p:cNvSpPr>
              <a:spLocks noChangeArrowheads="1"/>
            </p:cNvSpPr>
            <p:nvPr/>
          </p:nvSpPr>
          <p:spPr bwMode="auto">
            <a:xfrm>
              <a:off x="3347864" y="3835563"/>
              <a:ext cx="329443" cy="237061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grpSp>
          <p:nvGrpSpPr>
            <p:cNvPr id="3" name="Группа 2"/>
            <p:cNvGrpSpPr/>
            <p:nvPr/>
          </p:nvGrpSpPr>
          <p:grpSpPr>
            <a:xfrm>
              <a:off x="1890336" y="4663397"/>
              <a:ext cx="5363329" cy="1432771"/>
              <a:chOff x="1622871" y="4501388"/>
              <a:chExt cx="5363329" cy="1432771"/>
            </a:xfrm>
          </p:grpSpPr>
          <p:grpSp>
            <p:nvGrpSpPr>
              <p:cNvPr id="34" name="Группа 33"/>
              <p:cNvGrpSpPr/>
              <p:nvPr/>
            </p:nvGrpSpPr>
            <p:grpSpPr>
              <a:xfrm>
                <a:off x="1622871" y="4501388"/>
                <a:ext cx="3025291" cy="450321"/>
                <a:chOff x="648364" y="1245169"/>
                <a:chExt cx="3025291" cy="450321"/>
              </a:xfrm>
            </p:grpSpPr>
            <p:sp>
              <p:nvSpPr>
                <p:cNvPr id="67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69732"/>
                  <a:ext cx="2779746" cy="4257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3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ru-RU" sz="1400" dirty="0">
                      <a:solidFill>
                        <a:prstClr val="black"/>
                      </a:solidFill>
                    </a:rPr>
                    <a:t>Ошибки сохранения</a:t>
                  </a:r>
                </a:p>
                <a:p>
                  <a:pPr>
                    <a:lnSpc>
                      <a:spcPts val="13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ru-RU" sz="1400" dirty="0">
                      <a:solidFill>
                        <a:prstClr val="black"/>
                      </a:solidFill>
                    </a:rPr>
                    <a:t>и изменения статуса</a:t>
                  </a:r>
                </a:p>
              </p:txBody>
            </p:sp>
            <p:grpSp>
              <p:nvGrpSpPr>
                <p:cNvPr id="68" name="Группа 67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69" name="Овал 68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0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1</a:t>
                    </a:r>
                  </a:p>
                </p:txBody>
              </p:sp>
            </p:grpSp>
          </p:grpSp>
          <p:grpSp>
            <p:nvGrpSpPr>
              <p:cNvPr id="47" name="Группа 46"/>
              <p:cNvGrpSpPr/>
              <p:nvPr/>
            </p:nvGrpSpPr>
            <p:grpSpPr>
              <a:xfrm>
                <a:off x="1622871" y="5053119"/>
                <a:ext cx="3025291" cy="284259"/>
                <a:chOff x="648364" y="1245169"/>
                <a:chExt cx="3025291" cy="284259"/>
              </a:xfrm>
            </p:grpSpPr>
            <p:sp>
              <p:nvSpPr>
                <p:cNvPr id="63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70383"/>
                  <a:ext cx="2779746" cy="2590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3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ru-RU" sz="1400" dirty="0">
                      <a:solidFill>
                        <a:prstClr val="black"/>
                      </a:solidFill>
                    </a:rPr>
                    <a:t>Сообщения об ошибках</a:t>
                  </a:r>
                </a:p>
              </p:txBody>
            </p:sp>
            <p:grpSp>
              <p:nvGrpSpPr>
                <p:cNvPr id="64" name="Группа 63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65" name="Овал 64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6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2</a:t>
                    </a:r>
                  </a:p>
                </p:txBody>
              </p:sp>
            </p:grpSp>
          </p:grpSp>
          <p:grpSp>
            <p:nvGrpSpPr>
              <p:cNvPr id="48" name="Группа 47"/>
              <p:cNvGrpSpPr/>
              <p:nvPr/>
            </p:nvGrpSpPr>
            <p:grpSpPr>
              <a:xfrm>
                <a:off x="1622871" y="5483187"/>
                <a:ext cx="2123244" cy="450972"/>
                <a:chOff x="648364" y="1245169"/>
                <a:chExt cx="2123244" cy="450972"/>
              </a:xfrm>
            </p:grpSpPr>
            <p:sp>
              <p:nvSpPr>
                <p:cNvPr id="59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9" y="1270383"/>
                  <a:ext cx="1877699" cy="4257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3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ru-RU" sz="1400" dirty="0">
                      <a:solidFill>
                        <a:prstClr val="black"/>
                      </a:solidFill>
                    </a:rPr>
                    <a:t>Поля, в которых найдена ошибка</a:t>
                  </a:r>
                </a:p>
              </p:txBody>
            </p:sp>
            <p:grpSp>
              <p:nvGrpSpPr>
                <p:cNvPr id="60" name="Группа 59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61" name="Овал 60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2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3</a:t>
                    </a:r>
                  </a:p>
                </p:txBody>
              </p:sp>
            </p:grpSp>
          </p:grpSp>
          <p:grpSp>
            <p:nvGrpSpPr>
              <p:cNvPr id="49" name="Группа 48"/>
              <p:cNvGrpSpPr/>
              <p:nvPr/>
            </p:nvGrpSpPr>
            <p:grpSpPr>
              <a:xfrm>
                <a:off x="4659232" y="4501388"/>
                <a:ext cx="2326968" cy="450321"/>
                <a:chOff x="648364" y="1245169"/>
                <a:chExt cx="2326968" cy="450321"/>
              </a:xfrm>
            </p:grpSpPr>
            <p:sp>
              <p:nvSpPr>
                <p:cNvPr id="55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10" y="1269732"/>
                  <a:ext cx="2081422" cy="4257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3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ru-RU" sz="1400" dirty="0">
                      <a:solidFill>
                        <a:prstClr val="black"/>
                      </a:solidFill>
                    </a:rPr>
                    <a:t>Ссылка для перехода к полю с ошибкой</a:t>
                  </a:r>
                </a:p>
              </p:txBody>
            </p:sp>
            <p:grpSp>
              <p:nvGrpSpPr>
                <p:cNvPr id="56" name="Группа 55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57" name="Овал 56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8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4</a:t>
                    </a:r>
                  </a:p>
                </p:txBody>
              </p:sp>
            </p:grpSp>
          </p:grpSp>
          <p:grpSp>
            <p:nvGrpSpPr>
              <p:cNvPr id="50" name="Группа 49"/>
              <p:cNvGrpSpPr/>
              <p:nvPr/>
            </p:nvGrpSpPr>
            <p:grpSpPr>
              <a:xfrm>
                <a:off x="4659232" y="5053119"/>
                <a:ext cx="2326967" cy="617684"/>
                <a:chOff x="648364" y="1245169"/>
                <a:chExt cx="2326967" cy="617684"/>
              </a:xfrm>
            </p:grpSpPr>
            <p:sp>
              <p:nvSpPr>
                <p:cNvPr id="51" name="Rectangle 17"/>
                <p:cNvSpPr>
                  <a:spLocks noChangeArrowheads="1"/>
                </p:cNvSpPr>
                <p:nvPr/>
              </p:nvSpPr>
              <p:spPr bwMode="auto">
                <a:xfrm>
                  <a:off x="893908" y="1270383"/>
                  <a:ext cx="2081423" cy="592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t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ts val="13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ru-RU" sz="1400" dirty="0">
                      <a:solidFill>
                        <a:prstClr val="black"/>
                      </a:solidFill>
                    </a:rPr>
                    <a:t>Индикатор заполнения и иконка окна с ошибками</a:t>
                  </a:r>
                </a:p>
              </p:txBody>
            </p:sp>
            <p:grpSp>
              <p:nvGrpSpPr>
                <p:cNvPr id="52" name="Группа 51"/>
                <p:cNvGrpSpPr/>
                <p:nvPr/>
              </p:nvGrpSpPr>
              <p:grpSpPr>
                <a:xfrm>
                  <a:off x="648364" y="1245169"/>
                  <a:ext cx="240011" cy="276999"/>
                  <a:chOff x="1283503" y="3544391"/>
                  <a:chExt cx="302895" cy="349575"/>
                </a:xfrm>
              </p:grpSpPr>
              <p:sp>
                <p:nvSpPr>
                  <p:cNvPr id="53" name="Овал 52"/>
                  <p:cNvSpPr/>
                  <p:nvPr/>
                </p:nvSpPr>
                <p:spPr>
                  <a:xfrm>
                    <a:off x="1283503" y="3573482"/>
                    <a:ext cx="302895" cy="30289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4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0487" y="3544391"/>
                    <a:ext cx="288925" cy="349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sq">
                        <a:solidFill>
                          <a:srgbClr val="000000"/>
                        </a:solidFill>
                        <a:miter lim="800000"/>
                        <a:headEnd type="none" w="sm" len="sm"/>
                        <a:tailEnd type="none" w="sm" len="sm"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</a:pPr>
                    <a:r>
                      <a:rPr lang="ru-RU" sz="1200" b="1" dirty="0">
                        <a:solidFill>
                          <a:srgbClr val="C00000"/>
                        </a:solidFill>
                      </a:rPr>
                      <a:t>5</a:t>
                    </a:r>
                  </a:p>
                </p:txBody>
              </p:sp>
            </p:grpSp>
          </p:grpSp>
        </p:grpSp>
        <p:grpSp>
          <p:nvGrpSpPr>
            <p:cNvPr id="71" name="Группа 70"/>
            <p:cNvGrpSpPr/>
            <p:nvPr/>
          </p:nvGrpSpPr>
          <p:grpSpPr>
            <a:xfrm>
              <a:off x="659422" y="1489626"/>
              <a:ext cx="310528" cy="253554"/>
              <a:chOff x="1290490" y="3609035"/>
              <a:chExt cx="288924" cy="235913"/>
            </a:xfrm>
          </p:grpSpPr>
          <p:sp>
            <p:nvSpPr>
              <p:cNvPr id="72" name="Овал 71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Text Box 15"/>
              <p:cNvSpPr txBox="1">
                <a:spLocks noChangeArrowheads="1"/>
              </p:cNvSpPr>
              <p:nvPr/>
            </p:nvSpPr>
            <p:spPr bwMode="auto">
              <a:xfrm>
                <a:off x="1290490" y="3614693"/>
                <a:ext cx="288924" cy="220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grpSp>
          <p:nvGrpSpPr>
            <p:cNvPr id="74" name="Группа 73"/>
            <p:cNvGrpSpPr/>
            <p:nvPr/>
          </p:nvGrpSpPr>
          <p:grpSpPr>
            <a:xfrm>
              <a:off x="1993442" y="1475681"/>
              <a:ext cx="310528" cy="276999"/>
              <a:chOff x="1290490" y="3596063"/>
              <a:chExt cx="288924" cy="257727"/>
            </a:xfrm>
          </p:grpSpPr>
          <p:sp>
            <p:nvSpPr>
              <p:cNvPr id="75" name="Овал 74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Text Box 15"/>
              <p:cNvSpPr txBox="1">
                <a:spLocks noChangeArrowheads="1"/>
              </p:cNvSpPr>
              <p:nvPr/>
            </p:nvSpPr>
            <p:spPr bwMode="auto">
              <a:xfrm>
                <a:off x="1290490" y="3596063"/>
                <a:ext cx="288924" cy="257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grpSp>
          <p:nvGrpSpPr>
            <p:cNvPr id="77" name="Группа 76"/>
            <p:cNvGrpSpPr/>
            <p:nvPr/>
          </p:nvGrpSpPr>
          <p:grpSpPr>
            <a:xfrm>
              <a:off x="4553816" y="1475681"/>
              <a:ext cx="310528" cy="276999"/>
              <a:chOff x="1290490" y="3596063"/>
              <a:chExt cx="288924" cy="257727"/>
            </a:xfrm>
          </p:grpSpPr>
          <p:sp>
            <p:nvSpPr>
              <p:cNvPr id="78" name="Овал 77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Text Box 15"/>
              <p:cNvSpPr txBox="1">
                <a:spLocks noChangeArrowheads="1"/>
              </p:cNvSpPr>
              <p:nvPr/>
            </p:nvSpPr>
            <p:spPr bwMode="auto">
              <a:xfrm>
                <a:off x="1290490" y="3596063"/>
                <a:ext cx="288924" cy="257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</p:grpSp>
        <p:grpSp>
          <p:nvGrpSpPr>
            <p:cNvPr id="80" name="Группа 79"/>
            <p:cNvGrpSpPr/>
            <p:nvPr/>
          </p:nvGrpSpPr>
          <p:grpSpPr>
            <a:xfrm>
              <a:off x="6958926" y="1475681"/>
              <a:ext cx="310528" cy="276999"/>
              <a:chOff x="1290490" y="3596063"/>
              <a:chExt cx="288924" cy="257727"/>
            </a:xfrm>
          </p:grpSpPr>
          <p:sp>
            <p:nvSpPr>
              <p:cNvPr id="81" name="Овал 80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Text Box 15"/>
              <p:cNvSpPr txBox="1">
                <a:spLocks noChangeArrowheads="1"/>
              </p:cNvSpPr>
              <p:nvPr/>
            </p:nvSpPr>
            <p:spPr bwMode="auto">
              <a:xfrm>
                <a:off x="1290490" y="3596063"/>
                <a:ext cx="288924" cy="257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  <p:grpSp>
          <p:nvGrpSpPr>
            <p:cNvPr id="83" name="Группа 82"/>
            <p:cNvGrpSpPr/>
            <p:nvPr/>
          </p:nvGrpSpPr>
          <p:grpSpPr>
            <a:xfrm>
              <a:off x="3525754" y="3633680"/>
              <a:ext cx="310528" cy="276999"/>
              <a:chOff x="1290490" y="3596063"/>
              <a:chExt cx="288924" cy="257727"/>
            </a:xfrm>
          </p:grpSpPr>
          <p:sp>
            <p:nvSpPr>
              <p:cNvPr id="84" name="Овал 83"/>
              <p:cNvSpPr/>
              <p:nvPr/>
            </p:nvSpPr>
            <p:spPr>
              <a:xfrm>
                <a:off x="1314045" y="3609035"/>
                <a:ext cx="235913" cy="23591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Text Box 15"/>
              <p:cNvSpPr txBox="1">
                <a:spLocks noChangeArrowheads="1"/>
              </p:cNvSpPr>
              <p:nvPr/>
            </p:nvSpPr>
            <p:spPr bwMode="auto">
              <a:xfrm>
                <a:off x="1290490" y="3596063"/>
                <a:ext cx="288924" cy="257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5</a:t>
                </a:r>
              </a:p>
            </p:txBody>
          </p:sp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98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416527" y="1988840"/>
            <a:ext cx="64087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Ввод основной информации</a:t>
            </a:r>
          </a:p>
          <a:p>
            <a:pPr algn="ctr">
              <a:lnSpc>
                <a:spcPts val="2500"/>
              </a:lnSpc>
            </a:pPr>
            <a:r>
              <a:rPr lang="ru-RU" sz="2400" b="1" dirty="0"/>
              <a:t>о </a:t>
            </a:r>
            <a:r>
              <a:rPr lang="ru-RU" sz="2400" b="1" dirty="0" smtClean="0"/>
              <a:t>документе</a:t>
            </a:r>
            <a:endParaRPr lang="ru-RU" sz="2400" b="1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1416527" y="3082500"/>
            <a:ext cx="6408712" cy="45719"/>
            <a:chOff x="1403648" y="3860938"/>
            <a:chExt cx="6048672" cy="43536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89</a:t>
            </a:fld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568927" y="3081709"/>
            <a:ext cx="64087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 smtClean="0"/>
              <a:t>Тема 7.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1814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1170504" y="5888614"/>
            <a:ext cx="56874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1400" i="1" dirty="0"/>
              <a:t>При успешной авторизации, по умолчанию произойдет переход в основную часть реестра государственных услуг.</a:t>
            </a:r>
          </a:p>
        </p:txBody>
      </p:sp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9792" y="1089321"/>
            <a:ext cx="3887045" cy="278297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Группа 18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170505" y="4152943"/>
            <a:ext cx="6984775" cy="1130659"/>
            <a:chOff x="1403648" y="4524244"/>
            <a:chExt cx="6984775" cy="1130659"/>
          </a:xfrm>
        </p:grpSpPr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1403648" y="4524244"/>
              <a:ext cx="698477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ru-RU" sz="1600"/>
                <a:t> В поле </a:t>
              </a:r>
              <a:r>
                <a:rPr lang="ru-RU" sz="1600" b="1"/>
                <a:t>Логин</a:t>
              </a:r>
              <a:r>
                <a:rPr lang="ru-RU" sz="1600"/>
                <a:t> вводится уникальное имя пользователя в подсистеме</a:t>
              </a:r>
            </a:p>
          </p:txBody>
        </p:sp>
        <p:sp>
          <p:nvSpPr>
            <p:cNvPr id="16" name="Rectangle 30"/>
            <p:cNvSpPr>
              <a:spLocks noChangeArrowheads="1"/>
            </p:cNvSpPr>
            <p:nvPr/>
          </p:nvSpPr>
          <p:spPr bwMode="auto">
            <a:xfrm>
              <a:off x="1403648" y="4920297"/>
              <a:ext cx="698477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ru-RU" sz="1600"/>
                <a:t> В поле </a:t>
              </a:r>
              <a:r>
                <a:rPr lang="ru-RU" sz="1600" b="1"/>
                <a:t>Пароль</a:t>
              </a:r>
              <a:r>
                <a:rPr lang="ru-RU" sz="1600"/>
                <a:t> вводится персональный пароль пользователя</a:t>
              </a:r>
              <a:endParaRPr lang="ru-RU" sz="1600" u="sng" dirty="0">
                <a:solidFill>
                  <a:srgbClr val="0070C0"/>
                </a:solidFill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1403648" y="5316349"/>
              <a:ext cx="698477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ru-RU" sz="1600"/>
                <a:t> Для входа в подсистему нажмите кнопку </a:t>
              </a:r>
              <a:r>
                <a:rPr lang="ru-RU" sz="1600" b="1"/>
                <a:t>Войти</a:t>
              </a:r>
            </a:p>
          </p:txBody>
        </p:sp>
      </p:grp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591344" y="404664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>Простой вход в </a:t>
            </a:r>
            <a:r>
              <a:rPr lang="ru-RU" sz="2400" b="1" dirty="0" smtClean="0"/>
              <a:t>Реестр</a:t>
            </a:r>
            <a:endParaRPr lang="ru-RU" sz="2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5665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952063"/>
            <a:ext cx="8784976" cy="43491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>
                <a:solidFill>
                  <a:prstClr val="black"/>
                </a:solidFill>
              </a:rPr>
              <a:t>Создание </a:t>
            </a:r>
            <a:r>
              <a:rPr lang="ru-RU" sz="2400" b="1" dirty="0" smtClean="0">
                <a:solidFill>
                  <a:prstClr val="black"/>
                </a:solidFill>
              </a:rPr>
              <a:t>нового документа</a:t>
            </a:r>
            <a:endParaRPr lang="ru-RU" sz="2400" b="1" dirty="0">
              <a:solidFill>
                <a:prstClr val="black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1716851" y="5902003"/>
            <a:ext cx="5710298" cy="523220"/>
            <a:chOff x="1805144" y="5892133"/>
            <a:chExt cx="5710298" cy="523220"/>
          </a:xfrm>
        </p:grpSpPr>
        <p:sp>
          <p:nvSpPr>
            <p:cNvPr id="40" name="Rectangle 17"/>
            <p:cNvSpPr>
              <a:spLocks noChangeArrowheads="1"/>
            </p:cNvSpPr>
            <p:nvPr/>
          </p:nvSpPr>
          <p:spPr bwMode="auto">
            <a:xfrm>
              <a:off x="2034829" y="5892133"/>
              <a:ext cx="26864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sz="1400" dirty="0" smtClean="0">
                  <a:solidFill>
                    <a:prstClr val="black"/>
                  </a:solidFill>
                </a:rPr>
                <a:t>Вкладка «Документы»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grpSp>
          <p:nvGrpSpPr>
            <p:cNvPr id="42" name="Группа 41"/>
            <p:cNvGrpSpPr/>
            <p:nvPr/>
          </p:nvGrpSpPr>
          <p:grpSpPr>
            <a:xfrm>
              <a:off x="1805144" y="5907522"/>
              <a:ext cx="224507" cy="276999"/>
              <a:chOff x="1283503" y="3538070"/>
              <a:chExt cx="302895" cy="373716"/>
            </a:xfrm>
          </p:grpSpPr>
          <p:sp>
            <p:nvSpPr>
              <p:cNvPr id="48" name="Овал 47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43" name="Rectangle 17"/>
            <p:cNvSpPr>
              <a:spLocks noChangeArrowheads="1"/>
            </p:cNvSpPr>
            <p:nvPr/>
          </p:nvSpPr>
          <p:spPr bwMode="auto">
            <a:xfrm>
              <a:off x="4572000" y="5892133"/>
              <a:ext cx="29434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sz="1400" dirty="0">
                  <a:solidFill>
                    <a:prstClr val="black"/>
                  </a:solidFill>
                </a:rPr>
                <a:t>Кнопка</a:t>
              </a:r>
              <a:r>
                <a:rPr lang="en-US" sz="1400" dirty="0">
                  <a:solidFill>
                    <a:prstClr val="black"/>
                  </a:solidFill>
                </a:rPr>
                <a:t> </a:t>
              </a:r>
              <a:r>
                <a:rPr lang="ru-RU" sz="1400" dirty="0">
                  <a:solidFill>
                    <a:prstClr val="black"/>
                  </a:solidFill>
                </a:rPr>
                <a:t>«Создать </a:t>
              </a:r>
              <a:r>
                <a:rPr lang="ru-RU" sz="1400" dirty="0" smtClean="0">
                  <a:solidFill>
                    <a:prstClr val="black"/>
                  </a:solidFill>
                </a:rPr>
                <a:t>рабочий документ»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grpSp>
          <p:nvGrpSpPr>
            <p:cNvPr id="44" name="Группа 43"/>
            <p:cNvGrpSpPr/>
            <p:nvPr/>
          </p:nvGrpSpPr>
          <p:grpSpPr>
            <a:xfrm>
              <a:off x="4342315" y="5907522"/>
              <a:ext cx="224507" cy="276999"/>
              <a:chOff x="1283503" y="3538070"/>
              <a:chExt cx="302895" cy="373716"/>
            </a:xfrm>
          </p:grpSpPr>
          <p:sp>
            <p:nvSpPr>
              <p:cNvPr id="46" name="Овал 45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Text Box 15"/>
              <p:cNvSpPr txBox="1">
                <a:spLocks noChangeArrowheads="1"/>
              </p:cNvSpPr>
              <p:nvPr/>
            </p:nvSpPr>
            <p:spPr bwMode="auto">
              <a:xfrm>
                <a:off x="1290488" y="3538070"/>
                <a:ext cx="288924" cy="37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</p:grpSp>
      <p:sp>
        <p:nvSpPr>
          <p:cNvPr id="28" name="AutoShape 27"/>
          <p:cNvSpPr>
            <a:spLocks noChangeArrowheads="1"/>
          </p:cNvSpPr>
          <p:nvPr/>
        </p:nvSpPr>
        <p:spPr bwMode="auto">
          <a:xfrm>
            <a:off x="259596" y="2636913"/>
            <a:ext cx="1676584" cy="1224136"/>
          </a:xfrm>
          <a:prstGeom prst="roundRect">
            <a:avLst>
              <a:gd name="adj" fmla="val 69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1378452" y="2870092"/>
            <a:ext cx="481592" cy="400111"/>
            <a:chOff x="1290488" y="3604907"/>
            <a:chExt cx="288924" cy="240041"/>
          </a:xfrm>
        </p:grpSpPr>
        <p:sp>
          <p:nvSpPr>
            <p:cNvPr id="38" name="Овал 37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b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sp>
        <p:nvSpPr>
          <p:cNvPr id="27" name="AutoShape 27"/>
          <p:cNvSpPr>
            <a:spLocks noChangeArrowheads="1"/>
          </p:cNvSpPr>
          <p:nvPr/>
        </p:nvSpPr>
        <p:spPr bwMode="auto">
          <a:xfrm>
            <a:off x="7629858" y="1559729"/>
            <a:ext cx="1334630" cy="213087"/>
          </a:xfrm>
          <a:prstGeom prst="roundRect">
            <a:avLst>
              <a:gd name="adj" fmla="val 692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51" name="Группа 50"/>
          <p:cNvGrpSpPr/>
          <p:nvPr/>
        </p:nvGrpSpPr>
        <p:grpSpPr>
          <a:xfrm>
            <a:off x="7389062" y="1286388"/>
            <a:ext cx="481592" cy="400111"/>
            <a:chOff x="1290488" y="3604907"/>
            <a:chExt cx="288924" cy="240041"/>
          </a:xfrm>
        </p:grpSpPr>
        <p:sp>
          <p:nvSpPr>
            <p:cNvPr id="52" name="Овал 51"/>
            <p:cNvSpPr/>
            <p:nvPr/>
          </p:nvSpPr>
          <p:spPr>
            <a:xfrm>
              <a:off x="1314045" y="3609035"/>
              <a:ext cx="235913" cy="23591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3" name="Text Box 15"/>
            <p:cNvSpPr txBox="1">
              <a:spLocks noChangeArrowheads="1"/>
            </p:cNvSpPr>
            <p:nvPr/>
          </p:nvSpPr>
          <p:spPr bwMode="auto">
            <a:xfrm>
              <a:off x="1290488" y="3604907"/>
              <a:ext cx="288924" cy="24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b="1" dirty="0">
                  <a:solidFill>
                    <a:srgbClr val="C00000"/>
                  </a:solidFill>
                </a:rPr>
                <a:t>2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30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>
                <a:solidFill>
                  <a:prstClr val="black"/>
                </a:solidFill>
              </a:rPr>
              <a:t>Создание </a:t>
            </a:r>
            <a:r>
              <a:rPr lang="ru-RU" sz="2400" b="1" dirty="0" smtClean="0">
                <a:solidFill>
                  <a:prstClr val="black"/>
                </a:solidFill>
              </a:rPr>
              <a:t>нового рабочего документа</a:t>
            </a:r>
            <a:endParaRPr lang="ru-RU" sz="2400" b="1" dirty="0">
              <a:solidFill>
                <a:prstClr val="black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719958" y="1199814"/>
            <a:ext cx="7668466" cy="4852209"/>
            <a:chOff x="719958" y="1199814"/>
            <a:chExt cx="7668466" cy="4852209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1947165" y="5528802"/>
              <a:ext cx="5145115" cy="523221"/>
              <a:chOff x="1716851" y="5902003"/>
              <a:chExt cx="5145115" cy="523221"/>
            </a:xfrm>
          </p:grpSpPr>
          <p:sp>
            <p:nvSpPr>
              <p:cNvPr id="22" name="Rectangle 17"/>
              <p:cNvSpPr>
                <a:spLocks noChangeArrowheads="1"/>
              </p:cNvSpPr>
              <p:nvPr/>
            </p:nvSpPr>
            <p:spPr bwMode="auto">
              <a:xfrm>
                <a:off x="1946536" y="5902003"/>
                <a:ext cx="268646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ru-RU" sz="1400" dirty="0" smtClean="0">
                    <a:solidFill>
                      <a:prstClr val="black"/>
                    </a:solidFill>
                  </a:rPr>
                  <a:t>Вкладки </a:t>
                </a:r>
                <a:r>
                  <a:rPr lang="ru-RU" sz="1400" dirty="0">
                    <a:solidFill>
                      <a:prstClr val="black"/>
                    </a:solidFill>
                  </a:rPr>
                  <a:t>описания </a:t>
                </a:r>
                <a:r>
                  <a:rPr lang="ru-RU" sz="1400" dirty="0" smtClean="0">
                    <a:solidFill>
                      <a:prstClr val="black"/>
                    </a:solidFill>
                  </a:rPr>
                  <a:t>рабочего документа</a:t>
                </a:r>
                <a:endParaRPr lang="ru-RU" sz="140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3" name="Группа 22"/>
              <p:cNvGrpSpPr/>
              <p:nvPr/>
            </p:nvGrpSpPr>
            <p:grpSpPr>
              <a:xfrm>
                <a:off x="1716851" y="5917392"/>
                <a:ext cx="224507" cy="276999"/>
                <a:chOff x="1283503" y="3538070"/>
                <a:chExt cx="302895" cy="373716"/>
              </a:xfrm>
            </p:grpSpPr>
            <p:sp>
              <p:nvSpPr>
                <p:cNvPr id="28" name="Овал 27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538070"/>
                  <a:ext cx="288924" cy="3737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  <p:sp>
            <p:nvSpPr>
              <p:cNvPr id="24" name="Rectangle 17"/>
              <p:cNvSpPr>
                <a:spLocks noChangeArrowheads="1"/>
              </p:cNvSpPr>
              <p:nvPr/>
            </p:nvSpPr>
            <p:spPr bwMode="auto">
              <a:xfrm>
                <a:off x="5004047" y="5902004"/>
                <a:ext cx="1857919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ru-RU" sz="1400" dirty="0">
                    <a:solidFill>
                      <a:prstClr val="black"/>
                    </a:solidFill>
                  </a:rPr>
                  <a:t>Поля </a:t>
                </a:r>
                <a:r>
                  <a:rPr lang="ru-RU" sz="1400" dirty="0" smtClean="0">
                    <a:solidFill>
                      <a:prstClr val="black"/>
                    </a:solidFill>
                  </a:rPr>
                  <a:t>рабочего документа</a:t>
                </a:r>
                <a:endParaRPr lang="ru-RU" sz="140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5" name="Группа 24"/>
              <p:cNvGrpSpPr/>
              <p:nvPr/>
            </p:nvGrpSpPr>
            <p:grpSpPr>
              <a:xfrm>
                <a:off x="4774363" y="5917392"/>
                <a:ext cx="224507" cy="276999"/>
                <a:chOff x="1283503" y="3538070"/>
                <a:chExt cx="302895" cy="373716"/>
              </a:xfrm>
            </p:grpSpPr>
            <p:sp>
              <p:nvSpPr>
                <p:cNvPr id="26" name="Овал 25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538070"/>
                  <a:ext cx="288924" cy="3737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2</a:t>
                  </a:r>
                </a:p>
              </p:txBody>
            </p:sp>
          </p:grpSp>
        </p:grpSp>
        <p:grpSp>
          <p:nvGrpSpPr>
            <p:cNvPr id="7" name="Группа 6"/>
            <p:cNvGrpSpPr/>
            <p:nvPr/>
          </p:nvGrpSpPr>
          <p:grpSpPr>
            <a:xfrm>
              <a:off x="719958" y="1199814"/>
              <a:ext cx="7668466" cy="3834515"/>
              <a:chOff x="590951" y="1199814"/>
              <a:chExt cx="7668466" cy="3834515"/>
            </a:xfrm>
          </p:grpSpPr>
          <p:pic>
            <p:nvPicPr>
              <p:cNvPr id="6" name="Рисунок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0951" y="1199814"/>
                <a:ext cx="7668466" cy="383451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34" name="AutoShape 27"/>
              <p:cNvSpPr>
                <a:spLocks noChangeArrowheads="1"/>
              </p:cNvSpPr>
              <p:nvPr/>
            </p:nvSpPr>
            <p:spPr bwMode="auto">
              <a:xfrm>
                <a:off x="611559" y="1772817"/>
                <a:ext cx="1688767" cy="504056"/>
              </a:xfrm>
              <a:prstGeom prst="roundRect">
                <a:avLst>
                  <a:gd name="adj" fmla="val 692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5" name="Группа 34"/>
              <p:cNvGrpSpPr/>
              <p:nvPr/>
            </p:nvGrpSpPr>
            <p:grpSpPr>
              <a:xfrm>
                <a:off x="1455942" y="2083712"/>
                <a:ext cx="481592" cy="409188"/>
                <a:chOff x="1290489" y="3609035"/>
                <a:chExt cx="288924" cy="245486"/>
              </a:xfrm>
            </p:grpSpPr>
            <p:sp>
              <p:nvSpPr>
                <p:cNvPr id="36" name="Овал 35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9" y="3614481"/>
                  <a:ext cx="288924" cy="2400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  <p:sp>
            <p:nvSpPr>
              <p:cNvPr id="38" name="AutoShape 27"/>
              <p:cNvSpPr>
                <a:spLocks noChangeArrowheads="1"/>
              </p:cNvSpPr>
              <p:nvPr/>
            </p:nvSpPr>
            <p:spPr bwMode="auto">
              <a:xfrm>
                <a:off x="2339589" y="2027137"/>
                <a:ext cx="5919828" cy="2698007"/>
              </a:xfrm>
              <a:prstGeom prst="roundRect">
                <a:avLst>
                  <a:gd name="adj" fmla="val 692"/>
                </a:avLst>
              </a:prstGeom>
              <a:noFill/>
              <a:ln w="19050">
                <a:solidFill>
                  <a:srgbClr val="C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9" name="Группа 38"/>
              <p:cNvGrpSpPr/>
              <p:nvPr/>
            </p:nvGrpSpPr>
            <p:grpSpPr>
              <a:xfrm>
                <a:off x="4914057" y="1802174"/>
                <a:ext cx="481592" cy="400111"/>
                <a:chOff x="1290488" y="3604907"/>
                <a:chExt cx="288924" cy="240041"/>
              </a:xfrm>
            </p:grpSpPr>
            <p:sp>
              <p:nvSpPr>
                <p:cNvPr id="40" name="Овал 39"/>
                <p:cNvSpPr/>
                <p:nvPr/>
              </p:nvSpPr>
              <p:spPr>
                <a:xfrm>
                  <a:off x="1314045" y="3609035"/>
                  <a:ext cx="235913" cy="2359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8" y="3604907"/>
                  <a:ext cx="288924" cy="2400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en-US" b="1" dirty="0">
                      <a:solidFill>
                        <a:srgbClr val="C00000"/>
                      </a:solidFill>
                    </a:rPr>
                    <a:t>2</a:t>
                  </a:r>
                  <a:endParaRPr lang="ru-RU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0E7C-637F-40F9-9AAE-6F957ED768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73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880" y="978463"/>
            <a:ext cx="3553801" cy="540286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52" name="Группа 51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58" name="Rectangle 2"/>
          <p:cNvSpPr>
            <a:spLocks noChangeArrowheads="1"/>
          </p:cNvSpPr>
          <p:nvPr/>
        </p:nvSpPr>
        <p:spPr bwMode="auto">
          <a:xfrm>
            <a:off x="591344" y="4150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>
                <a:solidFill>
                  <a:prstClr val="black"/>
                </a:solidFill>
              </a:rPr>
              <a:t>Вкладка «Сведения о рабочем документе». </a:t>
            </a:r>
            <a:r>
              <a:rPr lang="ru-RU" sz="2400" b="1" dirty="0">
                <a:solidFill>
                  <a:prstClr val="black"/>
                </a:solidFill>
              </a:rPr>
              <a:t>Поля</a:t>
            </a:r>
          </a:p>
        </p:txBody>
      </p:sp>
      <p:pic>
        <p:nvPicPr>
          <p:cNvPr id="66608" name="Picture 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873" y="4697173"/>
            <a:ext cx="1638493" cy="12179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Группа 18"/>
          <p:cNvGrpSpPr/>
          <p:nvPr/>
        </p:nvGrpSpPr>
        <p:grpSpPr>
          <a:xfrm>
            <a:off x="599528" y="980728"/>
            <a:ext cx="2666332" cy="461221"/>
            <a:chOff x="648364" y="1245169"/>
            <a:chExt cx="2666332" cy="461221"/>
          </a:xfrm>
        </p:grpSpPr>
        <p:sp>
          <p:nvSpPr>
            <p:cNvPr id="111" name="Rectangle 17"/>
            <p:cNvSpPr>
              <a:spLocks noChangeArrowheads="1"/>
            </p:cNvSpPr>
            <p:nvPr/>
          </p:nvSpPr>
          <p:spPr bwMode="auto">
            <a:xfrm>
              <a:off x="893909" y="1269732"/>
              <a:ext cx="2420787" cy="436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300"/>
                </a:lnSpc>
                <a:spcBef>
                  <a:spcPct val="0"/>
                </a:spcBef>
                <a:buFontTx/>
                <a:buNone/>
              </a:pPr>
              <a:r>
                <a:rPr lang="ru-RU" sz="1400" dirty="0">
                  <a:solidFill>
                    <a:prstClr val="black"/>
                  </a:solidFill>
                </a:rPr>
                <a:t>Наименование</a:t>
              </a:r>
              <a:r>
                <a:rPr lang="ru-RU" sz="1100" dirty="0">
                  <a:solidFill>
                    <a:prstClr val="black"/>
                  </a:solidFill>
                </a:rPr>
                <a:t> </a:t>
              </a:r>
              <a:r>
                <a:rPr lang="ru-RU" sz="1100" i="1" dirty="0">
                  <a:solidFill>
                    <a:prstClr val="black"/>
                  </a:solidFill>
                </a:rPr>
                <a:t>(обязательное)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grpSp>
          <p:nvGrpSpPr>
            <p:cNvPr id="114" name="Группа 113"/>
            <p:cNvGrpSpPr/>
            <p:nvPr/>
          </p:nvGrpSpPr>
          <p:grpSpPr>
            <a:xfrm>
              <a:off x="648364" y="1245169"/>
              <a:ext cx="240011" cy="276999"/>
              <a:chOff x="1283503" y="3544391"/>
              <a:chExt cx="302895" cy="349575"/>
            </a:xfrm>
          </p:grpSpPr>
          <p:sp>
            <p:nvSpPr>
              <p:cNvPr id="149" name="Овал 148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50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</p:grpSp>
      <p:grpSp>
        <p:nvGrpSpPr>
          <p:cNvPr id="18" name="Группа 17"/>
          <p:cNvGrpSpPr/>
          <p:nvPr/>
        </p:nvGrpSpPr>
        <p:grpSpPr>
          <a:xfrm>
            <a:off x="599528" y="1552808"/>
            <a:ext cx="2855620" cy="436658"/>
            <a:chOff x="648364" y="1805360"/>
            <a:chExt cx="2855620" cy="436658"/>
          </a:xfrm>
        </p:grpSpPr>
        <p:sp>
          <p:nvSpPr>
            <p:cNvPr id="112" name="Rectangle 17"/>
            <p:cNvSpPr>
              <a:spLocks noChangeArrowheads="1"/>
            </p:cNvSpPr>
            <p:nvPr/>
          </p:nvSpPr>
          <p:spPr bwMode="auto">
            <a:xfrm>
              <a:off x="893910" y="1805360"/>
              <a:ext cx="2610074" cy="436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300"/>
                </a:lnSpc>
                <a:spcBef>
                  <a:spcPct val="0"/>
                </a:spcBef>
                <a:buFontTx/>
                <a:buNone/>
              </a:pPr>
              <a:r>
                <a:rPr lang="ru-RU" sz="1400" dirty="0">
                  <a:solidFill>
                    <a:prstClr val="black"/>
                  </a:solidFill>
                </a:rPr>
                <a:t>Рабочее название </a:t>
              </a:r>
              <a:r>
                <a:rPr lang="ru-RU" sz="1100" i="1" dirty="0">
                  <a:solidFill>
                    <a:prstClr val="black"/>
                  </a:solidFill>
                </a:rPr>
                <a:t>(обязательное)</a:t>
              </a:r>
            </a:p>
          </p:txBody>
        </p:sp>
        <p:grpSp>
          <p:nvGrpSpPr>
            <p:cNvPr id="115" name="Группа 114"/>
            <p:cNvGrpSpPr/>
            <p:nvPr/>
          </p:nvGrpSpPr>
          <p:grpSpPr>
            <a:xfrm>
              <a:off x="648364" y="1805360"/>
              <a:ext cx="240011" cy="276999"/>
              <a:chOff x="1283503" y="3544389"/>
              <a:chExt cx="302895" cy="349575"/>
            </a:xfrm>
          </p:grpSpPr>
          <p:sp>
            <p:nvSpPr>
              <p:cNvPr id="147" name="Овал 146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48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89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2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17" name="Группа 16"/>
          <p:cNvGrpSpPr/>
          <p:nvPr/>
        </p:nvGrpSpPr>
        <p:grpSpPr>
          <a:xfrm>
            <a:off x="599528" y="2556354"/>
            <a:ext cx="2708330" cy="319628"/>
            <a:chOff x="648364" y="2342198"/>
            <a:chExt cx="2708330" cy="319628"/>
          </a:xfrm>
        </p:grpSpPr>
        <p:sp>
          <p:nvSpPr>
            <p:cNvPr id="113" name="Rectangle 17"/>
            <p:cNvSpPr>
              <a:spLocks noChangeArrowheads="1"/>
            </p:cNvSpPr>
            <p:nvPr/>
          </p:nvSpPr>
          <p:spPr bwMode="auto">
            <a:xfrm>
              <a:off x="893909" y="2402781"/>
              <a:ext cx="2462785" cy="259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300"/>
                </a:lnSpc>
                <a:buFontTx/>
                <a:buNone/>
              </a:pPr>
              <a:r>
                <a:rPr lang="ru-RU" sz="1400" dirty="0">
                  <a:solidFill>
                    <a:prstClr val="black"/>
                  </a:solidFill>
                </a:rPr>
                <a:t>Адрес в сети Интернет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grpSp>
          <p:nvGrpSpPr>
            <p:cNvPr id="116" name="Группа 115"/>
            <p:cNvGrpSpPr/>
            <p:nvPr/>
          </p:nvGrpSpPr>
          <p:grpSpPr>
            <a:xfrm>
              <a:off x="648364" y="2342198"/>
              <a:ext cx="240011" cy="276999"/>
              <a:chOff x="1283503" y="3544391"/>
              <a:chExt cx="302895" cy="349575"/>
            </a:xfrm>
          </p:grpSpPr>
          <p:sp>
            <p:nvSpPr>
              <p:cNvPr id="145" name="Овал 14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46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</p:grpSp>
      <p:grpSp>
        <p:nvGrpSpPr>
          <p:cNvPr id="16" name="Группа 15"/>
          <p:cNvGrpSpPr/>
          <p:nvPr/>
        </p:nvGrpSpPr>
        <p:grpSpPr>
          <a:xfrm>
            <a:off x="588642" y="3752998"/>
            <a:ext cx="2666332" cy="450321"/>
            <a:chOff x="648364" y="2743869"/>
            <a:chExt cx="2666332" cy="450321"/>
          </a:xfrm>
        </p:grpSpPr>
        <p:sp>
          <p:nvSpPr>
            <p:cNvPr id="117" name="Rectangle 17"/>
            <p:cNvSpPr>
              <a:spLocks noChangeArrowheads="1"/>
            </p:cNvSpPr>
            <p:nvPr/>
          </p:nvSpPr>
          <p:spPr bwMode="auto">
            <a:xfrm>
              <a:off x="893909" y="2768432"/>
              <a:ext cx="2420787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300"/>
                </a:lnSpc>
                <a:spcBef>
                  <a:spcPct val="0"/>
                </a:spcBef>
                <a:buFontTx/>
                <a:buNone/>
              </a:pPr>
              <a:r>
                <a:rPr lang="ru-RU" sz="1400" dirty="0" smtClean="0">
                  <a:solidFill>
                    <a:prstClr val="black"/>
                  </a:solidFill>
                </a:rPr>
                <a:t>Классификатор документа по источникам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grpSp>
          <p:nvGrpSpPr>
            <p:cNvPr id="120" name="Группа 119"/>
            <p:cNvGrpSpPr/>
            <p:nvPr/>
          </p:nvGrpSpPr>
          <p:grpSpPr>
            <a:xfrm>
              <a:off x="648364" y="2743869"/>
              <a:ext cx="240011" cy="276999"/>
              <a:chOff x="1283503" y="3544391"/>
              <a:chExt cx="302895" cy="349575"/>
            </a:xfrm>
          </p:grpSpPr>
          <p:sp>
            <p:nvSpPr>
              <p:cNvPr id="143" name="Овал 14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44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6</a:t>
                </a:r>
              </a:p>
            </p:txBody>
          </p:sp>
        </p:grpSp>
      </p:grpSp>
      <p:grpSp>
        <p:nvGrpSpPr>
          <p:cNvPr id="15" name="Группа 14"/>
          <p:cNvGrpSpPr/>
          <p:nvPr/>
        </p:nvGrpSpPr>
        <p:grpSpPr>
          <a:xfrm>
            <a:off x="599528" y="2961059"/>
            <a:ext cx="2855620" cy="738664"/>
            <a:chOff x="648364" y="3056447"/>
            <a:chExt cx="2855620" cy="738664"/>
          </a:xfrm>
        </p:grpSpPr>
        <p:sp>
          <p:nvSpPr>
            <p:cNvPr id="118" name="Rectangle 17"/>
            <p:cNvSpPr>
              <a:spLocks noChangeArrowheads="1"/>
            </p:cNvSpPr>
            <p:nvPr/>
          </p:nvSpPr>
          <p:spPr bwMode="auto">
            <a:xfrm>
              <a:off x="893910" y="3056447"/>
              <a:ext cx="2610074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ts val="0"/>
                </a:spcBef>
                <a:buFontTx/>
                <a:buNone/>
              </a:pPr>
              <a:r>
                <a:rPr lang="ru-RU" sz="1400" dirty="0" smtClean="0">
                  <a:solidFill>
                    <a:prstClr val="black"/>
                  </a:solidFill>
                </a:rPr>
                <a:t>Предоставляется по МВ, основания не предоставления по МВ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grpSp>
          <p:nvGrpSpPr>
            <p:cNvPr id="121" name="Группа 120"/>
            <p:cNvGrpSpPr/>
            <p:nvPr/>
          </p:nvGrpSpPr>
          <p:grpSpPr>
            <a:xfrm>
              <a:off x="648364" y="3096967"/>
              <a:ext cx="240011" cy="276999"/>
              <a:chOff x="1283503" y="3544389"/>
              <a:chExt cx="302895" cy="349575"/>
            </a:xfrm>
          </p:grpSpPr>
          <p:sp>
            <p:nvSpPr>
              <p:cNvPr id="141" name="Овал 14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42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89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5</a:t>
                </a:r>
              </a:p>
            </p:txBody>
          </p:sp>
        </p:grpSp>
      </p:grpSp>
      <p:grpSp>
        <p:nvGrpSpPr>
          <p:cNvPr id="14" name="Группа 13"/>
          <p:cNvGrpSpPr/>
          <p:nvPr/>
        </p:nvGrpSpPr>
        <p:grpSpPr>
          <a:xfrm>
            <a:off x="599528" y="4251715"/>
            <a:ext cx="2708330" cy="314919"/>
            <a:chOff x="648364" y="3681187"/>
            <a:chExt cx="2708330" cy="314919"/>
          </a:xfrm>
        </p:grpSpPr>
        <p:sp>
          <p:nvSpPr>
            <p:cNvPr id="119" name="Rectangle 17"/>
            <p:cNvSpPr>
              <a:spLocks noChangeArrowheads="1"/>
            </p:cNvSpPr>
            <p:nvPr/>
          </p:nvSpPr>
          <p:spPr bwMode="auto">
            <a:xfrm>
              <a:off x="893909" y="3737061"/>
              <a:ext cx="2462785" cy="259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300"/>
                </a:lnSpc>
                <a:buFontTx/>
                <a:buNone/>
              </a:pPr>
              <a:r>
                <a:rPr lang="ru-RU" sz="1400" dirty="0" smtClean="0">
                  <a:solidFill>
                    <a:prstClr val="black"/>
                  </a:solidFill>
                </a:rPr>
                <a:t>Класс документа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grpSp>
          <p:nvGrpSpPr>
            <p:cNvPr id="122" name="Группа 121"/>
            <p:cNvGrpSpPr/>
            <p:nvPr/>
          </p:nvGrpSpPr>
          <p:grpSpPr>
            <a:xfrm>
              <a:off x="648364" y="3681187"/>
              <a:ext cx="240011" cy="276999"/>
              <a:chOff x="1283503" y="3544391"/>
              <a:chExt cx="302895" cy="349575"/>
            </a:xfrm>
          </p:grpSpPr>
          <p:sp>
            <p:nvSpPr>
              <p:cNvPr id="139" name="Овал 138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40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7</a:t>
                </a:r>
              </a:p>
            </p:txBody>
          </p:sp>
        </p:grpSp>
      </p:grpSp>
      <p:grpSp>
        <p:nvGrpSpPr>
          <p:cNvPr id="13" name="Группа 12"/>
          <p:cNvGrpSpPr/>
          <p:nvPr/>
        </p:nvGrpSpPr>
        <p:grpSpPr>
          <a:xfrm>
            <a:off x="599528" y="4731700"/>
            <a:ext cx="2708330" cy="592470"/>
            <a:chOff x="648364" y="4149524"/>
            <a:chExt cx="2708330" cy="592470"/>
          </a:xfrm>
        </p:grpSpPr>
        <p:sp>
          <p:nvSpPr>
            <p:cNvPr id="123" name="Rectangle 17"/>
            <p:cNvSpPr>
              <a:spLocks noChangeArrowheads="1"/>
            </p:cNvSpPr>
            <p:nvPr/>
          </p:nvSpPr>
          <p:spPr bwMode="auto">
            <a:xfrm>
              <a:off x="893909" y="4149524"/>
              <a:ext cx="2462785" cy="59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300"/>
                </a:lnSpc>
                <a:buFontTx/>
                <a:buNone/>
              </a:pPr>
              <a:r>
                <a:rPr lang="ru-RU" sz="1400" dirty="0">
                  <a:solidFill>
                    <a:prstClr val="black"/>
                  </a:solidFill>
                </a:rPr>
                <a:t>Источник документа (если не может быть указан поставщик или услуга)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grpSp>
          <p:nvGrpSpPr>
            <p:cNvPr id="124" name="Группа 123"/>
            <p:cNvGrpSpPr/>
            <p:nvPr/>
          </p:nvGrpSpPr>
          <p:grpSpPr>
            <a:xfrm>
              <a:off x="648364" y="4219212"/>
              <a:ext cx="240011" cy="276999"/>
              <a:chOff x="1283503" y="3544391"/>
              <a:chExt cx="302895" cy="349575"/>
            </a:xfrm>
          </p:grpSpPr>
          <p:sp>
            <p:nvSpPr>
              <p:cNvPr id="137" name="Овал 136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38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8</a:t>
                </a:r>
              </a:p>
            </p:txBody>
          </p:sp>
        </p:grpSp>
      </p:grpSp>
      <p:grpSp>
        <p:nvGrpSpPr>
          <p:cNvPr id="12" name="Группа 11"/>
          <p:cNvGrpSpPr/>
          <p:nvPr/>
        </p:nvGrpSpPr>
        <p:grpSpPr>
          <a:xfrm>
            <a:off x="599528" y="5357123"/>
            <a:ext cx="2918546" cy="450321"/>
            <a:chOff x="648364" y="4761484"/>
            <a:chExt cx="2918546" cy="450321"/>
          </a:xfrm>
        </p:grpSpPr>
        <p:sp>
          <p:nvSpPr>
            <p:cNvPr id="125" name="Rectangle 17"/>
            <p:cNvSpPr>
              <a:spLocks noChangeArrowheads="1"/>
            </p:cNvSpPr>
            <p:nvPr/>
          </p:nvSpPr>
          <p:spPr bwMode="auto">
            <a:xfrm>
              <a:off x="893909" y="4786047"/>
              <a:ext cx="2673001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300"/>
                </a:lnSpc>
                <a:buFontTx/>
                <a:buNone/>
              </a:pPr>
              <a:r>
                <a:rPr lang="ru-RU" sz="1400" dirty="0">
                  <a:solidFill>
                    <a:prstClr val="black"/>
                  </a:solidFill>
                </a:rPr>
                <a:t>Файлы – пример и шаблон документа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grpSp>
          <p:nvGrpSpPr>
            <p:cNvPr id="128" name="Группа 127"/>
            <p:cNvGrpSpPr/>
            <p:nvPr/>
          </p:nvGrpSpPr>
          <p:grpSpPr>
            <a:xfrm>
              <a:off x="648364" y="4761484"/>
              <a:ext cx="240011" cy="276999"/>
              <a:chOff x="1283503" y="3544391"/>
              <a:chExt cx="302895" cy="349575"/>
            </a:xfrm>
          </p:grpSpPr>
          <p:sp>
            <p:nvSpPr>
              <p:cNvPr id="135" name="Овал 134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36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9</a:t>
                </a:r>
              </a:p>
            </p:txBody>
          </p:sp>
        </p:grpSp>
      </p:grpSp>
      <p:grpSp>
        <p:nvGrpSpPr>
          <p:cNvPr id="11" name="Группа 10"/>
          <p:cNvGrpSpPr/>
          <p:nvPr/>
        </p:nvGrpSpPr>
        <p:grpSpPr>
          <a:xfrm>
            <a:off x="510282" y="5915077"/>
            <a:ext cx="3100140" cy="433394"/>
            <a:chOff x="559118" y="5340247"/>
            <a:chExt cx="3100140" cy="433394"/>
          </a:xfrm>
        </p:grpSpPr>
        <p:sp>
          <p:nvSpPr>
            <p:cNvPr id="126" name="Rectangle 17"/>
            <p:cNvSpPr>
              <a:spLocks noChangeArrowheads="1"/>
            </p:cNvSpPr>
            <p:nvPr/>
          </p:nvSpPr>
          <p:spPr bwMode="auto">
            <a:xfrm>
              <a:off x="893909" y="5347883"/>
              <a:ext cx="2765349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300"/>
                </a:lnSpc>
                <a:buFontTx/>
                <a:buNone/>
              </a:pPr>
              <a:r>
                <a:rPr lang="ru-RU" sz="1400" dirty="0">
                  <a:solidFill>
                    <a:prstClr val="black"/>
                  </a:solidFill>
                </a:rPr>
                <a:t>Способы получения</a:t>
              </a:r>
              <a:r>
                <a:rPr lang="ru-RU" sz="1400" i="1" dirty="0">
                  <a:solidFill>
                    <a:prstClr val="black"/>
                  </a:solidFill>
                </a:rPr>
                <a:t> </a:t>
              </a:r>
              <a:r>
                <a:rPr lang="ru-RU" sz="1100" i="1" dirty="0">
                  <a:solidFill>
                    <a:prstClr val="black"/>
                  </a:solidFill>
                </a:rPr>
                <a:t>(обязательное)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grpSp>
          <p:nvGrpSpPr>
            <p:cNvPr id="129" name="Группа 128"/>
            <p:cNvGrpSpPr/>
            <p:nvPr/>
          </p:nvGrpSpPr>
          <p:grpSpPr>
            <a:xfrm>
              <a:off x="559118" y="5340247"/>
              <a:ext cx="418499" cy="276999"/>
              <a:chOff x="1170871" y="3540318"/>
              <a:chExt cx="528147" cy="349575"/>
            </a:xfrm>
          </p:grpSpPr>
          <p:sp>
            <p:nvSpPr>
              <p:cNvPr id="133" name="Овал 13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34" name="Text Box 15"/>
              <p:cNvSpPr txBox="1">
                <a:spLocks noChangeArrowheads="1"/>
              </p:cNvSpPr>
              <p:nvPr/>
            </p:nvSpPr>
            <p:spPr bwMode="auto">
              <a:xfrm>
                <a:off x="1170871" y="3540318"/>
                <a:ext cx="528147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 smtClean="0">
                    <a:solidFill>
                      <a:srgbClr val="C00000"/>
                    </a:solidFill>
                  </a:rPr>
                  <a:t>10</a:t>
                </a:r>
                <a:endParaRPr lang="ru-RU" sz="1200" b="1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10" name="Группа 9"/>
          <p:cNvGrpSpPr/>
          <p:nvPr/>
        </p:nvGrpSpPr>
        <p:grpSpPr>
          <a:xfrm>
            <a:off x="542508" y="6459333"/>
            <a:ext cx="2765350" cy="282035"/>
            <a:chOff x="591344" y="6003304"/>
            <a:chExt cx="2765350" cy="282035"/>
          </a:xfrm>
        </p:grpSpPr>
        <p:sp>
          <p:nvSpPr>
            <p:cNvPr id="127" name="Rectangle 17"/>
            <p:cNvSpPr>
              <a:spLocks noChangeArrowheads="1"/>
            </p:cNvSpPr>
            <p:nvPr/>
          </p:nvSpPr>
          <p:spPr bwMode="auto">
            <a:xfrm>
              <a:off x="893909" y="6026294"/>
              <a:ext cx="2462785" cy="259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300"/>
                </a:lnSpc>
                <a:buFontTx/>
                <a:buNone/>
              </a:pPr>
              <a:r>
                <a:rPr lang="ru-RU" sz="1400" dirty="0">
                  <a:solidFill>
                    <a:prstClr val="black"/>
                  </a:solidFill>
                </a:rPr>
                <a:t>Комментарий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grpSp>
          <p:nvGrpSpPr>
            <p:cNvPr id="130" name="Группа 129"/>
            <p:cNvGrpSpPr/>
            <p:nvPr/>
          </p:nvGrpSpPr>
          <p:grpSpPr>
            <a:xfrm>
              <a:off x="591344" y="6003304"/>
              <a:ext cx="354306" cy="261610"/>
              <a:chOff x="1211545" y="3555859"/>
              <a:chExt cx="447136" cy="330154"/>
            </a:xfrm>
          </p:grpSpPr>
          <p:sp>
            <p:nvSpPr>
              <p:cNvPr id="131" name="Овал 130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32" name="Text Box 15"/>
              <p:cNvSpPr txBox="1">
                <a:spLocks noChangeArrowheads="1"/>
              </p:cNvSpPr>
              <p:nvPr/>
            </p:nvSpPr>
            <p:spPr bwMode="auto">
              <a:xfrm>
                <a:off x="1211545" y="3555859"/>
                <a:ext cx="447136" cy="330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100" b="1" dirty="0" smtClean="0">
                    <a:solidFill>
                      <a:srgbClr val="C00000"/>
                    </a:solidFill>
                  </a:rPr>
                  <a:t>11</a:t>
                </a:r>
                <a:endParaRPr lang="ru-RU" sz="1100" b="1" dirty="0">
                  <a:solidFill>
                    <a:srgbClr val="C00000"/>
                  </a:solidFill>
                </a:endParaRPr>
              </a:p>
            </p:txBody>
          </p:sp>
        </p:grpSp>
      </p:grpSp>
      <p:sp>
        <p:nvSpPr>
          <p:cNvPr id="152" name="AutoShape 9"/>
          <p:cNvSpPr>
            <a:spLocks noChangeArrowheads="1"/>
          </p:cNvSpPr>
          <p:nvPr/>
        </p:nvSpPr>
        <p:spPr bwMode="auto">
          <a:xfrm>
            <a:off x="3534850" y="1484784"/>
            <a:ext cx="3341406" cy="327312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3" name="AutoShape 9"/>
          <p:cNvSpPr>
            <a:spLocks noChangeArrowheads="1"/>
          </p:cNvSpPr>
          <p:nvPr/>
        </p:nvSpPr>
        <p:spPr bwMode="auto">
          <a:xfrm>
            <a:off x="3534850" y="1812096"/>
            <a:ext cx="3341406" cy="327312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4" name="AutoShape 9"/>
          <p:cNvSpPr>
            <a:spLocks noChangeArrowheads="1"/>
          </p:cNvSpPr>
          <p:nvPr/>
        </p:nvSpPr>
        <p:spPr bwMode="auto">
          <a:xfrm>
            <a:off x="3534850" y="2144300"/>
            <a:ext cx="3341406" cy="530336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5" name="AutoShape 9"/>
          <p:cNvSpPr>
            <a:spLocks noChangeArrowheads="1"/>
          </p:cNvSpPr>
          <p:nvPr/>
        </p:nvSpPr>
        <p:spPr bwMode="auto">
          <a:xfrm>
            <a:off x="3534811" y="3341091"/>
            <a:ext cx="3341406" cy="494678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6" name="AutoShape 9"/>
          <p:cNvSpPr>
            <a:spLocks noChangeArrowheads="1"/>
          </p:cNvSpPr>
          <p:nvPr/>
        </p:nvSpPr>
        <p:spPr bwMode="auto">
          <a:xfrm>
            <a:off x="3534850" y="3865771"/>
            <a:ext cx="3341406" cy="283309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7" name="AutoShape 9"/>
          <p:cNvSpPr>
            <a:spLocks noChangeArrowheads="1"/>
          </p:cNvSpPr>
          <p:nvPr/>
        </p:nvSpPr>
        <p:spPr bwMode="auto">
          <a:xfrm>
            <a:off x="3534811" y="4193083"/>
            <a:ext cx="3341406" cy="256731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8" name="AutoShape 9"/>
          <p:cNvSpPr>
            <a:spLocks noChangeArrowheads="1"/>
          </p:cNvSpPr>
          <p:nvPr/>
        </p:nvSpPr>
        <p:spPr bwMode="auto">
          <a:xfrm>
            <a:off x="3534771" y="4437112"/>
            <a:ext cx="3341486" cy="260062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9" name="AutoShape 9"/>
          <p:cNvSpPr>
            <a:spLocks noChangeArrowheads="1"/>
          </p:cNvSpPr>
          <p:nvPr/>
        </p:nvSpPr>
        <p:spPr bwMode="auto">
          <a:xfrm>
            <a:off x="3534850" y="4736811"/>
            <a:ext cx="3341406" cy="852429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0" name="AutoShape 9"/>
          <p:cNvSpPr>
            <a:spLocks noChangeArrowheads="1"/>
          </p:cNvSpPr>
          <p:nvPr/>
        </p:nvSpPr>
        <p:spPr bwMode="auto">
          <a:xfrm>
            <a:off x="3534850" y="5608492"/>
            <a:ext cx="3341406" cy="484804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1" name="AutoShape 9"/>
          <p:cNvSpPr>
            <a:spLocks noChangeArrowheads="1"/>
          </p:cNvSpPr>
          <p:nvPr/>
        </p:nvSpPr>
        <p:spPr bwMode="auto">
          <a:xfrm>
            <a:off x="3534850" y="6087932"/>
            <a:ext cx="3341406" cy="227288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81" name="Группа 80"/>
          <p:cNvGrpSpPr/>
          <p:nvPr/>
        </p:nvGrpSpPr>
        <p:grpSpPr>
          <a:xfrm>
            <a:off x="6732240" y="1509941"/>
            <a:ext cx="240011" cy="276999"/>
            <a:chOff x="1283503" y="3544391"/>
            <a:chExt cx="302895" cy="349575"/>
          </a:xfrm>
        </p:grpSpPr>
        <p:sp>
          <p:nvSpPr>
            <p:cNvPr id="109" name="Овал 108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0" name="Text Box 15"/>
            <p:cNvSpPr txBox="1">
              <a:spLocks noChangeArrowheads="1"/>
            </p:cNvSpPr>
            <p:nvPr/>
          </p:nvSpPr>
          <p:spPr bwMode="auto">
            <a:xfrm>
              <a:off x="1290487" y="3544391"/>
              <a:ext cx="288925" cy="34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grpSp>
        <p:nvGrpSpPr>
          <p:cNvPr id="162" name="Группа 161"/>
          <p:cNvGrpSpPr/>
          <p:nvPr/>
        </p:nvGrpSpPr>
        <p:grpSpPr>
          <a:xfrm>
            <a:off x="6745997" y="1838075"/>
            <a:ext cx="240011" cy="276999"/>
            <a:chOff x="1283503" y="3544391"/>
            <a:chExt cx="302895" cy="349575"/>
          </a:xfrm>
        </p:grpSpPr>
        <p:sp>
          <p:nvSpPr>
            <p:cNvPr id="163" name="Овал 162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4" name="Text Box 15"/>
            <p:cNvSpPr txBox="1">
              <a:spLocks noChangeArrowheads="1"/>
            </p:cNvSpPr>
            <p:nvPr/>
          </p:nvSpPr>
          <p:spPr bwMode="auto">
            <a:xfrm>
              <a:off x="1290487" y="3544391"/>
              <a:ext cx="288925" cy="34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grpSp>
        <p:nvGrpSpPr>
          <p:cNvPr id="165" name="Группа 164"/>
          <p:cNvGrpSpPr/>
          <p:nvPr/>
        </p:nvGrpSpPr>
        <p:grpSpPr>
          <a:xfrm>
            <a:off x="6745997" y="2260519"/>
            <a:ext cx="240011" cy="276999"/>
            <a:chOff x="1283503" y="3544391"/>
            <a:chExt cx="302895" cy="349575"/>
          </a:xfrm>
        </p:grpSpPr>
        <p:sp>
          <p:nvSpPr>
            <p:cNvPr id="166" name="Овал 165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7" name="Text Box 15"/>
            <p:cNvSpPr txBox="1">
              <a:spLocks noChangeArrowheads="1"/>
            </p:cNvSpPr>
            <p:nvPr/>
          </p:nvSpPr>
          <p:spPr bwMode="auto">
            <a:xfrm>
              <a:off x="1290487" y="3544391"/>
              <a:ext cx="288925" cy="34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3</a:t>
              </a:r>
            </a:p>
          </p:txBody>
        </p:sp>
      </p:grpSp>
      <p:grpSp>
        <p:nvGrpSpPr>
          <p:cNvPr id="168" name="Группа 167"/>
          <p:cNvGrpSpPr/>
          <p:nvPr/>
        </p:nvGrpSpPr>
        <p:grpSpPr>
          <a:xfrm>
            <a:off x="6745997" y="2827719"/>
            <a:ext cx="240011" cy="276999"/>
            <a:chOff x="1283503" y="3544391"/>
            <a:chExt cx="302895" cy="349575"/>
          </a:xfrm>
        </p:grpSpPr>
        <p:sp>
          <p:nvSpPr>
            <p:cNvPr id="169" name="Овал 168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0" name="Text Box 15"/>
            <p:cNvSpPr txBox="1">
              <a:spLocks noChangeArrowheads="1"/>
            </p:cNvSpPr>
            <p:nvPr/>
          </p:nvSpPr>
          <p:spPr bwMode="auto">
            <a:xfrm>
              <a:off x="1290487" y="3544391"/>
              <a:ext cx="288925" cy="34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4</a:t>
              </a:r>
            </a:p>
          </p:txBody>
        </p:sp>
      </p:grpSp>
      <p:grpSp>
        <p:nvGrpSpPr>
          <p:cNvPr id="171" name="Группа 170"/>
          <p:cNvGrpSpPr/>
          <p:nvPr/>
        </p:nvGrpSpPr>
        <p:grpSpPr>
          <a:xfrm>
            <a:off x="6745176" y="3462042"/>
            <a:ext cx="240011" cy="276999"/>
            <a:chOff x="1283503" y="3544390"/>
            <a:chExt cx="302895" cy="349575"/>
          </a:xfrm>
        </p:grpSpPr>
        <p:sp>
          <p:nvSpPr>
            <p:cNvPr id="172" name="Овал 171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3" name="Text Box 15"/>
            <p:cNvSpPr txBox="1">
              <a:spLocks noChangeArrowheads="1"/>
            </p:cNvSpPr>
            <p:nvPr/>
          </p:nvSpPr>
          <p:spPr bwMode="auto">
            <a:xfrm>
              <a:off x="1290487" y="3544390"/>
              <a:ext cx="288925" cy="34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5</a:t>
              </a:r>
            </a:p>
          </p:txBody>
        </p:sp>
      </p:grpSp>
      <p:grpSp>
        <p:nvGrpSpPr>
          <p:cNvPr id="174" name="Группа 173"/>
          <p:cNvGrpSpPr/>
          <p:nvPr/>
        </p:nvGrpSpPr>
        <p:grpSpPr>
          <a:xfrm>
            <a:off x="6745176" y="3859492"/>
            <a:ext cx="240011" cy="276999"/>
            <a:chOff x="1283503" y="3544391"/>
            <a:chExt cx="302895" cy="349575"/>
          </a:xfrm>
        </p:grpSpPr>
        <p:sp>
          <p:nvSpPr>
            <p:cNvPr id="175" name="Овал 174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6" name="Text Box 15"/>
            <p:cNvSpPr txBox="1">
              <a:spLocks noChangeArrowheads="1"/>
            </p:cNvSpPr>
            <p:nvPr/>
          </p:nvSpPr>
          <p:spPr bwMode="auto">
            <a:xfrm>
              <a:off x="1290487" y="3544391"/>
              <a:ext cx="288925" cy="34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6</a:t>
              </a:r>
            </a:p>
          </p:txBody>
        </p:sp>
      </p:grpSp>
      <p:grpSp>
        <p:nvGrpSpPr>
          <p:cNvPr id="177" name="Группа 176"/>
          <p:cNvGrpSpPr/>
          <p:nvPr/>
        </p:nvGrpSpPr>
        <p:grpSpPr>
          <a:xfrm>
            <a:off x="6745176" y="4157038"/>
            <a:ext cx="240011" cy="276999"/>
            <a:chOff x="1283503" y="3544391"/>
            <a:chExt cx="302895" cy="349575"/>
          </a:xfrm>
        </p:grpSpPr>
        <p:sp>
          <p:nvSpPr>
            <p:cNvPr id="178" name="Овал 177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9" name="Text Box 15"/>
            <p:cNvSpPr txBox="1">
              <a:spLocks noChangeArrowheads="1"/>
            </p:cNvSpPr>
            <p:nvPr/>
          </p:nvSpPr>
          <p:spPr bwMode="auto">
            <a:xfrm>
              <a:off x="1290487" y="3544391"/>
              <a:ext cx="288925" cy="34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7</a:t>
              </a:r>
            </a:p>
          </p:txBody>
        </p:sp>
      </p:grpSp>
      <p:grpSp>
        <p:nvGrpSpPr>
          <p:cNvPr id="180" name="Группа 179"/>
          <p:cNvGrpSpPr/>
          <p:nvPr/>
        </p:nvGrpSpPr>
        <p:grpSpPr>
          <a:xfrm>
            <a:off x="6751504" y="4447283"/>
            <a:ext cx="240011" cy="276999"/>
            <a:chOff x="1283503" y="3544391"/>
            <a:chExt cx="302895" cy="349575"/>
          </a:xfrm>
        </p:grpSpPr>
        <p:sp>
          <p:nvSpPr>
            <p:cNvPr id="181" name="Овал 180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2" name="Text Box 15"/>
            <p:cNvSpPr txBox="1">
              <a:spLocks noChangeArrowheads="1"/>
            </p:cNvSpPr>
            <p:nvPr/>
          </p:nvSpPr>
          <p:spPr bwMode="auto">
            <a:xfrm>
              <a:off x="1290487" y="3544391"/>
              <a:ext cx="288925" cy="34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8</a:t>
              </a:r>
            </a:p>
          </p:txBody>
        </p:sp>
      </p:grpSp>
      <p:grpSp>
        <p:nvGrpSpPr>
          <p:cNvPr id="183" name="Группа 182"/>
          <p:cNvGrpSpPr/>
          <p:nvPr/>
        </p:nvGrpSpPr>
        <p:grpSpPr>
          <a:xfrm>
            <a:off x="6742921" y="4989628"/>
            <a:ext cx="240011" cy="276999"/>
            <a:chOff x="1283503" y="3544391"/>
            <a:chExt cx="302895" cy="349575"/>
          </a:xfrm>
        </p:grpSpPr>
        <p:sp>
          <p:nvSpPr>
            <p:cNvPr id="184" name="Овал 183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5" name="Text Box 15"/>
            <p:cNvSpPr txBox="1">
              <a:spLocks noChangeArrowheads="1"/>
            </p:cNvSpPr>
            <p:nvPr/>
          </p:nvSpPr>
          <p:spPr bwMode="auto">
            <a:xfrm>
              <a:off x="1290487" y="3544391"/>
              <a:ext cx="288925" cy="34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9</a:t>
              </a:r>
            </a:p>
          </p:txBody>
        </p:sp>
      </p:grpSp>
      <p:grpSp>
        <p:nvGrpSpPr>
          <p:cNvPr id="186" name="Группа 185"/>
          <p:cNvGrpSpPr/>
          <p:nvPr/>
        </p:nvGrpSpPr>
        <p:grpSpPr>
          <a:xfrm>
            <a:off x="6674180" y="5744289"/>
            <a:ext cx="404074" cy="276999"/>
            <a:chOff x="1179977" y="3544391"/>
            <a:chExt cx="509943" cy="349575"/>
          </a:xfrm>
        </p:grpSpPr>
        <p:sp>
          <p:nvSpPr>
            <p:cNvPr id="187" name="Овал 186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8" name="Text Box 15"/>
            <p:cNvSpPr txBox="1">
              <a:spLocks noChangeArrowheads="1"/>
            </p:cNvSpPr>
            <p:nvPr/>
          </p:nvSpPr>
          <p:spPr bwMode="auto">
            <a:xfrm>
              <a:off x="1179977" y="3544391"/>
              <a:ext cx="509943" cy="34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>
                  <a:solidFill>
                    <a:srgbClr val="C00000"/>
                  </a:solidFill>
                </a:rPr>
                <a:t>10</a:t>
              </a:r>
            </a:p>
          </p:txBody>
        </p:sp>
      </p:grpSp>
      <p:cxnSp>
        <p:nvCxnSpPr>
          <p:cNvPr id="23" name="Прямая со стрелкой 22"/>
          <p:cNvCxnSpPr/>
          <p:nvPr/>
        </p:nvCxnSpPr>
        <p:spPr>
          <a:xfrm>
            <a:off x="7051217" y="5157192"/>
            <a:ext cx="422352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9" name="AutoShape 9"/>
          <p:cNvSpPr>
            <a:spLocks noChangeArrowheads="1"/>
          </p:cNvSpPr>
          <p:nvPr/>
        </p:nvSpPr>
        <p:spPr bwMode="auto">
          <a:xfrm>
            <a:off x="3534850" y="2687567"/>
            <a:ext cx="3341406" cy="628367"/>
          </a:xfrm>
          <a:prstGeom prst="roundRect">
            <a:avLst>
              <a:gd name="adj" fmla="val 6424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192" name="Группа 191"/>
          <p:cNvGrpSpPr/>
          <p:nvPr/>
        </p:nvGrpSpPr>
        <p:grpSpPr>
          <a:xfrm>
            <a:off x="6674180" y="6087905"/>
            <a:ext cx="404074" cy="276999"/>
            <a:chOff x="1179977" y="3544391"/>
            <a:chExt cx="509943" cy="349575"/>
          </a:xfrm>
        </p:grpSpPr>
        <p:sp>
          <p:nvSpPr>
            <p:cNvPr id="193" name="Овал 192"/>
            <p:cNvSpPr/>
            <p:nvPr/>
          </p:nvSpPr>
          <p:spPr>
            <a:xfrm>
              <a:off x="1283503" y="3573482"/>
              <a:ext cx="302895" cy="3028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4" name="Text Box 15"/>
            <p:cNvSpPr txBox="1">
              <a:spLocks noChangeArrowheads="1"/>
            </p:cNvSpPr>
            <p:nvPr/>
          </p:nvSpPr>
          <p:spPr bwMode="auto">
            <a:xfrm>
              <a:off x="1179977" y="3544391"/>
              <a:ext cx="509943" cy="34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 smtClean="0">
                  <a:solidFill>
                    <a:srgbClr val="C00000"/>
                  </a:solidFill>
                </a:rPr>
                <a:t>11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95" name="Группа 194"/>
          <p:cNvGrpSpPr/>
          <p:nvPr/>
        </p:nvGrpSpPr>
        <p:grpSpPr>
          <a:xfrm>
            <a:off x="599528" y="2033347"/>
            <a:ext cx="2855620" cy="431208"/>
            <a:chOff x="648364" y="1805360"/>
            <a:chExt cx="2855620" cy="431208"/>
          </a:xfrm>
        </p:grpSpPr>
        <p:sp>
          <p:nvSpPr>
            <p:cNvPr id="196" name="Rectangle 17"/>
            <p:cNvSpPr>
              <a:spLocks noChangeArrowheads="1"/>
            </p:cNvSpPr>
            <p:nvPr/>
          </p:nvSpPr>
          <p:spPr bwMode="auto">
            <a:xfrm>
              <a:off x="893910" y="1810810"/>
              <a:ext cx="2610074" cy="42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1300"/>
                </a:lnSpc>
                <a:spcBef>
                  <a:spcPct val="0"/>
                </a:spcBef>
                <a:buFontTx/>
                <a:buNone/>
              </a:pPr>
              <a:r>
                <a:rPr lang="ru-RU" sz="1400" dirty="0" smtClean="0">
                  <a:solidFill>
                    <a:prstClr val="black"/>
                  </a:solidFill>
                </a:rPr>
                <a:t>Общепринятое наименование документа</a:t>
              </a:r>
              <a:endParaRPr lang="ru-RU" sz="1100" i="1" dirty="0">
                <a:solidFill>
                  <a:prstClr val="black"/>
                </a:solidFill>
              </a:endParaRPr>
            </a:p>
          </p:txBody>
        </p:sp>
        <p:grpSp>
          <p:nvGrpSpPr>
            <p:cNvPr id="197" name="Группа 196"/>
            <p:cNvGrpSpPr/>
            <p:nvPr/>
          </p:nvGrpSpPr>
          <p:grpSpPr>
            <a:xfrm>
              <a:off x="648364" y="1805360"/>
              <a:ext cx="240011" cy="276999"/>
              <a:chOff x="1283503" y="3544389"/>
              <a:chExt cx="302895" cy="349575"/>
            </a:xfrm>
          </p:grpSpPr>
          <p:sp>
            <p:nvSpPr>
              <p:cNvPr id="198" name="Овал 197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99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89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9803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93</a:t>
            </a:fld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91344" y="260648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>
                <a:solidFill>
                  <a:prstClr val="black"/>
                </a:solidFill>
              </a:rPr>
              <a:t>Вкладка «Сведения о рабочем документе». </a:t>
            </a:r>
            <a:r>
              <a:rPr lang="ru-RU" sz="2400" b="1" dirty="0">
                <a:solidFill>
                  <a:prstClr val="black"/>
                </a:solidFill>
              </a:rPr>
              <a:t>Поля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323528" y="692696"/>
            <a:ext cx="8568952" cy="3096344"/>
            <a:chOff x="323528" y="692696"/>
            <a:chExt cx="8568952" cy="3096344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89036" y="692696"/>
              <a:ext cx="4903444" cy="126372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5" name="AutoShape 9"/>
            <p:cNvSpPr>
              <a:spLocks noChangeArrowheads="1"/>
            </p:cNvSpPr>
            <p:nvPr/>
          </p:nvSpPr>
          <p:spPr bwMode="auto">
            <a:xfrm>
              <a:off x="4037826" y="1484784"/>
              <a:ext cx="4687883" cy="132215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6924277" y="1292085"/>
              <a:ext cx="240011" cy="276999"/>
              <a:chOff x="1283503" y="3544391"/>
              <a:chExt cx="302895" cy="349575"/>
            </a:xfrm>
          </p:grpSpPr>
          <p:sp>
            <p:nvSpPr>
              <p:cNvPr id="7" name="Овал 6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cxnSp>
          <p:nvCxnSpPr>
            <p:cNvPr id="9" name="Соединительная линия уступом 8"/>
            <p:cNvCxnSpPr>
              <a:stCxn id="5" idx="1"/>
              <a:endCxn id="15" idx="1"/>
            </p:cNvCxnSpPr>
            <p:nvPr/>
          </p:nvCxnSpPr>
          <p:spPr>
            <a:xfrm rot="10800000" flipH="1" flipV="1">
              <a:off x="4037825" y="1550892"/>
              <a:ext cx="293993" cy="1100928"/>
            </a:xfrm>
            <a:prstGeom prst="bentConnector3">
              <a:avLst>
                <a:gd name="adj1" fmla="val -77757"/>
              </a:avLst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31819" y="2142054"/>
              <a:ext cx="4546253" cy="101953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214882" y="3296278"/>
              <a:ext cx="1090905" cy="49276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28580" y="3284984"/>
              <a:ext cx="843620" cy="49276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AutoShape 9"/>
            <p:cNvSpPr>
              <a:spLocks noChangeArrowheads="1"/>
            </p:cNvSpPr>
            <p:nvPr/>
          </p:nvSpPr>
          <p:spPr bwMode="auto">
            <a:xfrm>
              <a:off x="4572000" y="2564904"/>
              <a:ext cx="648072" cy="232887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cxnSp>
          <p:nvCxnSpPr>
            <p:cNvPr id="27" name="Соединительная линия уступом 26"/>
            <p:cNvCxnSpPr>
              <a:stCxn id="25" idx="3"/>
              <a:endCxn id="20" idx="0"/>
            </p:cNvCxnSpPr>
            <p:nvPr/>
          </p:nvCxnSpPr>
          <p:spPr>
            <a:xfrm>
              <a:off x="5220072" y="2681348"/>
              <a:ext cx="2540263" cy="614930"/>
            </a:xfrm>
            <a:prstGeom prst="bentConnector2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AutoShape 9"/>
            <p:cNvSpPr>
              <a:spLocks noChangeArrowheads="1"/>
            </p:cNvSpPr>
            <p:nvPr/>
          </p:nvSpPr>
          <p:spPr bwMode="auto">
            <a:xfrm>
              <a:off x="4572000" y="2936668"/>
              <a:ext cx="648072" cy="184655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cxnSp>
          <p:nvCxnSpPr>
            <p:cNvPr id="31" name="Соединительная линия уступом 30"/>
            <p:cNvCxnSpPr>
              <a:stCxn id="30" idx="3"/>
              <a:endCxn id="21" idx="0"/>
            </p:cNvCxnSpPr>
            <p:nvPr/>
          </p:nvCxnSpPr>
          <p:spPr>
            <a:xfrm>
              <a:off x="5220072" y="3028996"/>
              <a:ext cx="730318" cy="255988"/>
            </a:xfrm>
            <a:prstGeom prst="bentConnector2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323528" y="745575"/>
              <a:ext cx="3086499" cy="2423938"/>
              <a:chOff x="648364" y="1245169"/>
              <a:chExt cx="3086499" cy="2423938"/>
            </a:xfrm>
          </p:grpSpPr>
          <p:sp>
            <p:nvSpPr>
              <p:cNvPr id="37" name="Rectangle 17"/>
              <p:cNvSpPr>
                <a:spLocks noChangeArrowheads="1"/>
              </p:cNvSpPr>
              <p:nvPr/>
            </p:nvSpPr>
            <p:spPr bwMode="auto">
              <a:xfrm>
                <a:off x="893909" y="1269732"/>
                <a:ext cx="2840954" cy="2399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300"/>
                  </a:lnSpc>
                  <a:spcBef>
                    <a:spcPct val="0"/>
                  </a:spcBef>
                  <a:buFontTx/>
                  <a:buNone/>
                </a:pPr>
                <a:r>
                  <a:rPr lang="ru-RU" sz="1400" dirty="0" smtClean="0">
                    <a:solidFill>
                      <a:prstClr val="black"/>
                    </a:solidFill>
                  </a:rPr>
                  <a:t>Если в поле </a:t>
                </a:r>
                <a:r>
                  <a:rPr lang="ru-RU" sz="1400" b="1" dirty="0" smtClean="0">
                    <a:solidFill>
                      <a:prstClr val="black"/>
                    </a:solidFill>
                  </a:rPr>
                  <a:t>Класс документа </a:t>
                </a:r>
                <a:r>
                  <a:rPr lang="ru-RU" sz="1400" dirty="0" smtClean="0">
                    <a:solidFill>
                      <a:prstClr val="black"/>
                    </a:solidFill>
                  </a:rPr>
                  <a:t>выбрать «С указанием единственного обладателя информации», то откроются дополнительные поля:</a:t>
                </a:r>
              </a:p>
              <a:p>
                <a:pPr marL="285750" indent="-285750">
                  <a:lnSpc>
                    <a:spcPct val="114000"/>
                  </a:lnSpc>
                  <a:spcBef>
                    <a:spcPts val="0"/>
                  </a:spcBef>
                </a:pPr>
                <a:r>
                  <a:rPr lang="ru-RU" sz="1400" b="1" dirty="0"/>
                  <a:t>Орган власти, в ведении которого находится документ</a:t>
                </a:r>
                <a:r>
                  <a:rPr lang="ru-RU" sz="1400" b="1" dirty="0">
                    <a:solidFill>
                      <a:prstClr val="black"/>
                    </a:solidFill>
                  </a:rPr>
                  <a:t> </a:t>
                </a:r>
              </a:p>
              <a:p>
                <a:pPr marL="285750" indent="-285750">
                  <a:lnSpc>
                    <a:spcPct val="114000"/>
                  </a:lnSpc>
                  <a:spcBef>
                    <a:spcPts val="0"/>
                  </a:spcBef>
                </a:pPr>
                <a:r>
                  <a:rPr lang="ru-RU" sz="1400" b="1" dirty="0"/>
                  <a:t>Услуга, в рамках которой может быть получен </a:t>
                </a:r>
                <a:r>
                  <a:rPr lang="ru-RU" sz="1400" b="1" dirty="0" smtClean="0"/>
                  <a:t>документ</a:t>
                </a:r>
                <a:endParaRPr lang="ru-RU" sz="1400" b="1" dirty="0"/>
              </a:p>
            </p:txBody>
          </p:sp>
          <p:grpSp>
            <p:nvGrpSpPr>
              <p:cNvPr id="38" name="Группа 37"/>
              <p:cNvGrpSpPr/>
              <p:nvPr/>
            </p:nvGrpSpPr>
            <p:grpSpPr>
              <a:xfrm>
                <a:off x="648364" y="1245169"/>
                <a:ext cx="240011" cy="276999"/>
                <a:chOff x="1283503" y="3544391"/>
                <a:chExt cx="302895" cy="349575"/>
              </a:xfrm>
            </p:grpSpPr>
            <p:sp>
              <p:nvSpPr>
                <p:cNvPr id="39" name="Овал 38"/>
                <p:cNvSpPr/>
                <p:nvPr/>
              </p:nvSpPr>
              <p:spPr>
                <a:xfrm>
                  <a:off x="1283503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290487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</p:grpSp>
        </p:grpSp>
      </p:grpSp>
      <p:grpSp>
        <p:nvGrpSpPr>
          <p:cNvPr id="11" name="Группа 10"/>
          <p:cNvGrpSpPr/>
          <p:nvPr/>
        </p:nvGrpSpPr>
        <p:grpSpPr>
          <a:xfrm>
            <a:off x="324188" y="4018365"/>
            <a:ext cx="8401522" cy="2723003"/>
            <a:chOff x="324188" y="4018365"/>
            <a:chExt cx="8401522" cy="2723003"/>
          </a:xfrm>
        </p:grpSpPr>
        <p:grpSp>
          <p:nvGrpSpPr>
            <p:cNvPr id="75" name="Группа 74"/>
            <p:cNvGrpSpPr/>
            <p:nvPr/>
          </p:nvGrpSpPr>
          <p:grpSpPr>
            <a:xfrm>
              <a:off x="4476005" y="4805495"/>
              <a:ext cx="4249705" cy="783745"/>
              <a:chOff x="792550" y="1245169"/>
              <a:chExt cx="4249705" cy="783745"/>
            </a:xfrm>
          </p:grpSpPr>
          <p:sp>
            <p:nvSpPr>
              <p:cNvPr id="76" name="Rectangle 17"/>
              <p:cNvSpPr>
                <a:spLocks noChangeArrowheads="1"/>
              </p:cNvSpPr>
              <p:nvPr/>
            </p:nvSpPr>
            <p:spPr bwMode="auto">
              <a:xfrm>
                <a:off x="1104569" y="1269732"/>
                <a:ext cx="3937686" cy="759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t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ts val="1300"/>
                  </a:lnSpc>
                  <a:spcBef>
                    <a:spcPct val="0"/>
                  </a:spcBef>
                  <a:buFontTx/>
                  <a:buNone/>
                </a:pPr>
                <a:r>
                  <a:rPr lang="ru-RU" sz="1400" dirty="0" smtClean="0">
                    <a:solidFill>
                      <a:prstClr val="black"/>
                    </a:solidFill>
                  </a:rPr>
                  <a:t>Если в поле </a:t>
                </a:r>
                <a:r>
                  <a:rPr lang="ru-RU" sz="1400" b="1" dirty="0" smtClean="0">
                    <a:solidFill>
                      <a:prstClr val="black"/>
                    </a:solidFill>
                  </a:rPr>
                  <a:t>Класс документа </a:t>
                </a:r>
                <a:r>
                  <a:rPr lang="ru-RU" sz="1400" dirty="0">
                    <a:solidFill>
                      <a:prstClr val="black"/>
                    </a:solidFill>
                  </a:rPr>
                  <a:t>выбрать «</a:t>
                </a:r>
                <a:r>
                  <a:rPr lang="ru-RU" sz="1400" dirty="0" smtClean="0">
                    <a:solidFill>
                      <a:prstClr val="black"/>
                    </a:solidFill>
                  </a:rPr>
                  <a:t>С указанием </a:t>
                </a:r>
                <a:r>
                  <a:rPr lang="ru-RU" sz="1400" dirty="0">
                    <a:solidFill>
                      <a:prstClr val="black"/>
                    </a:solidFill>
                  </a:rPr>
                  <a:t>группы обладателей информации», </a:t>
                </a:r>
                <a:r>
                  <a:rPr lang="ru-RU" sz="1400" dirty="0" smtClean="0">
                    <a:solidFill>
                      <a:prstClr val="black"/>
                    </a:solidFill>
                  </a:rPr>
                  <a:t>то откроется дополнительное поле</a:t>
                </a:r>
                <a:r>
                  <a:rPr lang="ru-RU" sz="1400" dirty="0">
                    <a:solidFill>
                      <a:prstClr val="black"/>
                    </a:solidFill>
                  </a:rPr>
                  <a:t> </a:t>
                </a:r>
                <a:r>
                  <a:rPr lang="ru-RU" sz="1400" b="1" dirty="0">
                    <a:solidFill>
                      <a:prstClr val="black"/>
                    </a:solidFill>
                  </a:rPr>
                  <a:t>Группа органов </a:t>
                </a:r>
                <a:r>
                  <a:rPr lang="ru-RU" sz="1400" b="1" dirty="0" smtClean="0">
                    <a:solidFill>
                      <a:prstClr val="black"/>
                    </a:solidFill>
                  </a:rPr>
                  <a:t>власти</a:t>
                </a:r>
              </a:p>
            </p:txBody>
          </p:sp>
          <p:grpSp>
            <p:nvGrpSpPr>
              <p:cNvPr id="77" name="Группа 76"/>
              <p:cNvGrpSpPr/>
              <p:nvPr/>
            </p:nvGrpSpPr>
            <p:grpSpPr>
              <a:xfrm>
                <a:off x="792550" y="1245169"/>
                <a:ext cx="240011" cy="276999"/>
                <a:chOff x="1465466" y="3544391"/>
                <a:chExt cx="302895" cy="349575"/>
              </a:xfrm>
            </p:grpSpPr>
            <p:sp>
              <p:nvSpPr>
                <p:cNvPr id="78" name="Овал 77"/>
                <p:cNvSpPr/>
                <p:nvPr/>
              </p:nvSpPr>
              <p:spPr>
                <a:xfrm>
                  <a:off x="1465466" y="3573482"/>
                  <a:ext cx="302895" cy="30289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479433" y="3544391"/>
                  <a:ext cx="288925" cy="349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ru-RU" sz="1200" b="1" dirty="0">
                      <a:solidFill>
                        <a:srgbClr val="C00000"/>
                      </a:solidFill>
                    </a:rPr>
                    <a:t>2</a:t>
                  </a:r>
                </a:p>
              </p:txBody>
            </p:sp>
          </p:grpSp>
        </p:grpSp>
        <p:pic>
          <p:nvPicPr>
            <p:cNvPr id="80" name="Рисунок 7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3231" y="4018365"/>
              <a:ext cx="3662705" cy="11715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81" name="Рисунок 8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79376" y="5436292"/>
              <a:ext cx="3509660" cy="72901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87" name="AutoShape 9"/>
            <p:cNvSpPr>
              <a:spLocks noChangeArrowheads="1"/>
            </p:cNvSpPr>
            <p:nvPr/>
          </p:nvSpPr>
          <p:spPr bwMode="auto">
            <a:xfrm>
              <a:off x="324189" y="4850544"/>
              <a:ext cx="3599739" cy="149917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cxnSp>
          <p:nvCxnSpPr>
            <p:cNvPr id="88" name="Соединительная линия уступом 87"/>
            <p:cNvCxnSpPr>
              <a:stCxn id="87" idx="1"/>
              <a:endCxn id="81" idx="1"/>
            </p:cNvCxnSpPr>
            <p:nvPr/>
          </p:nvCxnSpPr>
          <p:spPr>
            <a:xfrm rot="10800000" flipH="1" flipV="1">
              <a:off x="324188" y="4925502"/>
              <a:ext cx="155187" cy="875295"/>
            </a:xfrm>
            <a:prstGeom prst="bentConnector3">
              <a:avLst>
                <a:gd name="adj1" fmla="val -147306"/>
              </a:avLst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3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56171" y="5833755"/>
              <a:ext cx="1553855" cy="9076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94" name="Соединительная линия уступом 93"/>
            <p:cNvCxnSpPr/>
            <p:nvPr/>
          </p:nvCxnSpPr>
          <p:spPr>
            <a:xfrm>
              <a:off x="1259632" y="6021288"/>
              <a:ext cx="596539" cy="12700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AutoShape 9"/>
            <p:cNvSpPr>
              <a:spLocks noChangeArrowheads="1"/>
            </p:cNvSpPr>
            <p:nvPr/>
          </p:nvSpPr>
          <p:spPr bwMode="auto">
            <a:xfrm>
              <a:off x="611560" y="5905675"/>
              <a:ext cx="648072" cy="232887"/>
            </a:xfrm>
            <a:prstGeom prst="roundRect">
              <a:avLst>
                <a:gd name="adj" fmla="val 6424"/>
              </a:avLst>
            </a:prstGeom>
            <a:noFill/>
            <a:ln w="1905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grpSp>
          <p:nvGrpSpPr>
            <p:cNvPr id="102" name="Группа 101"/>
            <p:cNvGrpSpPr/>
            <p:nvPr/>
          </p:nvGrpSpPr>
          <p:grpSpPr>
            <a:xfrm>
              <a:off x="2411760" y="4679702"/>
              <a:ext cx="240011" cy="276999"/>
              <a:chOff x="1283503" y="3544391"/>
              <a:chExt cx="302895" cy="349575"/>
            </a:xfrm>
          </p:grpSpPr>
          <p:sp>
            <p:nvSpPr>
              <p:cNvPr id="103" name="Овал 102"/>
              <p:cNvSpPr/>
              <p:nvPr/>
            </p:nvSpPr>
            <p:spPr>
              <a:xfrm>
                <a:off x="1283503" y="3573482"/>
                <a:ext cx="302895" cy="302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Text Box 15"/>
              <p:cNvSpPr txBox="1">
                <a:spLocks noChangeArrowheads="1"/>
              </p:cNvSpPr>
              <p:nvPr/>
            </p:nvSpPr>
            <p:spPr bwMode="auto">
              <a:xfrm>
                <a:off x="1290487" y="3544391"/>
                <a:ext cx="288925" cy="34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</p:grpSp>
      <p:grpSp>
        <p:nvGrpSpPr>
          <p:cNvPr id="41" name="Группа 40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736788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416527" y="1988840"/>
            <a:ext cx="64087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>Жизненный цикл документа</a:t>
            </a:r>
            <a:endParaRPr lang="ru-RU" sz="2400" b="1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1416527" y="3082500"/>
            <a:ext cx="6408712" cy="45719"/>
            <a:chOff x="1403648" y="3860938"/>
            <a:chExt cx="6048672" cy="43536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94</a:t>
            </a:fld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568927" y="3081709"/>
            <a:ext cx="640871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2500"/>
              </a:lnSpc>
            </a:pPr>
            <a:r>
              <a:rPr lang="ru-RU" sz="2400" b="1" smtClean="0"/>
              <a:t>Тема 8.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8548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>
                <a:solidFill>
                  <a:prstClr val="black"/>
                </a:solidFill>
              </a:rPr>
              <a:t>Жизненный цикл документа. </a:t>
            </a:r>
          </a:p>
          <a:p>
            <a:pPr algn="ctr">
              <a:lnSpc>
                <a:spcPts val="2500"/>
              </a:lnSpc>
            </a:pPr>
            <a:r>
              <a:rPr lang="ru-RU" sz="2400" b="1" dirty="0" smtClean="0">
                <a:solidFill>
                  <a:prstClr val="black"/>
                </a:solidFill>
              </a:rPr>
              <a:t>Участники и роли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121960"/>
              </p:ext>
            </p:extLst>
          </p:nvPr>
        </p:nvGraphicFramePr>
        <p:xfrm>
          <a:off x="591346" y="1275040"/>
          <a:ext cx="8085111" cy="503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0454"/>
                <a:gridCol w="2376264"/>
                <a:gridCol w="352839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Участник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 Роль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  в Реестре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Комментарий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81040">
                <a:tc>
                  <a:txBody>
                    <a:bodyPr/>
                    <a:lstStyle/>
                    <a:p>
                      <a:pPr algn="just"/>
                      <a:r>
                        <a:rPr lang="ru-RU" sz="1600" b="0" dirty="0" smtClean="0"/>
                        <a:t>Инициатор</a:t>
                      </a:r>
                      <a:endParaRPr lang="ru-RU" sz="1600" b="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Оператор, Эксперт</a:t>
                      </a:r>
                      <a:r>
                        <a:rPr lang="ru-RU" sz="1600" baseline="0" dirty="0" smtClean="0"/>
                        <a:t> МВ</a:t>
                      </a:r>
                      <a:endParaRPr lang="ru-RU" sz="1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Пользователь, создавший рабочий документ в Реестре </a:t>
                      </a:r>
                    </a:p>
                    <a:p>
                      <a:pPr algn="just"/>
                      <a:endParaRPr lang="ru-RU" sz="1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b="0" dirty="0" smtClean="0"/>
                        <a:t>Формирующий орган</a:t>
                      </a:r>
                      <a:endParaRPr lang="ru-RU" sz="1600" b="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Оператор, Эксперт</a:t>
                      </a:r>
                      <a:r>
                        <a:rPr lang="ru-RU" sz="1600" baseline="0" dirty="0" smtClean="0"/>
                        <a:t> МВ</a:t>
                      </a:r>
                      <a:endParaRPr lang="ru-RU" sz="1600" dirty="0" smtClean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just">
                        <a:buAutoNum type="arabicPeriod"/>
                      </a:pPr>
                      <a:r>
                        <a:rPr lang="ru-RU" sz="1600" dirty="0" smtClean="0"/>
                        <a:t>Если в</a:t>
                      </a:r>
                      <a:r>
                        <a:rPr lang="ru-RU" sz="1600" baseline="0" dirty="0" smtClean="0"/>
                        <a:t> рабочем документе указан класс «</a:t>
                      </a:r>
                      <a:r>
                        <a:rPr lang="ru-RU" sz="1600" b="1" baseline="0" dirty="0" smtClean="0"/>
                        <a:t>С указанием единственного обладателя информации</a:t>
                      </a:r>
                      <a:r>
                        <a:rPr lang="ru-RU" sz="1600" baseline="0" dirty="0" smtClean="0"/>
                        <a:t>», то </a:t>
                      </a:r>
                      <a:r>
                        <a:rPr lang="ru-RU" sz="1600" b="1" baseline="0" dirty="0" smtClean="0"/>
                        <a:t>Формирующим</a:t>
                      </a:r>
                      <a:r>
                        <a:rPr lang="ru-RU" sz="1600" baseline="0" dirty="0" smtClean="0"/>
                        <a:t> органом являются </a:t>
                      </a:r>
                      <a:r>
                        <a:rPr lang="ru-RU" sz="1600" b="1" baseline="0" dirty="0" smtClean="0"/>
                        <a:t>Оператор</a:t>
                      </a:r>
                      <a:r>
                        <a:rPr lang="ru-RU" sz="1600" baseline="0" dirty="0" smtClean="0"/>
                        <a:t> органа власти, в ведении которого находится документ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sz="1600" dirty="0" smtClean="0"/>
                        <a:t>Если в</a:t>
                      </a:r>
                      <a:r>
                        <a:rPr lang="ru-RU" sz="1600" baseline="0" dirty="0" smtClean="0"/>
                        <a:t> рабочем документе указан класс «</a:t>
                      </a:r>
                      <a:r>
                        <a:rPr lang="ru-RU" sz="1600" b="1" baseline="0" dirty="0" smtClean="0"/>
                        <a:t>С указанием группы обладателей информации</a:t>
                      </a:r>
                      <a:r>
                        <a:rPr lang="ru-RU" sz="1600" baseline="0" dirty="0" smtClean="0"/>
                        <a:t>», то </a:t>
                      </a:r>
                      <a:r>
                        <a:rPr lang="ru-RU" sz="1600" b="1" baseline="0" dirty="0" smtClean="0"/>
                        <a:t>Формирующим</a:t>
                      </a:r>
                      <a:r>
                        <a:rPr lang="ru-RU" sz="1600" baseline="0" dirty="0" smtClean="0"/>
                        <a:t> органом являются </a:t>
                      </a:r>
                      <a:r>
                        <a:rPr lang="ru-RU" sz="1600" b="1" baseline="0" dirty="0" smtClean="0"/>
                        <a:t>Эксперт МВ</a:t>
                      </a:r>
                      <a:endParaRPr lang="ru-RU" sz="16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b="0" dirty="0" smtClean="0"/>
                        <a:t>Экспертный орган</a:t>
                      </a:r>
                      <a:endParaRPr lang="ru-RU" sz="1600" b="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Эксперт</a:t>
                      </a:r>
                      <a:r>
                        <a:rPr lang="ru-RU" sz="1600" baseline="0" dirty="0" smtClean="0"/>
                        <a:t> МВ</a:t>
                      </a:r>
                      <a:endParaRPr lang="ru-RU" sz="1600" dirty="0" smtClean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Экспертиза рабочих документов, в</a:t>
                      </a:r>
                      <a:r>
                        <a:rPr lang="ru-RU" sz="1600" baseline="0" dirty="0" smtClean="0"/>
                        <a:t> которых не указан флаг в поле «Предоставляется по МВ»</a:t>
                      </a:r>
                      <a:endParaRPr lang="ru-RU" sz="1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221869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>
                <a:solidFill>
                  <a:prstClr val="black"/>
                </a:solidFill>
              </a:rPr>
              <a:t>Жизненный цикл документа. </a:t>
            </a:r>
          </a:p>
          <a:p>
            <a:pPr algn="ctr">
              <a:lnSpc>
                <a:spcPts val="2500"/>
              </a:lnSpc>
            </a:pPr>
            <a:r>
              <a:rPr lang="ru-RU" sz="2400" b="1" dirty="0" smtClean="0">
                <a:solidFill>
                  <a:prstClr val="black"/>
                </a:solidFill>
              </a:rPr>
              <a:t>Модель переходов между статусами документа без обладателя информации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19087" y="118358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414245"/>
            <a:ext cx="7632848" cy="42356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7529872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dirty="0" smtClean="0">
                <a:solidFill>
                  <a:prstClr val="black"/>
                </a:solidFill>
              </a:rPr>
              <a:t>Жизненный цикл документа. </a:t>
            </a:r>
          </a:p>
          <a:p>
            <a:pPr algn="ctr">
              <a:lnSpc>
                <a:spcPts val="2500"/>
              </a:lnSpc>
            </a:pPr>
            <a:r>
              <a:rPr lang="ru-RU" sz="2400" b="1" dirty="0" smtClean="0">
                <a:solidFill>
                  <a:prstClr val="black"/>
                </a:solidFill>
              </a:rPr>
              <a:t>Модель переходов между статусами документа с обладателем информации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19087" y="118358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901" y="1399526"/>
            <a:ext cx="8558197" cy="49938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807411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6812282"/>
            <a:ext cx="9143999" cy="45719"/>
            <a:chOff x="1403648" y="3860938"/>
            <a:chExt cx="6048672" cy="43536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403648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915816" y="3860938"/>
              <a:ext cx="1512168" cy="43536"/>
            </a:xfrm>
            <a:prstGeom prst="rect">
              <a:avLst/>
            </a:prstGeom>
            <a:solidFill>
              <a:srgbClr val="7FD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427984" y="3860938"/>
              <a:ext cx="1512168" cy="43536"/>
            </a:xfrm>
            <a:prstGeom prst="rect">
              <a:avLst/>
            </a:prstGeom>
            <a:solidFill>
              <a:srgbClr val="F3C0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940152" y="3860938"/>
              <a:ext cx="1512168" cy="43536"/>
            </a:xfrm>
            <a:prstGeom prst="rect">
              <a:avLst/>
            </a:prstGeom>
            <a:solidFill>
              <a:srgbClr val="168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591344" y="332656"/>
            <a:ext cx="796131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ts val="2500"/>
              </a:lnSpc>
            </a:pPr>
            <a:r>
              <a:rPr lang="ru-RU" sz="2400" b="1" smtClean="0"/>
              <a:t>Контакты</a:t>
            </a:r>
            <a:endParaRPr lang="ru-RU" sz="2400" b="1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1709847" y="1700808"/>
            <a:ext cx="5724306" cy="1184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Техподдержка реестра</a:t>
            </a:r>
            <a:endParaRPr lang="ru-RU" b="1" dirty="0"/>
          </a:p>
          <a:p>
            <a:pPr algn="ctr">
              <a:lnSpc>
                <a:spcPts val="1800"/>
              </a:lnSpc>
            </a:pPr>
            <a:endParaRPr lang="ru-RU" sz="2400" b="1" dirty="0"/>
          </a:p>
          <a:p>
            <a:pPr algn="ctr"/>
            <a:r>
              <a:rPr lang="en-US" sz="1800" dirty="0" smtClean="0"/>
              <a:t>E-mail:</a:t>
            </a:r>
            <a:r>
              <a:rPr lang="ru-RU" sz="1800" dirty="0" smtClean="0"/>
              <a:t> </a:t>
            </a:r>
            <a:r>
              <a:rPr lang="en-US" sz="1800" dirty="0" smtClean="0">
                <a:hlinkClick r:id="rId3"/>
              </a:rPr>
              <a:t>rgu@gosuslugi.ru</a:t>
            </a:r>
            <a:endParaRPr lang="ru-RU" sz="1800" dirty="0" smtClean="0"/>
          </a:p>
          <a:p>
            <a:pPr algn="ctr"/>
            <a:r>
              <a:rPr lang="ru-RU" sz="1800" dirty="0" smtClean="0"/>
              <a:t>Тел: 8 </a:t>
            </a:r>
            <a:r>
              <a:rPr lang="ru-RU" sz="1800" dirty="0"/>
              <a:t>(800) 200 69 09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0B2B8-615A-42D7-BA37-F5568DB5F6A6}" type="slidenum">
              <a:rPr lang="ru-RU" smtClean="0"/>
              <a:pPr>
                <a:defRPr/>
              </a:pPr>
              <a:t>98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5385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1971fb11-1f66-4ca4-9a0f-6abe408de313">26XNT6QRS3PE-1-37823</_dlc_DocId>
    <_dlc_DocIdUrl xmlns="1971fb11-1f66-4ca4-9a0f-6abe408de313">
      <Url>http://shrp.dkp.lanit.ru/sites/regmfc/_layouts/15/DocIdRedir.aspx?ID=26XNT6QRS3PE-1-37823</Url>
      <Description>26XNT6QRS3PE-1-37823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BDAED4AD4E3BC74E808D5D83FEEB8AA7" ma:contentTypeVersion="0" ma:contentTypeDescription="Создание документа." ma:contentTypeScope="" ma:versionID="ac0bbe45a5bff46d557635cdb40d1265">
  <xsd:schema xmlns:xsd="http://www.w3.org/2001/XMLSchema" xmlns:xs="http://www.w3.org/2001/XMLSchema" xmlns:p="http://schemas.microsoft.com/office/2006/metadata/properties" xmlns:ns2="1971fb11-1f66-4ca4-9a0f-6abe408de313" targetNamespace="http://schemas.microsoft.com/office/2006/metadata/properties" ma:root="true" ma:fieldsID="96fa605d7afbd36317350fd4fad0762c" ns2:_="">
    <xsd:import namespace="1971fb11-1f66-4ca4-9a0f-6abe408de31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71fb11-1f66-4ca4-9a0f-6abe408de31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557406D-B31D-4AC5-AC68-96A99EC9F497}"/>
</file>

<file path=customXml/itemProps2.xml><?xml version="1.0" encoding="utf-8"?>
<ds:datastoreItem xmlns:ds="http://schemas.openxmlformats.org/officeDocument/2006/customXml" ds:itemID="{5D27CBE8-F23D-4027-8171-BC3525D717EE}"/>
</file>

<file path=customXml/itemProps3.xml><?xml version="1.0" encoding="utf-8"?>
<ds:datastoreItem xmlns:ds="http://schemas.openxmlformats.org/officeDocument/2006/customXml" ds:itemID="{99EAFAB9-4522-4B9E-8EE6-7E93E11C7FD3}"/>
</file>

<file path=customXml/itemProps4.xml><?xml version="1.0" encoding="utf-8"?>
<ds:datastoreItem xmlns:ds="http://schemas.openxmlformats.org/officeDocument/2006/customXml" ds:itemID="{B9599D98-BEF5-4BC1-A987-E7CD81EECB5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84023</TotalTime>
  <Words>13979</Words>
  <Application>Microsoft Office PowerPoint</Application>
  <PresentationFormat>Экран (4:3)</PresentationFormat>
  <Paragraphs>2144</Paragraphs>
  <Slides>98</Slides>
  <Notes>98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98</vt:i4>
      </vt:variant>
    </vt:vector>
  </HeadingPairs>
  <TitlesOfParts>
    <vt:vector size="105" baseType="lpstr">
      <vt:lpstr>Arial</vt:lpstr>
      <vt:lpstr>Calibri</vt:lpstr>
      <vt:lpstr>Calibri Light</vt:lpstr>
      <vt:lpstr>Wingdings</vt:lpstr>
      <vt:lpstr>Тема Office</vt:lpstr>
      <vt:lpstr>Лист</vt:lpstr>
      <vt:lpstr>Visio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Курс пользователя типового регионального реестра и портала версии 1.0</dc:title>
  <dc:creator>Akulicheva</dc:creator>
  <cp:lastModifiedBy>Akulicheva</cp:lastModifiedBy>
  <cp:revision>2987</cp:revision>
  <dcterms:modified xsi:type="dcterms:W3CDTF">2017-10-11T13:28:01Z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0x010100BDAED4AD4E3BC74E808D5D83FEEB8AA7</vt:lpwstr>
  </property>
  <property fmtid="{D5CDD505-2E9C-101B-9397-08002B2CF9AE}" pid="3" name="_dlc_DocIdItemGuid">
    <vt:lpwstr>edd19796-89ac-42b9-a82f-6b50d494bd94</vt:lpwstr>
  </property>
</Properties>
</file>